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8" r:id="rId3"/>
    <p:sldMasterId id="2147483693" r:id="rId4"/>
    <p:sldMasterId id="2147483698" r:id="rId5"/>
    <p:sldMasterId id="2147483703" r:id="rId6"/>
    <p:sldMasterId id="2147483718" r:id="rId7"/>
  </p:sldMasterIdLst>
  <p:notesMasterIdLst>
    <p:notesMasterId r:id="rId72"/>
  </p:notesMasterIdLst>
  <p:handoutMasterIdLst>
    <p:handoutMasterId r:id="rId73"/>
  </p:handoutMasterIdLst>
  <p:sldIdLst>
    <p:sldId id="1929" r:id="rId8"/>
    <p:sldId id="1005" r:id="rId9"/>
    <p:sldId id="1697" r:id="rId10"/>
    <p:sldId id="1710" r:id="rId11"/>
    <p:sldId id="1928" r:id="rId12"/>
    <p:sldId id="1689" r:id="rId13"/>
    <p:sldId id="1384" r:id="rId14"/>
    <p:sldId id="1795" r:id="rId15"/>
    <p:sldId id="1410" r:id="rId16"/>
    <p:sldId id="1935" r:id="rId17"/>
    <p:sldId id="1896" r:id="rId18"/>
    <p:sldId id="1892" r:id="rId19"/>
    <p:sldId id="1893" r:id="rId20"/>
    <p:sldId id="1894" r:id="rId21"/>
    <p:sldId id="1920" r:id="rId22"/>
    <p:sldId id="1794" r:id="rId23"/>
    <p:sldId id="1943" r:id="rId24"/>
    <p:sldId id="1693" r:id="rId25"/>
    <p:sldId id="1694" r:id="rId26"/>
    <p:sldId id="1904" r:id="rId27"/>
    <p:sldId id="1905" r:id="rId28"/>
    <p:sldId id="1906" r:id="rId29"/>
    <p:sldId id="1891" r:id="rId30"/>
    <p:sldId id="1944" r:id="rId31"/>
    <p:sldId id="1945" r:id="rId32"/>
    <p:sldId id="1744" r:id="rId33"/>
    <p:sldId id="1783" r:id="rId34"/>
    <p:sldId id="1703" r:id="rId35"/>
    <p:sldId id="1779" r:id="rId36"/>
    <p:sldId id="1900" r:id="rId37"/>
    <p:sldId id="1901" r:id="rId38"/>
    <p:sldId id="1903" r:id="rId39"/>
    <p:sldId id="1443" r:id="rId40"/>
    <p:sldId id="1441" r:id="rId41"/>
    <p:sldId id="1439" r:id="rId42"/>
    <p:sldId id="1442" r:id="rId43"/>
    <p:sldId id="702" r:id="rId44"/>
    <p:sldId id="703" r:id="rId45"/>
    <p:sldId id="705" r:id="rId46"/>
    <p:sldId id="704" r:id="rId47"/>
    <p:sldId id="1907" r:id="rId48"/>
    <p:sldId id="1908" r:id="rId49"/>
    <p:sldId id="1909" r:id="rId50"/>
    <p:sldId id="1910" r:id="rId51"/>
    <p:sldId id="1902" r:id="rId52"/>
    <p:sldId id="1912" r:id="rId53"/>
    <p:sldId id="1455" r:id="rId54"/>
    <p:sldId id="1911" r:id="rId55"/>
    <p:sldId id="1470" r:id="rId56"/>
    <p:sldId id="1915" r:id="rId57"/>
    <p:sldId id="1916" r:id="rId58"/>
    <p:sldId id="1914" r:id="rId59"/>
    <p:sldId id="1921" r:id="rId60"/>
    <p:sldId id="1458" r:id="rId61"/>
    <p:sldId id="1922" r:id="rId62"/>
    <p:sldId id="1936" r:id="rId63"/>
    <p:sldId id="1926" r:id="rId64"/>
    <p:sldId id="706" r:id="rId65"/>
    <p:sldId id="709" r:id="rId66"/>
    <p:sldId id="710" r:id="rId67"/>
    <p:sldId id="712" r:id="rId68"/>
    <p:sldId id="713" r:id="rId69"/>
    <p:sldId id="714" r:id="rId70"/>
    <p:sldId id="1923" r:id="rId7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38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38" d="100"/>
          <a:sy n="38" d="100"/>
        </p:scale>
        <p:origin x="1878" y="28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notesMaster" Target="notesMasters/notesMaster1.xml"/><Relationship Id="rId73" Type="http://schemas.openxmlformats.org/officeDocument/2006/relationships/handoutMaster" Target="handoutMasters/handoutMaster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96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55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6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F1962-47AD-0BA7-2930-03B58FBB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A127417-E03A-98C6-AFE2-D86985B8E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936A6EB-EB8D-B5E0-B182-7B71015F9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D53373-F505-8274-4B85-A37754803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77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7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61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18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19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63790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3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0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533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6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78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45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444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314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353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1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1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304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4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715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939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CA13-7410-4A26-92E4-D0462DC4FEE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900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BE10-6334-49AE-BC6E-A091FC9472C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500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FB8F-FB00-407B-BA97-C0939988274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829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0B-BD30-4C24-AAC6-291E7CDA79C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926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EA69A-4707-4D61-92AB-2A1682BD135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45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6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1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0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5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030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1.png"/></Relationships>
</file>

<file path=ppt/slideMasters/_rels/slideMaster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5.xml"/><Relationship Id="rId6" Type="http://schemas.openxmlformats.org/officeDocument/2006/relationships/image" Target="../media/image1.png"/></Relationships>
</file>

<file path=ppt/slideMasters/_rels/slideMaster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theme" Target="../theme/theme6.xml"/><Relationship Id="rId6" Type="http://schemas.openxmlformats.org/officeDocument/2006/relationships/image" Target="../media/image1.png"/></Relationships>
</file>

<file path=ppt/slideMasters/_rels/slideMaster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theme" Target="../theme/theme7.xml"/><Relationship Id="rId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6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06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1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1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C118-0820-4F50-89DE-4B91D59C0E2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0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e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olab.research.google.com/drive/1MMhlrh08-0Byq-U1JlTdDVwMe6dyUcaq?usp=drive_link" TargetMode="External"/><Relationship Id="rId3" Type="http://schemas.openxmlformats.org/officeDocument/2006/relationships/image" Target="../media/image17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9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0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olab.research.google.com/drive/1MMhlrh08-0Byq-U1JlTdDVwMe6dyUcaq?usp=drive_link" TargetMode="Externa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animatedai.github.io/" TargetMode="External"/><Relationship Id="rId3" Type="http://schemas.openxmlformats.org/officeDocument/2006/relationships/image" Target="../media/image29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6.jpe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loclub.github.io/cnn-explainer/" TargetMode="Externa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</a:rPr>
              <a:t>ae-7. </a:t>
            </a:r>
            <a:r>
              <a:rPr lang="ja-JP" altLang="en-US" sz="3600" dirty="0">
                <a:latin typeface="メイリオ" panose="020B0604030504040204" pitchFamily="50" charset="-128"/>
              </a:rPr>
              <a:t>画像認識のための畳み込みニューラルネットワーク（</a:t>
            </a:r>
            <a:r>
              <a:rPr lang="en-US" altLang="ja-JP" sz="3600" dirty="0">
                <a:latin typeface="メイリオ" panose="020B0604030504040204" pitchFamily="50" charset="-128"/>
              </a:rPr>
              <a:t>CNN</a:t>
            </a:r>
            <a:r>
              <a:rPr lang="ja-JP" altLang="en-US" sz="3600" dirty="0">
                <a:latin typeface="メイリオ" panose="020B0604030504040204" pitchFamily="50" charset="-128"/>
              </a:rPr>
              <a:t>）入門 ：基礎概念から実装まで</a:t>
            </a:r>
            <a:br>
              <a:rPr lang="en-US" altLang="ja-JP" sz="3600" dirty="0"/>
            </a:br>
            <a:endParaRPr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（</a:t>
            </a:r>
            <a:r>
              <a:rPr lang="en-US" altLang="ja-JP" sz="2800" dirty="0"/>
              <a:t>AI </a:t>
            </a:r>
            <a:r>
              <a:rPr lang="ja-JP" altLang="en-US" sz="2800" dirty="0"/>
              <a:t>演習）（全１５回）</a:t>
            </a:r>
          </a:p>
          <a:p>
            <a:r>
              <a:rPr lang="en-US" altLang="ja-JP" dirty="0">
                <a:hlinkClick r:id="rId5"/>
              </a:rPr>
              <a:t>https://www.kkaneko.jp/ai/ae/index.html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370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ディープラーニングの応用と特徴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ディープラーニング</a:t>
            </a:r>
            <a:r>
              <a:rPr lang="ja-JP" altLang="en-US" sz="2400" dirty="0"/>
              <a:t>は</a:t>
            </a:r>
            <a:r>
              <a:rPr lang="ja-JP" altLang="en-US" sz="2400" b="1" dirty="0"/>
              <a:t>機械学習</a:t>
            </a:r>
            <a:r>
              <a:rPr lang="ja-JP" altLang="en-US" sz="2400" dirty="0"/>
              <a:t>の一種であり、人工</a:t>
            </a: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を使用して</a:t>
            </a:r>
            <a:r>
              <a:rPr lang="ja-JP" altLang="en-US" sz="2400" b="1" dirty="0"/>
              <a:t>データから学習</a:t>
            </a:r>
            <a:r>
              <a:rPr lang="ja-JP" altLang="en-US" sz="2400" dirty="0"/>
              <a:t>し、複雑な</a:t>
            </a:r>
            <a:r>
              <a:rPr lang="ja-JP" altLang="en-US" sz="2400" b="1" dirty="0"/>
              <a:t>タスクを実行</a:t>
            </a:r>
            <a:r>
              <a:rPr lang="ja-JP" altLang="en-US" sz="2400" dirty="0"/>
              <a:t>する技術</a:t>
            </a:r>
          </a:p>
          <a:p>
            <a:endParaRPr lang="ja-JP" altLang="en-US" sz="2400" dirty="0"/>
          </a:p>
          <a:p>
            <a:r>
              <a:rPr lang="ja-JP" altLang="en-US" sz="2400" dirty="0"/>
              <a:t>「ディープ」の名前は、</a:t>
            </a:r>
            <a:r>
              <a:rPr lang="ja-JP" altLang="en-US" sz="2400" b="1" dirty="0"/>
              <a:t>多層のニューラルネットワーク</a:t>
            </a:r>
            <a:r>
              <a:rPr lang="ja-JP" altLang="en-US" sz="2400" dirty="0"/>
              <a:t>を使用することに由来</a:t>
            </a:r>
          </a:p>
          <a:p>
            <a:endParaRPr lang="ja-JP" altLang="en-US" sz="2400" dirty="0"/>
          </a:p>
          <a:p>
            <a:r>
              <a:rPr lang="ja-JP" altLang="en-US" sz="2400" dirty="0"/>
              <a:t>ディープラーニングが広く利用される理由は、</a:t>
            </a:r>
            <a:r>
              <a:rPr lang="ja-JP" altLang="en-US" sz="2400" b="1" dirty="0"/>
              <a:t>多様なデータに適用</a:t>
            </a:r>
            <a:r>
              <a:rPr lang="ja-JP" altLang="en-US" sz="2400" dirty="0"/>
              <a:t>でき、</a:t>
            </a:r>
            <a:r>
              <a:rPr lang="ja-JP" altLang="en-US" sz="2400" b="1" dirty="0"/>
              <a:t>さまざまなタスク</a:t>
            </a:r>
            <a:r>
              <a:rPr lang="ja-JP" altLang="en-US" sz="2400" dirty="0"/>
              <a:t>で高性能を発揮するため。例えば、</a:t>
            </a:r>
            <a:r>
              <a:rPr lang="ja-JP" altLang="en-US" sz="2400" b="1" dirty="0"/>
              <a:t>画像認識</a:t>
            </a:r>
            <a:r>
              <a:rPr lang="ja-JP" altLang="en-US" sz="2400" dirty="0"/>
              <a:t>、</a:t>
            </a:r>
            <a:r>
              <a:rPr lang="ja-JP" altLang="en-US" sz="2400" b="1" dirty="0"/>
              <a:t>自然言語処理</a:t>
            </a:r>
            <a:r>
              <a:rPr lang="ja-JP" altLang="en-US" sz="2400" dirty="0"/>
              <a:t>、</a:t>
            </a:r>
            <a:r>
              <a:rPr lang="ja-JP" altLang="en-US" sz="2400" b="1" dirty="0"/>
              <a:t>音声認識</a:t>
            </a:r>
            <a:r>
              <a:rPr lang="ja-JP" altLang="en-US" sz="2400" dirty="0"/>
              <a:t>など。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32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7-2. </a:t>
            </a:r>
            <a:r>
              <a:rPr lang="ja-JP" altLang="en-US" sz="4500" dirty="0">
                <a:solidFill>
                  <a:schemeClr val="tx2"/>
                </a:solidFill>
              </a:rPr>
              <a:t>画像データの扱い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9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メガネをかけた男性&#10;&#10;自動的に生成された説明">
            <a:extLst>
              <a:ext uri="{FF2B5EF4-FFF2-40B4-BE49-F238E27FC236}">
                <a16:creationId xmlns:a16="http://schemas.microsoft.com/office/drawing/2014/main" id="{EBCCF86A-D262-91CC-F8C2-30F887348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72" y="2143217"/>
            <a:ext cx="710957" cy="93703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C167B7-D27C-4D38-B520-F36B3FCD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画像と画素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9E8D19-A760-4F6D-9D90-B0160282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08AAA7-83FA-420A-918D-F8AE6A2C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5" y="2474120"/>
            <a:ext cx="102394" cy="8929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DDCDAE1-5322-41B2-8AF8-CB6367A09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4880373"/>
            <a:ext cx="244682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それぞれの格子が画素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2E2982AE-60ED-411C-8105-5A82A41330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4606" y="2209800"/>
            <a:ext cx="2121694" cy="2619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B7C0B894-C8A5-4AB4-BF4D-7FEDBD88A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081" y="2555082"/>
            <a:ext cx="2121694" cy="195347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093A6B6-D228-4718-9E23-0DE8160B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417" y="3448156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画像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14ED401-3AAF-C626-CB41-D752102CA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44" y="2222441"/>
            <a:ext cx="3137061" cy="228611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F51871-EFAF-7C6A-99D0-C8CD29BB7D7B}"/>
              </a:ext>
            </a:extLst>
          </p:cNvPr>
          <p:cNvSpPr txBox="1"/>
          <p:nvPr/>
        </p:nvSpPr>
        <p:spPr>
          <a:xfrm>
            <a:off x="647171" y="723766"/>
            <a:ext cx="7481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それぞれの格子が画素となる．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画像は画素の集合である．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画素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を構成する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最小単位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である．</a:t>
            </a:r>
          </a:p>
        </p:txBody>
      </p:sp>
    </p:spTree>
    <p:extLst>
      <p:ext uri="{BB962C8B-B14F-4D97-AF65-F5344CB8AC3E}">
        <p14:creationId xmlns:p14="http://schemas.microsoft.com/office/powerpoint/2010/main" val="36477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017" y="339256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画像の種類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7D34A73B-6AF9-D1F0-3319-C605AB62F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33" y="1473146"/>
            <a:ext cx="1929896" cy="254358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DA293A2-4EC2-BE0A-A914-24C6408B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619" y="1473146"/>
            <a:ext cx="1929896" cy="2549111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566070A3-4DD5-34FD-2D82-5303416B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536" y="4239892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カラー画像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5DA67636-0265-1289-C3DB-1984D929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146" y="4239891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濃淡画像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61D2396D-7C8E-A8E2-971A-9364B181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872" y="4809299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輝度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色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の情報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D1BCB3D-2C3C-928B-F920-B2C0D73EA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603" y="4803774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輝度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のみの情報</a:t>
            </a:r>
          </a:p>
        </p:txBody>
      </p:sp>
    </p:spTree>
    <p:extLst>
      <p:ext uri="{BB962C8B-B14F-4D97-AF65-F5344CB8AC3E}">
        <p14:creationId xmlns:p14="http://schemas.microsoft.com/office/powerpoint/2010/main" val="32127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2E268-4573-47C0-9CC6-0A8C1A5D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濃淡画像でのコード化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9E2FC6-980B-4C43-A897-C20F08ED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003CEC-B80A-41CE-A4A6-38E50F52F648}"/>
              </a:ext>
            </a:extLst>
          </p:cNvPr>
          <p:cNvSpPr txBox="1">
            <a:spLocks noChangeArrowheads="1"/>
          </p:cNvSpPr>
          <p:nvPr/>
        </p:nvSpPr>
        <p:spPr>
          <a:xfrm>
            <a:off x="713019" y="1316696"/>
            <a:ext cx="63627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画像の輝度の情報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例えば：　黒　＝　０，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暗い灰色　＝　１，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明るい灰色　＝　２，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白　＝　３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のように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コード化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BE990FBE-B186-46CD-A4DF-04AF89CD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440" y="4508014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画素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メイリオ"/>
              <a:cs typeface="+mn-cs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BD3AE1CA-1F30-4FED-8F0F-CF3DA96B7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609" y="6335623"/>
            <a:ext cx="6190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幅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: 8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F16561F7-7ADE-4914-8EDA-6A44B9F35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290" y="5202148"/>
            <a:ext cx="8242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高さ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: 8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7A551B31-7AE1-4109-A6ED-C4BC8B994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215" y="5153213"/>
            <a:ext cx="2492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輝度が４段階の場合：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0D157E78-4172-4896-B164-66A23F4EC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940" y="5499685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0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3AD418D3-9C08-4840-9C90-5F3FBF01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277" y="5488969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1</a:t>
            </a:r>
          </a:p>
        </p:txBody>
      </p:sp>
      <p:sp>
        <p:nvSpPr>
          <p:cNvPr id="12" name="Text Box 30">
            <a:extLst>
              <a:ext uri="{FF2B5EF4-FFF2-40B4-BE49-F238E27FC236}">
                <a16:creationId xmlns:a16="http://schemas.microsoft.com/office/drawing/2014/main" id="{C5196C37-4131-47A2-9FD4-FC893CE43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615" y="5488969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2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DD30A88E-26FE-4478-83CA-B6670FC2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952" y="5488969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3</a:t>
            </a:r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id="{8330AC70-92E7-4542-9BF0-E73CCC93E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940" y="5812819"/>
            <a:ext cx="215504" cy="215504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id="{23D9946A-5DB3-48A1-A22C-25B6DE96F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138" y="5812819"/>
            <a:ext cx="215503" cy="215504"/>
          </a:xfrm>
          <a:prstGeom prst="rect">
            <a:avLst/>
          </a:prstGeom>
          <a:solidFill>
            <a:srgbClr val="000000">
              <a:alpha val="6000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01C575B5-47F2-404F-9E42-1834CE752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334" y="5812819"/>
            <a:ext cx="215504" cy="215504"/>
          </a:xfrm>
          <a:prstGeom prst="rect">
            <a:avLst/>
          </a:prstGeom>
          <a:solidFill>
            <a:srgbClr val="000000">
              <a:alpha val="3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7" name="Rectangle 35">
            <a:extLst>
              <a:ext uri="{FF2B5EF4-FFF2-40B4-BE49-F238E27FC236}">
                <a16:creationId xmlns:a16="http://schemas.microsoft.com/office/drawing/2014/main" id="{A56BB04C-897D-447B-8EBC-59A918107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532" y="5812819"/>
            <a:ext cx="215503" cy="215504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grpSp>
        <p:nvGrpSpPr>
          <p:cNvPr id="18" name="Group 56">
            <a:extLst>
              <a:ext uri="{FF2B5EF4-FFF2-40B4-BE49-F238E27FC236}">
                <a16:creationId xmlns:a16="http://schemas.microsoft.com/office/drawing/2014/main" id="{F635D6A2-D027-4934-8B7B-4ADF117A89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8590" y="4431814"/>
            <a:ext cx="1843088" cy="1846659"/>
            <a:chOff x="3496" y="2063"/>
            <a:chExt cx="910" cy="912"/>
          </a:xfrm>
        </p:grpSpPr>
        <p:grpSp>
          <p:nvGrpSpPr>
            <p:cNvPr id="19" name="Group 36">
              <a:extLst>
                <a:ext uri="{FF2B5EF4-FFF2-40B4-BE49-F238E27FC236}">
                  <a16:creationId xmlns:a16="http://schemas.microsoft.com/office/drawing/2014/main" id="{492E5EDE-50DD-4A4C-B000-0BB05F0E2D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99" y="2065"/>
              <a:ext cx="907" cy="907"/>
              <a:chOff x="3323" y="2345"/>
              <a:chExt cx="925" cy="907"/>
            </a:xfrm>
          </p:grpSpPr>
          <p:sp>
            <p:nvSpPr>
              <p:cNvPr id="31" name="Rectangle 37">
                <a:extLst>
                  <a:ext uri="{FF2B5EF4-FFF2-40B4-BE49-F238E27FC236}">
                    <a16:creationId xmlns:a16="http://schemas.microsoft.com/office/drawing/2014/main" id="{16DFF47F-A891-4EFE-BF37-D3402C6577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2" name="Rectangle 38">
                <a:extLst>
                  <a:ext uri="{FF2B5EF4-FFF2-40B4-BE49-F238E27FC236}">
                    <a16:creationId xmlns:a16="http://schemas.microsoft.com/office/drawing/2014/main" id="{717F45D6-913C-4A3F-B8AA-5D51BEAB5F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3" name="Rectangle 39">
                <a:extLst>
                  <a:ext uri="{FF2B5EF4-FFF2-40B4-BE49-F238E27FC236}">
                    <a16:creationId xmlns:a16="http://schemas.microsoft.com/office/drawing/2014/main" id="{9CC1F5A8-5CA9-42DC-8705-798B768EB4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4" name="Rectangle 40">
                <a:extLst>
                  <a:ext uri="{FF2B5EF4-FFF2-40B4-BE49-F238E27FC236}">
                    <a16:creationId xmlns:a16="http://schemas.microsoft.com/office/drawing/2014/main" id="{69858522-E399-427B-8DD6-43B4AC2EAC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504DE1DE-6FDB-4F81-B2C8-AFA330D538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6" name="Rectangle 42">
                <a:extLst>
                  <a:ext uri="{FF2B5EF4-FFF2-40B4-BE49-F238E27FC236}">
                    <a16:creationId xmlns:a16="http://schemas.microsoft.com/office/drawing/2014/main" id="{576087DB-052A-4EDC-A711-45903D2DFF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7" name="Rectangle 43">
                <a:extLst>
                  <a:ext uri="{FF2B5EF4-FFF2-40B4-BE49-F238E27FC236}">
                    <a16:creationId xmlns:a16="http://schemas.microsoft.com/office/drawing/2014/main" id="{DAFFE401-0E53-4E83-9D62-FC9DF100C8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8" name="Rectangle 44">
                <a:extLst>
                  <a:ext uri="{FF2B5EF4-FFF2-40B4-BE49-F238E27FC236}">
                    <a16:creationId xmlns:a16="http://schemas.microsoft.com/office/drawing/2014/main" id="{1710D67F-1903-4AB7-BDD6-90C3642BA4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</p:grpSp>
        <p:grpSp>
          <p:nvGrpSpPr>
            <p:cNvPr id="20" name="Group 45">
              <a:extLst>
                <a:ext uri="{FF2B5EF4-FFF2-40B4-BE49-F238E27FC236}">
                  <a16:creationId xmlns:a16="http://schemas.microsoft.com/office/drawing/2014/main" id="{977FAA1F-2780-4409-BAD0-17651FAC6CC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3496" y="2068"/>
              <a:ext cx="907" cy="907"/>
              <a:chOff x="3323" y="2345"/>
              <a:chExt cx="925" cy="907"/>
            </a:xfrm>
          </p:grpSpPr>
          <p:sp>
            <p:nvSpPr>
              <p:cNvPr id="23" name="Rectangle 46">
                <a:extLst>
                  <a:ext uri="{FF2B5EF4-FFF2-40B4-BE49-F238E27FC236}">
                    <a16:creationId xmlns:a16="http://schemas.microsoft.com/office/drawing/2014/main" id="{AAEA434E-A02F-426C-8EB3-8570D24F76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4" name="Rectangle 47">
                <a:extLst>
                  <a:ext uri="{FF2B5EF4-FFF2-40B4-BE49-F238E27FC236}">
                    <a16:creationId xmlns:a16="http://schemas.microsoft.com/office/drawing/2014/main" id="{938F0FA7-2887-44D5-82CD-71E109F0E7A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5" name="Rectangle 48">
                <a:extLst>
                  <a:ext uri="{FF2B5EF4-FFF2-40B4-BE49-F238E27FC236}">
                    <a16:creationId xmlns:a16="http://schemas.microsoft.com/office/drawing/2014/main" id="{423C9510-0CAB-4EBD-927E-1266DA8A82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6" name="Rectangle 49">
                <a:extLst>
                  <a:ext uri="{FF2B5EF4-FFF2-40B4-BE49-F238E27FC236}">
                    <a16:creationId xmlns:a16="http://schemas.microsoft.com/office/drawing/2014/main" id="{4E9F1263-467E-468B-B1D0-90A6B9312B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7" name="Rectangle 50">
                <a:extLst>
                  <a:ext uri="{FF2B5EF4-FFF2-40B4-BE49-F238E27FC236}">
                    <a16:creationId xmlns:a16="http://schemas.microsoft.com/office/drawing/2014/main" id="{B0CEB749-5461-46E6-9995-ADA21FC17D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8" name="Rectangle 51">
                <a:extLst>
                  <a:ext uri="{FF2B5EF4-FFF2-40B4-BE49-F238E27FC236}">
                    <a16:creationId xmlns:a16="http://schemas.microsoft.com/office/drawing/2014/main" id="{FFFCF763-B8DF-4F87-9760-6B70D4F263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9" name="Rectangle 52">
                <a:extLst>
                  <a:ext uri="{FF2B5EF4-FFF2-40B4-BE49-F238E27FC236}">
                    <a16:creationId xmlns:a16="http://schemas.microsoft.com/office/drawing/2014/main" id="{A63838C5-FBBF-4360-A802-5173733E45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0" name="Rectangle 53">
                <a:extLst>
                  <a:ext uri="{FF2B5EF4-FFF2-40B4-BE49-F238E27FC236}">
                    <a16:creationId xmlns:a16="http://schemas.microsoft.com/office/drawing/2014/main" id="{4CFC050B-1BC7-403C-9232-BA1EC6458D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</p:grp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EA05B507-BD08-47AE-8B4F-3815FE191C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97" y="2063"/>
              <a:ext cx="904" cy="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sp>
          <p:nvSpPr>
            <p:cNvPr id="22" name="Rectangle 55">
              <a:extLst>
                <a:ext uri="{FF2B5EF4-FFF2-40B4-BE49-F238E27FC236}">
                  <a16:creationId xmlns:a16="http://schemas.microsoft.com/office/drawing/2014/main" id="{361F3701-4229-4168-958B-2E809C2B8C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67" y="2519"/>
              <a:ext cx="114" cy="1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</p:grpSp>
      <p:sp>
        <p:nvSpPr>
          <p:cNvPr id="39" name="Line 57">
            <a:extLst>
              <a:ext uri="{FF2B5EF4-FFF2-40B4-BE49-F238E27FC236}">
                <a16:creationId xmlns:a16="http://schemas.microsoft.com/office/drawing/2014/main" id="{B2BCDB5F-2318-4172-B9FA-6E0F55D50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9240" y="4728279"/>
            <a:ext cx="828675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52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03B09-4B60-4A5A-9D51-6CE0C030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7"/>
            <a:ext cx="8004008" cy="73390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R</a:t>
            </a:r>
            <a:r>
              <a:rPr kumimoji="1" lang="ja-JP" altLang="en-US" dirty="0"/>
              <a:t>（赤）成分，</a:t>
            </a:r>
            <a:r>
              <a:rPr kumimoji="1" lang="en-US" altLang="ja-JP" dirty="0"/>
              <a:t>G</a:t>
            </a:r>
            <a:r>
              <a:rPr kumimoji="1" lang="ja-JP" altLang="en-US" dirty="0"/>
              <a:t>（緑），</a:t>
            </a:r>
            <a:r>
              <a:rPr kumimoji="1" lang="en-US" altLang="ja-JP" dirty="0"/>
              <a:t>B</a:t>
            </a:r>
            <a:r>
              <a:rPr kumimoji="1" lang="ja-JP" altLang="en-US" dirty="0"/>
              <a:t>（青）成分によるカラー画像表現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C3126-7472-4CD9-9025-EC820FEE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807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3DF07D-0F29-4951-B569-A57CE7B2342C}"/>
              </a:ext>
            </a:extLst>
          </p:cNvPr>
          <p:cNvSpPr/>
          <p:nvPr/>
        </p:nvSpPr>
        <p:spPr>
          <a:xfrm>
            <a:off x="2494761" y="2935235"/>
            <a:ext cx="503754" cy="4937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06CB1C-69D4-4107-B70E-FC991C1F6F94}"/>
              </a:ext>
            </a:extLst>
          </p:cNvPr>
          <p:cNvSpPr/>
          <p:nvPr/>
        </p:nvSpPr>
        <p:spPr>
          <a:xfrm>
            <a:off x="4622845" y="2935235"/>
            <a:ext cx="503754" cy="49376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C45AC6-EDE2-4FD1-91A4-8534C6C9FAF4}"/>
              </a:ext>
            </a:extLst>
          </p:cNvPr>
          <p:cNvSpPr/>
          <p:nvPr/>
        </p:nvSpPr>
        <p:spPr>
          <a:xfrm>
            <a:off x="6750929" y="2935235"/>
            <a:ext cx="503754" cy="4937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2BEE57-EA9E-48D2-ED0E-1D3DCB5A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1" y="1446542"/>
            <a:ext cx="993852" cy="13004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E217432-E596-7EC0-8BB2-6C03F2C7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638" y="1490867"/>
            <a:ext cx="988566" cy="13057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D11D14B-E766-7D4F-B45B-0AED5DF1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722" y="1490868"/>
            <a:ext cx="988566" cy="13057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077EF89-9B78-BC5D-4D13-7E394B123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806" y="1490868"/>
            <a:ext cx="988566" cy="130575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59C236-B7BD-A558-2417-AC32B766B55F}"/>
              </a:ext>
            </a:extLst>
          </p:cNvPr>
          <p:cNvSpPr txBox="1"/>
          <p:nvPr/>
        </p:nvSpPr>
        <p:spPr>
          <a:xfrm>
            <a:off x="2998515" y="30221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（赤）成分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2D9354-1A0F-C5ED-79C4-F193AFC2636C}"/>
              </a:ext>
            </a:extLst>
          </p:cNvPr>
          <p:cNvSpPr txBox="1"/>
          <p:nvPr/>
        </p:nvSpPr>
        <p:spPr>
          <a:xfrm>
            <a:off x="5117128" y="3018613"/>
            <a:ext cx="1590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（緑）成分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7DC865-9626-83CA-0AEB-F2D02593472A}"/>
              </a:ext>
            </a:extLst>
          </p:cNvPr>
          <p:cNvSpPr txBox="1"/>
          <p:nvPr/>
        </p:nvSpPr>
        <p:spPr>
          <a:xfrm>
            <a:off x="7254683" y="3018613"/>
            <a:ext cx="1729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（青）成分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826B6ADB-9A9F-1D93-7FD8-CB74F1A29573}"/>
              </a:ext>
            </a:extLst>
          </p:cNvPr>
          <p:cNvSpPr/>
          <p:nvPr/>
        </p:nvSpPr>
        <p:spPr>
          <a:xfrm>
            <a:off x="1985724" y="1866833"/>
            <a:ext cx="323385" cy="5798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1D615919-69F2-E84E-A085-4E59EE3E8E0B}"/>
              </a:ext>
            </a:extLst>
          </p:cNvPr>
          <p:cNvSpPr/>
          <p:nvPr/>
        </p:nvSpPr>
        <p:spPr>
          <a:xfrm rot="5400000">
            <a:off x="2948915" y="3854202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9564FD62-E371-2D40-D715-4EBD2721ED11}"/>
              </a:ext>
            </a:extLst>
          </p:cNvPr>
          <p:cNvSpPr/>
          <p:nvPr/>
        </p:nvSpPr>
        <p:spPr>
          <a:xfrm rot="5400000">
            <a:off x="5076999" y="3854201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A80B600B-C2FC-0BF5-030B-AB6190EA5140}"/>
              </a:ext>
            </a:extLst>
          </p:cNvPr>
          <p:cNvSpPr/>
          <p:nvPr/>
        </p:nvSpPr>
        <p:spPr>
          <a:xfrm rot="5400000">
            <a:off x="7278509" y="3854202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7B656B-889D-53F4-A445-158D6F669C3D}"/>
              </a:ext>
            </a:extLst>
          </p:cNvPr>
          <p:cNvSpPr txBox="1"/>
          <p:nvPr/>
        </p:nvSpPr>
        <p:spPr>
          <a:xfrm>
            <a:off x="2507386" y="465924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E66E819-FCF7-D612-9418-E6D28BCD6FDC}"/>
              </a:ext>
            </a:extLst>
          </p:cNvPr>
          <p:cNvSpPr txBox="1"/>
          <p:nvPr/>
        </p:nvSpPr>
        <p:spPr>
          <a:xfrm>
            <a:off x="4635470" y="4648705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C555AC6-D449-EB87-FADB-AA1F82309EC1}"/>
              </a:ext>
            </a:extLst>
          </p:cNvPr>
          <p:cNvSpPr txBox="1"/>
          <p:nvPr/>
        </p:nvSpPr>
        <p:spPr>
          <a:xfrm>
            <a:off x="6836980" y="465924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4F305FE-B558-807B-3C6E-945235FFBCAE}"/>
              </a:ext>
            </a:extLst>
          </p:cNvPr>
          <p:cNvSpPr txBox="1"/>
          <p:nvPr/>
        </p:nvSpPr>
        <p:spPr>
          <a:xfrm>
            <a:off x="3075007" y="6027966"/>
            <a:ext cx="581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すべてあわせて，画素ごとに３つの数値</a:t>
            </a:r>
          </a:p>
        </p:txBody>
      </p:sp>
    </p:spTree>
    <p:extLst>
      <p:ext uri="{BB962C8B-B14F-4D97-AF65-F5344CB8AC3E}">
        <p14:creationId xmlns:p14="http://schemas.microsoft.com/office/powerpoint/2010/main" val="20593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878AEE-F0A3-E1C8-C23A-7F9FB5AF9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DB04043-5981-3515-A48A-3D72E24A8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89D3E2-D2D9-2A7E-6C91-1155CDF49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94C42DD-9AE5-4351-8BB8-750DF757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7-3. Google </a:t>
            </a:r>
            <a:r>
              <a:rPr lang="en-US" altLang="ja-JP" sz="4500" dirty="0" err="1">
                <a:solidFill>
                  <a:schemeClr val="tx2"/>
                </a:solidFill>
              </a:rPr>
              <a:t>Colaboratory</a:t>
            </a:r>
            <a:r>
              <a:rPr lang="en-US" altLang="ja-JP" sz="4500" dirty="0">
                <a:solidFill>
                  <a:schemeClr val="tx2"/>
                </a:solidFill>
              </a:rPr>
              <a:t> </a:t>
            </a:r>
            <a:r>
              <a:rPr lang="ja-JP" altLang="en-US" sz="4500" dirty="0">
                <a:solidFill>
                  <a:schemeClr val="tx2"/>
                </a:solidFill>
              </a:rPr>
              <a:t>の基礎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FA3088-7577-45FB-376F-116201CFC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C334F9-A00B-5C71-8DBD-C965F9ACF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1A29489-7BCD-666C-A7AF-5A79EA323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A45E365-C577-7BC0-8E1A-895A608E6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F0E6CAA-DFB1-207A-02EE-99D26B361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2186E38-8C83-A4C3-E029-6EB88A35C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85EC11-E33F-F49D-4864-7AC6E04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FB75FB1-DE17-250C-AB28-40F9C07E0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7FAA323-AD55-EA6A-00BC-2A6DF9E9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FD67B13-CBDB-1AD0-B097-10ABB0C40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F8F84A-6887-69D0-F90C-E1EA0E173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B83489C-A392-A877-3FBB-6B6D2DCC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7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61A5D-9EAB-2890-0EEC-ABB9F8649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EED7DE-064F-6FA5-232A-A523962C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en-US" altLang="ja-JP" dirty="0" err="1"/>
              <a:t>Colab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EE51D0-C133-A5BC-CEA5-8861F9DD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080597-6917-9453-124C-6314C7808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5" y="791399"/>
            <a:ext cx="5045511" cy="2755058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1979FC02-DAC4-9BAE-A169-FF6DD55A2209}"/>
              </a:ext>
            </a:extLst>
          </p:cNvPr>
          <p:cNvSpPr txBox="1">
            <a:spLocks/>
          </p:cNvSpPr>
          <p:nvPr/>
        </p:nvSpPr>
        <p:spPr>
          <a:xfrm>
            <a:off x="237440" y="3837765"/>
            <a:ext cx="9144000" cy="281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が提供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クラウドベースの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ノートブック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プログラミング（特に、人工知能、データサイエンス）の開発に適する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本格的な利用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には，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アカウントが必要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BE90481-1F5D-BECB-1004-F0A151D5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065" y="791399"/>
            <a:ext cx="2523495" cy="31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42AEF-B08F-437D-9221-B23CF382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の全体画面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41B69F-7CA2-436D-B261-E84CD5DC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6F62B7-F711-49BA-9A01-438FB52A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12" y="861570"/>
            <a:ext cx="3362766" cy="49979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F2DCE-31E4-4903-9C8C-77136399F330}"/>
              </a:ext>
            </a:extLst>
          </p:cNvPr>
          <p:cNvSpPr txBox="1"/>
          <p:nvPr/>
        </p:nvSpPr>
        <p:spPr>
          <a:xfrm>
            <a:off x="3257550" y="5964860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ブラウザの画面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70AE1E-983B-4862-829B-3457EECAB4AE}"/>
              </a:ext>
            </a:extLst>
          </p:cNvPr>
          <p:cNvSpPr/>
          <p:nvPr/>
        </p:nvSpPr>
        <p:spPr>
          <a:xfrm>
            <a:off x="3037974" y="1833470"/>
            <a:ext cx="439153" cy="1515596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FA58C-0C0F-43F1-B8A0-ACFD19C81443}"/>
              </a:ext>
            </a:extLst>
          </p:cNvPr>
          <p:cNvSpPr txBox="1"/>
          <p:nvPr/>
        </p:nvSpPr>
        <p:spPr>
          <a:xfrm>
            <a:off x="0" y="1991103"/>
            <a:ext cx="297138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（目次，検索と置換，変数，ファイル）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0C5993-CF72-4B64-AE74-C057F45C8B32}"/>
              </a:ext>
            </a:extLst>
          </p:cNvPr>
          <p:cNvSpPr/>
          <p:nvPr/>
        </p:nvSpPr>
        <p:spPr>
          <a:xfrm flipV="1">
            <a:off x="3543717" y="1561208"/>
            <a:ext cx="2935288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E22D6B-4D1B-4CE5-B959-99836D7016A3}"/>
              </a:ext>
            </a:extLst>
          </p:cNvPr>
          <p:cNvSpPr txBox="1"/>
          <p:nvPr/>
        </p:nvSpPr>
        <p:spPr>
          <a:xfrm>
            <a:off x="6479005" y="1259056"/>
            <a:ext cx="182841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6387-7AD1-419E-8475-336F9CB27008}"/>
              </a:ext>
            </a:extLst>
          </p:cNvPr>
          <p:cNvSpPr/>
          <p:nvPr/>
        </p:nvSpPr>
        <p:spPr>
          <a:xfrm flipV="1">
            <a:off x="3543717" y="1860988"/>
            <a:ext cx="1226804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891376-CC4E-4950-912E-3AED1CEF7776}"/>
              </a:ext>
            </a:extLst>
          </p:cNvPr>
          <p:cNvSpPr/>
          <p:nvPr/>
        </p:nvSpPr>
        <p:spPr>
          <a:xfrm flipV="1">
            <a:off x="3562231" y="2263595"/>
            <a:ext cx="2856615" cy="359589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89C7F2-7E2C-4156-AFA6-A6EC6F4C212A}"/>
              </a:ext>
            </a:extLst>
          </p:cNvPr>
          <p:cNvSpPr txBox="1"/>
          <p:nvPr/>
        </p:nvSpPr>
        <p:spPr>
          <a:xfrm>
            <a:off x="4849305" y="1860988"/>
            <a:ext cx="38764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コードセル，テキストセルの追加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ECF4E7-13B2-45E1-ADD2-F0E51AFC2569}"/>
              </a:ext>
            </a:extLst>
          </p:cNvPr>
          <p:cNvSpPr txBox="1"/>
          <p:nvPr/>
        </p:nvSpPr>
        <p:spPr>
          <a:xfrm>
            <a:off x="6521278" y="3444739"/>
            <a:ext cx="26227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Python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ノートブックの部分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6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ノートブック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8E0BD-F682-400F-93B0-74192A91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077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コードセル</a:t>
            </a:r>
            <a:r>
              <a:rPr lang="ja-JP" altLang="en-US" sz="2400" dirty="0"/>
              <a:t>，</a:t>
            </a:r>
            <a:r>
              <a:rPr lang="ja-JP" altLang="en-US" sz="2400" b="1" dirty="0">
                <a:solidFill>
                  <a:srgbClr val="C00000"/>
                </a:solidFill>
              </a:rPr>
              <a:t>テキストセル</a:t>
            </a:r>
            <a:r>
              <a:rPr lang="ja-JP" altLang="en-US" sz="2400" dirty="0"/>
              <a:t>の２種類</a:t>
            </a:r>
            <a:endParaRPr lang="en-US" altLang="ja-JP" sz="2400" dirty="0"/>
          </a:p>
          <a:p>
            <a:r>
              <a:rPr lang="ja-JP" altLang="en-US" sz="2400" b="1" dirty="0"/>
              <a:t>コードセル</a:t>
            </a:r>
            <a:r>
              <a:rPr lang="ja-JP" altLang="en-US" sz="2400" dirty="0"/>
              <a:t>：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プログラム，コマンド，実行結果</a:t>
            </a:r>
            <a:endParaRPr lang="en-US" altLang="ja-JP" sz="2400" dirty="0"/>
          </a:p>
          <a:p>
            <a:r>
              <a:rPr lang="ja-JP" altLang="en-US" sz="2400" b="1" dirty="0"/>
              <a:t>テキストセル</a:t>
            </a:r>
            <a:r>
              <a:rPr lang="ja-JP" altLang="en-US" sz="2400" dirty="0"/>
              <a:t>：説明文，図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２種類のセルを組み合わせて使用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3C9DB6-2837-4C62-B3D2-566EC4BA48EF}"/>
              </a:ext>
            </a:extLst>
          </p:cNvPr>
          <p:cNvSpPr txBox="1"/>
          <p:nvPr/>
        </p:nvSpPr>
        <p:spPr>
          <a:xfrm>
            <a:off x="4974496" y="2788635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BCB0C1-C06A-4D79-BB5A-BB0A56479839}"/>
              </a:ext>
            </a:extLst>
          </p:cNvPr>
          <p:cNvSpPr txBox="1"/>
          <p:nvPr/>
        </p:nvSpPr>
        <p:spPr>
          <a:xfrm>
            <a:off x="4974496" y="3457232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EE1A5B-50D5-43B4-85D0-B1D4C84CB6AC}"/>
              </a:ext>
            </a:extLst>
          </p:cNvPr>
          <p:cNvSpPr txBox="1"/>
          <p:nvPr/>
        </p:nvSpPr>
        <p:spPr>
          <a:xfrm>
            <a:off x="4974496" y="481885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1DC2B4-C57B-4C70-BF39-64997678B5EB}"/>
              </a:ext>
            </a:extLst>
          </p:cNvPr>
          <p:cNvSpPr txBox="1"/>
          <p:nvPr/>
        </p:nvSpPr>
        <p:spPr>
          <a:xfrm>
            <a:off x="4926526" y="5835793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83" y="2774760"/>
            <a:ext cx="2938272" cy="4114865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012388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605954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680985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501427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20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人工知能</a:t>
            </a:r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 dirty="0"/>
              <a:t>）</a:t>
            </a:r>
            <a:r>
              <a:rPr kumimoji="1" lang="ja-JP" altLang="en-US" dirty="0"/>
              <a:t>の学習のための指針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実践重視</a:t>
            </a:r>
            <a:r>
              <a:rPr kumimoji="1" lang="ja-JP" altLang="en-US" sz="2400" dirty="0"/>
              <a:t>： 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ツールを実際に使用し、機能に慣れる</a:t>
            </a:r>
            <a:br>
              <a:rPr lang="en-US" altLang="ja-JP" sz="2400" dirty="0"/>
            </a:b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エラーを恐れない</a:t>
            </a:r>
            <a:r>
              <a:rPr lang="ja-JP" altLang="en-US" sz="2400" dirty="0"/>
              <a:t>： 実行においては、エラーの発生の可能性がある．エラーを恐れず，むしろ学習の一部として捉えるポジティブさが大切．</a:t>
            </a: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段階的学習</a:t>
            </a:r>
            <a:r>
              <a:rPr lang="ja-JP" altLang="en-US" sz="2400" dirty="0"/>
              <a:t>：基礎から応用へと段階的に学習を進め，</a:t>
            </a:r>
            <a:r>
              <a:rPr lang="en-US" altLang="ja-JP" sz="2400" dirty="0"/>
              <a:t>AI</a:t>
            </a:r>
            <a:r>
              <a:rPr lang="ja-JP" altLang="en-US" sz="2400" dirty="0"/>
              <a:t>の可能性を前向きに捉える</a:t>
            </a:r>
            <a:endParaRPr lang="en-US" altLang="ja-JP" sz="2400" b="1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03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カラー画像の画素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カラー画像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画素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配列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06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36" y="230303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000" dirty="0">
                <a:hlinkClick r:id="rId2"/>
              </a:rPr>
              <a:t>https://colab.research.google.com/drive/1MMhlrh08-0Byq-U1JlTdDVwMe6dyUcaq?usp=drive_link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（このページは、演習１，２で使用する）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b="0" i="0" u="sng" dirty="0">
              <a:solidFill>
                <a:srgbClr val="4C85E4"/>
              </a:solidFill>
              <a:effectLst/>
              <a:latin typeface="ヒラギノ角ゴ Pro W3"/>
            </a:endParaRPr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次</a:t>
            </a:r>
            <a:r>
              <a:rPr lang="ja-JP" altLang="en-US" sz="2400" dirty="0"/>
              <a:t>について、プログラムや説明や実行結果が掲載されていることを確認。各自でよく読む。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１．カラー画像の画素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3" y="4294208"/>
            <a:ext cx="3742189" cy="25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7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自習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目的：配列になっている</a:t>
            </a:r>
            <a:r>
              <a:rPr lang="ja-JP" altLang="en-US" sz="2000" b="1" dirty="0"/>
              <a:t>画像データ</a:t>
            </a:r>
            <a:r>
              <a:rPr lang="ja-JP" altLang="en-US" sz="2000" dirty="0"/>
              <a:t>について、</a:t>
            </a:r>
            <a:r>
              <a:rPr lang="ja-JP" altLang="en-US" sz="2000" b="1" dirty="0"/>
              <a:t>特定の位置の画素の色を取得</a:t>
            </a:r>
            <a:r>
              <a:rPr lang="ja-JP" altLang="en-US" sz="2000" dirty="0"/>
              <a:t>する方法を学び、理解を深めること。</a:t>
            </a:r>
          </a:p>
          <a:p>
            <a:pPr marL="0" indent="0">
              <a:buNone/>
            </a:pPr>
            <a:r>
              <a:rPr lang="ja-JP" altLang="en-US" sz="2000" b="1" dirty="0"/>
              <a:t>指示：異なる </a:t>
            </a:r>
            <a:r>
              <a:rPr lang="en-US" altLang="ja-JP" sz="2000" b="1" dirty="0"/>
              <a:t>(x, y) </a:t>
            </a:r>
            <a:r>
              <a:rPr lang="ja-JP" altLang="en-US" sz="2000" b="1" dirty="0"/>
              <a:t>の位置の画素を取得して、期待通りであるか確認</a:t>
            </a:r>
            <a:r>
              <a:rPr lang="ja-JP" altLang="en-US" sz="2000" dirty="0"/>
              <a:t>してみよう</a:t>
            </a:r>
          </a:p>
          <a:p>
            <a:pPr marL="0" indent="0">
              <a:buNone/>
            </a:pPr>
            <a:endParaRPr lang="ja-JP" altLang="en-US" sz="2000" dirty="0"/>
          </a:p>
          <a:p>
            <a:pPr marL="0" indent="0">
              <a:buNone/>
            </a:pPr>
            <a:r>
              <a:rPr lang="ja-JP" altLang="en-US" sz="2000" dirty="0"/>
              <a:t>解答例：</a:t>
            </a:r>
          </a:p>
          <a:p>
            <a:pPr marL="0" indent="0">
              <a:buNone/>
            </a:pPr>
            <a:r>
              <a:rPr lang="en-US" altLang="ja-JP" sz="2000" dirty="0"/>
              <a:t>x, y = 2, 2 </a:t>
            </a:r>
          </a:p>
          <a:p>
            <a:pPr marL="0" indent="0">
              <a:buNone/>
            </a:pPr>
            <a:r>
              <a:rPr lang="ja-JP" altLang="en-US" sz="2000" dirty="0"/>
              <a:t>のときは次のように表示される</a:t>
            </a:r>
          </a:p>
          <a:p>
            <a:pPr marL="0" indent="0">
              <a:buNone/>
            </a:pPr>
            <a:r>
              <a:rPr lang="en-US" altLang="ja-JP" sz="2000" dirty="0"/>
              <a:t>Pixel color at (2, 2): (32, 32, 32)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12" y="3622672"/>
            <a:ext cx="3923301" cy="16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96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7-4. </a:t>
            </a:r>
            <a:r>
              <a:rPr lang="ja-JP" altLang="en-US" sz="4500" dirty="0">
                <a:solidFill>
                  <a:schemeClr val="tx2"/>
                </a:solidFill>
              </a:rPr>
              <a:t>畳み込みニューラルネットワーク</a:t>
            </a:r>
            <a:r>
              <a:rPr lang="en-US" altLang="ja-JP" sz="4500" dirty="0">
                <a:solidFill>
                  <a:schemeClr val="tx2"/>
                </a:solidFill>
              </a:rPr>
              <a:t>(CNN)</a:t>
            </a:r>
            <a:r>
              <a:rPr lang="ja-JP" altLang="en-US" sz="4500" dirty="0">
                <a:solidFill>
                  <a:schemeClr val="tx2"/>
                </a:solidFill>
              </a:rPr>
              <a:t>の基礎</a:t>
            </a:r>
            <a:br>
              <a:rPr lang="ja-JP" altLang="en-US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1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畳み込みニューラルネットワーク（</a:t>
            </a:r>
            <a:r>
              <a:rPr lang="en-US" altLang="ja-JP" dirty="0"/>
              <a:t>CNN</a:t>
            </a:r>
            <a:r>
              <a:rPr lang="ja-JP" altLang="en-US" dirty="0"/>
              <a:t>）の基本構造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7927006" cy="5333166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画像理解</a:t>
            </a:r>
            <a:r>
              <a:rPr lang="ja-JP" altLang="en-US" sz="2400" dirty="0"/>
              <a:t>や</a:t>
            </a:r>
            <a:r>
              <a:rPr lang="ja-JP" altLang="en-US" sz="2400" b="1" dirty="0"/>
              <a:t>画像の分析</a:t>
            </a:r>
            <a:r>
              <a:rPr lang="ja-JP" altLang="en-US" sz="2400" dirty="0"/>
              <a:t>に特化した</a:t>
            </a:r>
            <a:r>
              <a:rPr lang="ja-JP" altLang="en-US" sz="2400" b="1" dirty="0"/>
              <a:t>ディープラーニング</a:t>
            </a:r>
            <a:r>
              <a:rPr lang="ja-JP" altLang="en-US" sz="2400" dirty="0"/>
              <a:t>の一種．</a:t>
            </a:r>
          </a:p>
          <a:p>
            <a:r>
              <a:rPr lang="ja-JP" altLang="en-US" sz="2400" dirty="0"/>
              <a:t>主に</a:t>
            </a:r>
            <a:r>
              <a:rPr lang="ja-JP" altLang="en-US" sz="2400" b="1" dirty="0"/>
              <a:t>畳み込み層</a:t>
            </a:r>
            <a:r>
              <a:rPr lang="ja-JP" altLang="en-US" sz="2400" dirty="0"/>
              <a:t>、</a:t>
            </a:r>
            <a:r>
              <a:rPr lang="ja-JP" altLang="en-US" sz="2400" b="1" dirty="0"/>
              <a:t>プーリング層</a:t>
            </a:r>
            <a:r>
              <a:rPr lang="ja-JP" altLang="en-US" sz="2400" dirty="0"/>
              <a:t>、</a:t>
            </a:r>
            <a:r>
              <a:rPr lang="ja-JP" altLang="en-US" sz="2400" b="1" dirty="0"/>
              <a:t>全結合層</a:t>
            </a:r>
            <a:r>
              <a:rPr lang="ja-JP" altLang="en-US" sz="2400" dirty="0"/>
              <a:t>の３種類で構成</a:t>
            </a:r>
            <a:endParaRPr lang="en-US" altLang="ja-JP" sz="2400" dirty="0"/>
          </a:p>
          <a:p>
            <a:pPr lvl="1"/>
            <a:r>
              <a:rPr lang="ja-JP" altLang="en-US" b="1" dirty="0"/>
              <a:t>畳み込み層</a:t>
            </a:r>
            <a:r>
              <a:rPr lang="ja-JP" altLang="en-US" dirty="0"/>
              <a:t>：画像の局所的な</a:t>
            </a:r>
            <a:r>
              <a:rPr lang="ja-JP" altLang="en-US" b="1" dirty="0"/>
              <a:t>特徴</a:t>
            </a:r>
            <a:r>
              <a:rPr lang="ja-JP" altLang="en-US" sz="2400" dirty="0"/>
              <a:t>（エッジ、テクスチャなど）</a:t>
            </a:r>
            <a:r>
              <a:rPr lang="ja-JP" altLang="en-US" dirty="0"/>
              <a:t>をとらえる</a:t>
            </a:r>
            <a:endParaRPr lang="en-US" altLang="ja-JP" dirty="0"/>
          </a:p>
          <a:p>
            <a:pPr lvl="1"/>
            <a:r>
              <a:rPr lang="ja-JP" altLang="en-US" b="1" dirty="0"/>
              <a:t>プーリング層</a:t>
            </a:r>
            <a:r>
              <a:rPr lang="ja-JP" altLang="en-US" dirty="0"/>
              <a:t>：</a:t>
            </a:r>
            <a:r>
              <a:rPr lang="ja-JP" altLang="en-US" b="1" dirty="0"/>
              <a:t>特徴マップ</a:t>
            </a:r>
            <a:r>
              <a:rPr lang="ja-JP" altLang="en-US" dirty="0"/>
              <a:t>の</a:t>
            </a:r>
            <a:r>
              <a:rPr lang="ja-JP" altLang="en-US" b="1" dirty="0"/>
              <a:t>サイズを縮小</a:t>
            </a:r>
            <a:r>
              <a:rPr lang="ja-JP" altLang="en-US" dirty="0"/>
              <a:t>し，</a:t>
            </a:r>
            <a:r>
              <a:rPr lang="ja-JP" altLang="en-US" b="1" dirty="0"/>
              <a:t>過学習を防止．</a:t>
            </a:r>
            <a:endParaRPr lang="ja-JP" altLang="en-US" dirty="0"/>
          </a:p>
          <a:p>
            <a:pPr lvl="1"/>
            <a:r>
              <a:rPr lang="ja-JP" altLang="en-US" b="1" dirty="0"/>
              <a:t>全結合層</a:t>
            </a:r>
            <a:r>
              <a:rPr lang="ja-JP" altLang="en-US" dirty="0"/>
              <a:t>：</a:t>
            </a:r>
            <a:r>
              <a:rPr lang="ja-JP" altLang="en-US" b="1" dirty="0"/>
              <a:t>特徴マップ</a:t>
            </a:r>
            <a:r>
              <a:rPr lang="ja-JP" altLang="en-US" dirty="0"/>
              <a:t>をもとに</a:t>
            </a:r>
            <a:r>
              <a:rPr lang="ja-JP" altLang="en-US" b="1" dirty="0"/>
              <a:t>画像</a:t>
            </a:r>
            <a:r>
              <a:rPr lang="ja-JP" altLang="en-US" dirty="0"/>
              <a:t>を処理する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732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6EBE27-C58D-4368-B3E6-C97CFE9F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8321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畳み込みニューラルネットワーク（</a:t>
            </a:r>
            <a:r>
              <a:rPr kumimoji="1" lang="en-US" altLang="ja-JP" dirty="0"/>
              <a:t>CNN</a:t>
            </a:r>
            <a:r>
              <a:rPr kumimoji="1" lang="ja-JP" altLang="en-US" dirty="0"/>
              <a:t>）</a:t>
            </a:r>
            <a:r>
              <a:rPr lang="ja-JP" altLang="en-US" dirty="0"/>
              <a:t>の例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37BD00-99BE-432D-AE4C-BF07EF9DA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24" y="6006432"/>
            <a:ext cx="5476061" cy="55884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+mn-ea"/>
                <a:ea typeface="+mn-ea"/>
              </a:rPr>
              <a:t>さまざまなバリエーション</a:t>
            </a:r>
            <a:endParaRPr lang="en-US" altLang="ja-JP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2C6DAB-38F2-4793-8A6D-7D0ED8D5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47E5CD-CD20-413D-B5FB-BC24298AF109}"/>
              </a:ext>
            </a:extLst>
          </p:cNvPr>
          <p:cNvSpPr/>
          <p:nvPr/>
        </p:nvSpPr>
        <p:spPr>
          <a:xfrm>
            <a:off x="666447" y="3940615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DE1A76-5EF9-4493-A066-61D3615B4A30}"/>
              </a:ext>
            </a:extLst>
          </p:cNvPr>
          <p:cNvSpPr/>
          <p:nvPr/>
        </p:nvSpPr>
        <p:spPr>
          <a:xfrm>
            <a:off x="1025076" y="4212884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2D94F0A-5287-4529-A415-DFA523067747}"/>
              </a:ext>
            </a:extLst>
          </p:cNvPr>
          <p:cNvSpPr/>
          <p:nvPr/>
        </p:nvSpPr>
        <p:spPr>
          <a:xfrm>
            <a:off x="1383705" y="4611879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F31A974-EFFA-4D54-B57E-443ABE46D6E3}"/>
              </a:ext>
            </a:extLst>
          </p:cNvPr>
          <p:cNvSpPr/>
          <p:nvPr/>
        </p:nvSpPr>
        <p:spPr>
          <a:xfrm>
            <a:off x="1766867" y="3934822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B595EDE-F42C-4DCD-AF55-A12ED93EF299}"/>
              </a:ext>
            </a:extLst>
          </p:cNvPr>
          <p:cNvSpPr/>
          <p:nvPr/>
        </p:nvSpPr>
        <p:spPr>
          <a:xfrm>
            <a:off x="2125496" y="4201396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F8117EE-E975-4CBE-978D-748A34CAE6A2}"/>
              </a:ext>
            </a:extLst>
          </p:cNvPr>
          <p:cNvSpPr/>
          <p:nvPr/>
        </p:nvSpPr>
        <p:spPr>
          <a:xfrm>
            <a:off x="2484125" y="4600391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73FF8AA-934C-4C50-8055-1C0A1963D283}"/>
              </a:ext>
            </a:extLst>
          </p:cNvPr>
          <p:cNvSpPr/>
          <p:nvPr/>
        </p:nvSpPr>
        <p:spPr>
          <a:xfrm>
            <a:off x="3225916" y="4189908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A3284F8-E6D8-4810-ABBF-463D064E0B73}"/>
              </a:ext>
            </a:extLst>
          </p:cNvPr>
          <p:cNvSpPr/>
          <p:nvPr/>
        </p:nvSpPr>
        <p:spPr>
          <a:xfrm>
            <a:off x="3584545" y="4588903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611694C-4634-4CF3-A456-702772A9D096}"/>
              </a:ext>
            </a:extLst>
          </p:cNvPr>
          <p:cNvSpPr/>
          <p:nvPr/>
        </p:nvSpPr>
        <p:spPr>
          <a:xfrm>
            <a:off x="2849825" y="3923334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5BD43F-BA49-41BA-8C7F-084CB159C916}"/>
              </a:ext>
            </a:extLst>
          </p:cNvPr>
          <p:cNvSpPr/>
          <p:nvPr/>
        </p:nvSpPr>
        <p:spPr>
          <a:xfrm>
            <a:off x="5312355" y="3910023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F2B3608-BD4A-4416-99F1-5A3BE990A163}"/>
              </a:ext>
            </a:extLst>
          </p:cNvPr>
          <p:cNvSpPr/>
          <p:nvPr/>
        </p:nvSpPr>
        <p:spPr>
          <a:xfrm>
            <a:off x="6054146" y="4171953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DA94E41-2D67-43B3-8D3E-936CF0CA4DC8}"/>
              </a:ext>
            </a:extLst>
          </p:cNvPr>
          <p:cNvSpPr/>
          <p:nvPr/>
        </p:nvSpPr>
        <p:spPr>
          <a:xfrm>
            <a:off x="6796825" y="4029997"/>
            <a:ext cx="253710" cy="16954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A3CDE46-35B6-412D-AD79-3935055D6453}"/>
              </a:ext>
            </a:extLst>
          </p:cNvPr>
          <p:cNvSpPr/>
          <p:nvPr/>
        </p:nvSpPr>
        <p:spPr>
          <a:xfrm>
            <a:off x="6412775" y="3904230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68D4AF0-2510-49EA-99B9-CA5D968B3A12}"/>
              </a:ext>
            </a:extLst>
          </p:cNvPr>
          <p:cNvSpPr/>
          <p:nvPr/>
        </p:nvSpPr>
        <p:spPr>
          <a:xfrm>
            <a:off x="7161360" y="4159316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F2A1377-C6C7-45F3-BAB6-67CCADF768F4}"/>
              </a:ext>
            </a:extLst>
          </p:cNvPr>
          <p:cNvSpPr/>
          <p:nvPr/>
        </p:nvSpPr>
        <p:spPr>
          <a:xfrm>
            <a:off x="5698480" y="4009771"/>
            <a:ext cx="253710" cy="16954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DBA23D-39CC-46CC-9356-F70B44321183}"/>
              </a:ext>
            </a:extLst>
          </p:cNvPr>
          <p:cNvSpPr txBox="1"/>
          <p:nvPr/>
        </p:nvSpPr>
        <p:spPr>
          <a:xfrm>
            <a:off x="601112" y="4089949"/>
            <a:ext cx="415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509ACB1-ECB2-4F14-859C-00B648306ED2}"/>
              </a:ext>
            </a:extLst>
          </p:cNvPr>
          <p:cNvSpPr txBox="1"/>
          <p:nvPr/>
        </p:nvSpPr>
        <p:spPr>
          <a:xfrm>
            <a:off x="1694473" y="4070559"/>
            <a:ext cx="415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0454BF4-89DD-458E-B7F1-987BF3A18CA0}"/>
              </a:ext>
            </a:extLst>
          </p:cNvPr>
          <p:cNvSpPr txBox="1"/>
          <p:nvPr/>
        </p:nvSpPr>
        <p:spPr>
          <a:xfrm>
            <a:off x="2787834" y="4051169"/>
            <a:ext cx="415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015D132-4A16-41F6-AF17-E1BEA6996EC1}"/>
              </a:ext>
            </a:extLst>
          </p:cNvPr>
          <p:cNvSpPr txBox="1"/>
          <p:nvPr/>
        </p:nvSpPr>
        <p:spPr>
          <a:xfrm>
            <a:off x="5248692" y="4043179"/>
            <a:ext cx="415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E95B370-CE18-4F01-A566-B9F2D9EC7B96}"/>
              </a:ext>
            </a:extLst>
          </p:cNvPr>
          <p:cNvSpPr txBox="1"/>
          <p:nvPr/>
        </p:nvSpPr>
        <p:spPr>
          <a:xfrm>
            <a:off x="6355650" y="3993814"/>
            <a:ext cx="415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868D6DD-DFF7-45F8-B315-7116D87499BD}"/>
              </a:ext>
            </a:extLst>
          </p:cNvPr>
          <p:cNvSpPr/>
          <p:nvPr/>
        </p:nvSpPr>
        <p:spPr>
          <a:xfrm>
            <a:off x="422501" y="3788533"/>
            <a:ext cx="3666004" cy="2186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3CC4026-E8E2-461A-A11D-C7DFEE74344E}"/>
              </a:ext>
            </a:extLst>
          </p:cNvPr>
          <p:cNvSpPr/>
          <p:nvPr/>
        </p:nvSpPr>
        <p:spPr>
          <a:xfrm>
            <a:off x="4835159" y="3783628"/>
            <a:ext cx="3143779" cy="2186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651E5CD-B4FD-461C-AB7B-2C0D67E2AA68}"/>
              </a:ext>
            </a:extLst>
          </p:cNvPr>
          <p:cNvSpPr txBox="1"/>
          <p:nvPr/>
        </p:nvSpPr>
        <p:spPr>
          <a:xfrm>
            <a:off x="916772" y="4158595"/>
            <a:ext cx="461665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プーリング層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13F277B-4992-4F9B-89FF-919D2650AE23}"/>
              </a:ext>
            </a:extLst>
          </p:cNvPr>
          <p:cNvSpPr txBox="1"/>
          <p:nvPr/>
        </p:nvSpPr>
        <p:spPr>
          <a:xfrm>
            <a:off x="2032057" y="4149438"/>
            <a:ext cx="461665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プーリング層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732F04F-7C7C-450A-AF52-9C8E9245352D}"/>
              </a:ext>
            </a:extLst>
          </p:cNvPr>
          <p:cNvSpPr txBox="1"/>
          <p:nvPr/>
        </p:nvSpPr>
        <p:spPr>
          <a:xfrm>
            <a:off x="3109018" y="4172198"/>
            <a:ext cx="461665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プーリング層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16B54AE-B143-4C5A-87E2-787A44F634E6}"/>
              </a:ext>
            </a:extLst>
          </p:cNvPr>
          <p:cNvSpPr txBox="1"/>
          <p:nvPr/>
        </p:nvSpPr>
        <p:spPr>
          <a:xfrm>
            <a:off x="5942851" y="4125319"/>
            <a:ext cx="461665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プーリング層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97D3CD7-2EAE-4AB3-A62C-9CA4575FD830}"/>
              </a:ext>
            </a:extLst>
          </p:cNvPr>
          <p:cNvSpPr txBox="1"/>
          <p:nvPr/>
        </p:nvSpPr>
        <p:spPr>
          <a:xfrm>
            <a:off x="7065882" y="4158595"/>
            <a:ext cx="461665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プーリング層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4DB70C2-CB3E-D808-BF51-72EA46CC5FBB}"/>
              </a:ext>
            </a:extLst>
          </p:cNvPr>
          <p:cNvSpPr txBox="1">
            <a:spLocks/>
          </p:cNvSpPr>
          <p:nvPr/>
        </p:nvSpPr>
        <p:spPr>
          <a:xfrm>
            <a:off x="321845" y="846253"/>
            <a:ext cx="7927006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CNN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の主要な層構成：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プーリング層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畳み込み層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全結合層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これらの層を組み合わせることで，さまざまなバリエーションの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CNN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を構築できる．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9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D554D2-7FD1-0B28-8E0D-B1EDA545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73177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畳み込みニューラルネットワークでのパターン認識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4ECD58-8133-0207-1D0A-56225FA4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6101F90-12E2-28B3-FBDB-B30AEB7FB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249553"/>
            <a:ext cx="8461208" cy="578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 Wang, </a:t>
            </a:r>
            <a:r>
              <a:rPr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Weihong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Deng, </a:t>
            </a:r>
          </a:p>
          <a:p>
            <a:pPr marL="0" indent="0">
              <a:buNone/>
            </a:pP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Face Recognition: A Survey, arXiv:1804.06655, 2018.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E7EE249-8EE7-E8D0-8859-59657D0D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20" y="1771599"/>
            <a:ext cx="5429379" cy="449706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AFEE10-54D3-7829-0753-9B9F2177E8A4}"/>
              </a:ext>
            </a:extLst>
          </p:cNvPr>
          <p:cNvSpPr txBox="1"/>
          <p:nvPr/>
        </p:nvSpPr>
        <p:spPr>
          <a:xfrm>
            <a:off x="241299" y="644893"/>
            <a:ext cx="84612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/>
              <a:t>「畳み込みニューラルネットワークの利用により，さまざまなレベルのパターン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抽出・認識</a:t>
            </a:r>
            <a:r>
              <a:rPr kumimoji="1" lang="ja-JP" altLang="en-US" sz="2400" dirty="0"/>
              <a:t>できるようになる」という考える場合も</a:t>
            </a:r>
          </a:p>
        </p:txBody>
      </p:sp>
    </p:spTree>
    <p:extLst>
      <p:ext uri="{BB962C8B-B14F-4D97-AF65-F5344CB8AC3E}">
        <p14:creationId xmlns:p14="http://schemas.microsoft.com/office/powerpoint/2010/main" val="3438147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0521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畳み込みニューラルネットワーク（</a:t>
            </a:r>
            <a:r>
              <a:rPr lang="en-US" altLang="ja-JP" dirty="0"/>
              <a:t>CNN</a:t>
            </a:r>
            <a:r>
              <a:rPr lang="ja-JP" altLang="en-US" dirty="0"/>
              <a:t>）のメリット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221245"/>
            <a:ext cx="8461208" cy="4958173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画像理解、画像の分析の</a:t>
            </a:r>
            <a:r>
              <a:rPr lang="ja-JP" altLang="en-US" sz="2400" b="1" dirty="0"/>
              <a:t>高精度</a:t>
            </a:r>
            <a:r>
              <a:rPr lang="ja-JP" altLang="en-US" sz="2400" dirty="0"/>
              <a:t>化</a:t>
            </a:r>
          </a:p>
          <a:p>
            <a:r>
              <a:rPr lang="ja-JP" altLang="en-US" sz="2400" b="1" dirty="0"/>
              <a:t>画像の特徴</a:t>
            </a:r>
            <a:r>
              <a:rPr lang="ja-JP" altLang="en-US" sz="2400" dirty="0"/>
              <a:t>を自動的に</a:t>
            </a:r>
            <a:r>
              <a:rPr lang="ja-JP" altLang="en-US" sz="2400" b="1" dirty="0"/>
              <a:t>抽出</a:t>
            </a:r>
            <a:endParaRPr lang="en-US" altLang="ja-JP" sz="2400" dirty="0"/>
          </a:p>
          <a:p>
            <a:r>
              <a:rPr lang="ja-JP" altLang="en-US" sz="2400" dirty="0"/>
              <a:t>幅広い分野での</a:t>
            </a:r>
            <a:r>
              <a:rPr lang="ja-JP" altLang="en-US" sz="2400" b="1" dirty="0"/>
              <a:t>応用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479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畳み込みニューラルネットワーク（</a:t>
            </a:r>
            <a:r>
              <a:rPr lang="en-US" altLang="ja-JP" dirty="0"/>
              <a:t>CNN</a:t>
            </a:r>
            <a:r>
              <a:rPr lang="ja-JP" altLang="en-US" dirty="0"/>
              <a:t>）の特徴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83870"/>
              </p:ext>
            </p:extLst>
          </p:nvPr>
        </p:nvGraphicFramePr>
        <p:xfrm>
          <a:off x="321845" y="801719"/>
          <a:ext cx="8384154" cy="592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628">
                  <a:extLst>
                    <a:ext uri="{9D8B030D-6E8A-4147-A177-3AD203B41FA5}">
                      <a16:colId xmlns:a16="http://schemas.microsoft.com/office/drawing/2014/main" val="4214496724"/>
                    </a:ext>
                  </a:extLst>
                </a:gridCol>
                <a:gridCol w="3430534">
                  <a:extLst>
                    <a:ext uri="{9D8B030D-6E8A-4147-A177-3AD203B41FA5}">
                      <a16:colId xmlns:a16="http://schemas.microsoft.com/office/drawing/2014/main" val="2767891127"/>
                    </a:ext>
                  </a:extLst>
                </a:gridCol>
                <a:gridCol w="3535992">
                  <a:extLst>
                    <a:ext uri="{9D8B030D-6E8A-4147-A177-3AD203B41FA5}">
                      <a16:colId xmlns:a16="http://schemas.microsoft.com/office/drawing/2014/main" val="432259795"/>
                    </a:ext>
                  </a:extLst>
                </a:gridCol>
              </a:tblGrid>
              <a:tr h="898749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畳み込みニューラルネットワーク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一般のニューラルネットワーク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52538"/>
                  </a:ext>
                </a:extLst>
              </a:tr>
              <a:tr h="1137197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局所的な特徴の抽出能力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画像の局所的な特徴をとらえる</a:t>
                      </a:r>
                      <a:r>
                        <a:rPr lang="ja-JP" altLang="en-US" sz="2400" b="1" u="sng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畳み込み層を持つ</a:t>
                      </a:r>
                      <a:endParaRPr kumimoji="1" lang="ja-JP" altLang="en-US" sz="2400" b="1" u="sng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畳み込み層は</a:t>
                      </a:r>
                      <a:r>
                        <a:rPr kumimoji="1" lang="ja-JP" altLang="en-US" sz="2400" b="1" u="sng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889087"/>
                  </a:ext>
                </a:extLst>
              </a:tr>
              <a:tr h="1127569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仕組み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u="none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主に</a:t>
                      </a:r>
                      <a:r>
                        <a:rPr kumimoji="1" lang="ja-JP" altLang="en-US" sz="2400" b="1" u="sng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畳み込み層、プーリング層、全結合層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などから構成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主に全結合層から構成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68517"/>
                  </a:ext>
                </a:extLst>
              </a:tr>
              <a:tr h="2515346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パラメータ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学習では、重み、バイアスなどのパラメータを調整。</a:t>
                      </a:r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ただし、</a:t>
                      </a:r>
                      <a:r>
                        <a:rPr kumimoji="1" lang="ja-JP" altLang="en-US" sz="2400" b="1" u="sng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畳み込み層</a:t>
                      </a:r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では、</a:t>
                      </a:r>
                      <a:r>
                        <a:rPr kumimoji="1" lang="ja-JP" altLang="en-US" sz="2400" b="1" u="sng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カーネルを共有する</a:t>
                      </a:r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ため、学習が効率化</a:t>
                      </a:r>
                    </a:p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学習では、重み、バイアスなどのパラメータを調整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02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011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487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畳み込みニューラルネットワーク（</a:t>
            </a:r>
            <a:r>
              <a:rPr lang="en-US" altLang="ja-JP" dirty="0"/>
              <a:t>CNN</a:t>
            </a:r>
            <a:r>
              <a:rPr lang="ja-JP" altLang="en-US" dirty="0"/>
              <a:t>）の構成と特徴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3335" y="1386038"/>
            <a:ext cx="7969718" cy="54211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/>
              <a:t>畳み込みニューラルネットワーク（</a:t>
            </a:r>
            <a:r>
              <a:rPr lang="en-US" altLang="ja-JP" sz="2400" b="1" dirty="0"/>
              <a:t>CNN</a:t>
            </a:r>
            <a:r>
              <a:rPr lang="ja-JP" altLang="en-US" sz="2400" b="1" dirty="0"/>
              <a:t>）の構成</a:t>
            </a:r>
            <a:endParaRPr lang="en-US" altLang="ja-JP" sz="2400" b="1" dirty="0"/>
          </a:p>
          <a:p>
            <a:pPr>
              <a:lnSpc>
                <a:spcPct val="120000"/>
              </a:lnSpc>
            </a:pPr>
            <a:r>
              <a:rPr lang="ja-JP" altLang="en-US" sz="2400" b="1" dirty="0"/>
              <a:t>畳み込み層</a:t>
            </a:r>
            <a:r>
              <a:rPr lang="en-US" altLang="ja-JP" sz="2400" dirty="0"/>
              <a:t>: </a:t>
            </a:r>
            <a:r>
              <a:rPr lang="ja-JP" altLang="en-US" sz="2400" dirty="0"/>
              <a:t>局所的特徴抽出</a:t>
            </a:r>
          </a:p>
          <a:p>
            <a:pPr>
              <a:lnSpc>
                <a:spcPct val="120000"/>
              </a:lnSpc>
            </a:pPr>
            <a:r>
              <a:rPr lang="ja-JP" altLang="en-US" sz="2400" b="1" dirty="0"/>
              <a:t>プーリング層</a:t>
            </a:r>
            <a:r>
              <a:rPr lang="en-US" altLang="ja-JP" sz="2400" dirty="0"/>
              <a:t>: </a:t>
            </a:r>
            <a:r>
              <a:rPr lang="ja-JP" altLang="en-US" sz="2400" dirty="0"/>
              <a:t>特徴マップの生成，過学習防止</a:t>
            </a:r>
          </a:p>
          <a:p>
            <a:pPr>
              <a:lnSpc>
                <a:spcPct val="120000"/>
              </a:lnSpc>
            </a:pPr>
            <a:r>
              <a:rPr lang="ja-JP" altLang="en-US" sz="2400" b="1" dirty="0"/>
              <a:t>全結合層</a:t>
            </a:r>
            <a:r>
              <a:rPr lang="en-US" altLang="ja-JP" sz="2400" dirty="0"/>
              <a:t>: </a:t>
            </a:r>
            <a:r>
              <a:rPr lang="ja-JP" altLang="en-US" sz="2400" dirty="0"/>
              <a:t>特徴マップを用いた画像処理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endParaRPr lang="ja-JP" alt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/>
              <a:t>畳み込みニューラルネットワーク（</a:t>
            </a:r>
            <a:r>
              <a:rPr lang="en-US" altLang="ja-JP" sz="2400" b="1" dirty="0"/>
              <a:t>CNN</a:t>
            </a:r>
            <a:r>
              <a:rPr lang="ja-JP" altLang="en-US" sz="2400" b="1" dirty="0"/>
              <a:t>）の特徴</a:t>
            </a:r>
            <a:endParaRPr lang="en-US" altLang="ja-JP" sz="2400" b="1" dirty="0"/>
          </a:p>
          <a:p>
            <a:pPr>
              <a:lnSpc>
                <a:spcPct val="120000"/>
              </a:lnSpc>
            </a:pPr>
            <a:r>
              <a:rPr lang="ja-JP" altLang="en-US" sz="2400" dirty="0"/>
              <a:t>局所的特徴抽出</a:t>
            </a:r>
          </a:p>
          <a:p>
            <a:pPr>
              <a:lnSpc>
                <a:spcPct val="120000"/>
              </a:lnSpc>
            </a:pPr>
            <a:r>
              <a:rPr lang="ja-JP" altLang="en-US" sz="2400" dirty="0"/>
              <a:t>畳み込み層の</a:t>
            </a:r>
            <a:r>
              <a:rPr lang="ja-JP" altLang="en-US" sz="2400" b="1" dirty="0"/>
              <a:t>カーネル共有</a:t>
            </a:r>
            <a:r>
              <a:rPr lang="ja-JP" altLang="en-US" sz="2400" dirty="0"/>
              <a:t>で学習効率向上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86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787" y="-261125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44461" y="1761004"/>
            <a:ext cx="5098010" cy="50449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イントロダクション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画像データの扱い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Google </a:t>
            </a:r>
            <a:r>
              <a:rPr lang="en-US" altLang="ja-JP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Colaboratory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の基礎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畳み込みニューラルネットワーク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(CNN)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の基礎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全結合層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畳み込み層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プーリング層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chemeClr val="tx2"/>
                </a:solidFill>
              </a:rPr>
              <a:t>CNN Explainer </a:t>
            </a:r>
            <a:r>
              <a:rPr lang="ja-JP" altLang="en-US" sz="2400" dirty="0">
                <a:solidFill>
                  <a:schemeClr val="tx2"/>
                </a:solidFill>
              </a:rPr>
              <a:t>のデモ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55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6-5. </a:t>
            </a:r>
            <a:r>
              <a:rPr lang="ja-JP" altLang="en-US" sz="4500" dirty="0">
                <a:solidFill>
                  <a:schemeClr val="tx2"/>
                </a:solidFill>
              </a:rPr>
              <a:t>畳み込み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23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畳み込みの役割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畳み込み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データ上を移動</a:t>
            </a:r>
            <a:r>
              <a:rPr lang="ja-JP" altLang="en-US" sz="2400" dirty="0"/>
              <a:t>しながら，</a:t>
            </a:r>
            <a:r>
              <a:rPr lang="ja-JP" altLang="en-US" sz="2400" b="1" dirty="0"/>
              <a:t>カーネル</a:t>
            </a:r>
            <a:r>
              <a:rPr lang="ja-JP" altLang="en-US" sz="2400" dirty="0"/>
              <a:t>との</a:t>
            </a:r>
            <a:r>
              <a:rPr lang="ja-JP" altLang="en-US" sz="2400" b="1" dirty="0"/>
              <a:t>重ね合わせ</a:t>
            </a:r>
            <a:r>
              <a:rPr lang="ja-JP" altLang="en-US" sz="2400" dirty="0"/>
              <a:t>を行い，</a:t>
            </a:r>
            <a:r>
              <a:rPr lang="ja-JP" altLang="en-US" sz="2400" b="1" dirty="0"/>
              <a:t>局所的特徴抽出</a:t>
            </a:r>
            <a:r>
              <a:rPr lang="ja-JP" altLang="en-US" sz="2400" dirty="0"/>
              <a:t>を行う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F37646D-E5C3-49AD-A685-A826EEF0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49" y="1844334"/>
            <a:ext cx="6882961" cy="387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89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D1C058-02DC-48FA-9121-88BB9FE0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畳み込みの応用例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02CB90-8E3B-46C1-8B9B-E081C768A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61" y="859091"/>
            <a:ext cx="8461208" cy="5333166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ぼかし，エッジ抽出，テクスチャ分析など</a:t>
            </a:r>
            <a:r>
              <a:rPr kumimoji="1" lang="ja-JP" altLang="en-US" sz="2400" dirty="0">
                <a:solidFill>
                  <a:srgbClr val="FF0000"/>
                </a:solidFill>
              </a:rPr>
              <a:t>さまざまな処理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3E6F71-E0F9-4A6A-AB75-CA2E33FB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8FB1DCE-2D22-4D01-8315-946ED6729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5" y="2415001"/>
            <a:ext cx="2439386" cy="243938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67E03CE-E778-4D07-995B-052E8307C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34" y="2415001"/>
            <a:ext cx="2439386" cy="243938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51FE54A-6ED6-4DF7-97B2-7753C7EDB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71" y="2415001"/>
            <a:ext cx="2470267" cy="2470267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F47FE8C7-51C8-4B8E-8BD5-C985894B685E}"/>
              </a:ext>
            </a:extLst>
          </p:cNvPr>
          <p:cNvSpPr/>
          <p:nvPr/>
        </p:nvSpPr>
        <p:spPr>
          <a:xfrm>
            <a:off x="2977816" y="3252432"/>
            <a:ext cx="313151" cy="795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B23F45-93E0-4EA1-B5EA-155407DB0D99}"/>
              </a:ext>
            </a:extLst>
          </p:cNvPr>
          <p:cNvSpPr txBox="1"/>
          <p:nvPr/>
        </p:nvSpPr>
        <p:spPr>
          <a:xfrm>
            <a:off x="3561834" y="527345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畳み込みによる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ぼかし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E55C33-3EE8-484C-8173-A16F776040F3}"/>
              </a:ext>
            </a:extLst>
          </p:cNvPr>
          <p:cNvSpPr txBox="1"/>
          <p:nvPr/>
        </p:nvSpPr>
        <p:spPr>
          <a:xfrm>
            <a:off x="6430567" y="5273457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畳み込みによる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エッジ抽出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B23F45-93E0-4EA1-B5EA-155407DB0D99}"/>
              </a:ext>
            </a:extLst>
          </p:cNvPr>
          <p:cNvSpPr txBox="1"/>
          <p:nvPr/>
        </p:nvSpPr>
        <p:spPr>
          <a:xfrm>
            <a:off x="878437" y="498023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</a:t>
            </a:r>
          </a:p>
        </p:txBody>
      </p:sp>
    </p:spTree>
    <p:extLst>
      <p:ext uri="{BB962C8B-B14F-4D97-AF65-F5344CB8AC3E}">
        <p14:creationId xmlns:p14="http://schemas.microsoft.com/office/powerpoint/2010/main" val="2722729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CC254-95C1-4001-BFDF-33B035B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</a:t>
            </a:r>
            <a:r>
              <a:rPr lang="ja-JP" altLang="en-US" dirty="0"/>
              <a:t>の仕組み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DEB2F-B1AB-4E2E-A4D3-9043219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7589" y="6346758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D86C529-6A50-4188-BB7D-CB43D1D32378}"/>
              </a:ext>
            </a:extLst>
          </p:cNvPr>
          <p:cNvSpPr txBox="1"/>
          <p:nvPr/>
        </p:nvSpPr>
        <p:spPr>
          <a:xfrm>
            <a:off x="706862" y="886035"/>
            <a:ext cx="7990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 データ上を移動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しながら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処理</a:t>
            </a:r>
            <a:endParaRPr kumimoji="1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 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データをカーネルと同じ長さに切り出し</a:t>
            </a:r>
            <a:endParaRPr kumimoji="1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③ カーネルとの重ね合わせ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を実行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（掛け算と合計）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B4BDC0F-9B8C-4E81-9808-D8D71DBF1B1E}"/>
              </a:ext>
            </a:extLst>
          </p:cNvPr>
          <p:cNvSpPr/>
          <p:nvPr/>
        </p:nvSpPr>
        <p:spPr>
          <a:xfrm>
            <a:off x="910274" y="6080489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1C78C3E-348C-44F5-8738-0147566C3E99}"/>
              </a:ext>
            </a:extLst>
          </p:cNvPr>
          <p:cNvSpPr/>
          <p:nvPr/>
        </p:nvSpPr>
        <p:spPr>
          <a:xfrm>
            <a:off x="1678164" y="6080489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E0E6880-76DC-4E59-BF85-FC8948B989AD}"/>
              </a:ext>
            </a:extLst>
          </p:cNvPr>
          <p:cNvSpPr/>
          <p:nvPr/>
        </p:nvSpPr>
        <p:spPr>
          <a:xfrm>
            <a:off x="2446054" y="6080489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DF5BDB9-0AE7-4943-B4DF-54103A61B247}"/>
              </a:ext>
            </a:extLst>
          </p:cNvPr>
          <p:cNvSpPr/>
          <p:nvPr/>
        </p:nvSpPr>
        <p:spPr>
          <a:xfrm>
            <a:off x="932161" y="2921591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DD9B185-06B8-4E2A-B3F8-D818FED11E15}"/>
              </a:ext>
            </a:extLst>
          </p:cNvPr>
          <p:cNvSpPr/>
          <p:nvPr/>
        </p:nvSpPr>
        <p:spPr>
          <a:xfrm>
            <a:off x="1727410" y="2921591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C980C279-39CE-425A-B682-362680E20733}"/>
              </a:ext>
            </a:extLst>
          </p:cNvPr>
          <p:cNvSpPr/>
          <p:nvPr/>
        </p:nvSpPr>
        <p:spPr>
          <a:xfrm>
            <a:off x="2522659" y="2921591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D46382C4-0A4E-402D-8680-72B567834D82}"/>
              </a:ext>
            </a:extLst>
          </p:cNvPr>
          <p:cNvSpPr/>
          <p:nvPr/>
        </p:nvSpPr>
        <p:spPr>
          <a:xfrm>
            <a:off x="3317908" y="2921591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81DD9EC0-4DFB-4B50-8906-A9E6B794816B}"/>
              </a:ext>
            </a:extLst>
          </p:cNvPr>
          <p:cNvSpPr/>
          <p:nvPr/>
        </p:nvSpPr>
        <p:spPr>
          <a:xfrm>
            <a:off x="4113157" y="2921591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BEFFFC23-8C1C-422B-B164-96AC66EF37F3}"/>
              </a:ext>
            </a:extLst>
          </p:cNvPr>
          <p:cNvSpPr/>
          <p:nvPr/>
        </p:nvSpPr>
        <p:spPr>
          <a:xfrm>
            <a:off x="4908407" y="2921591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61068BD-6153-4178-9C25-14F0511A93ED}"/>
              </a:ext>
            </a:extLst>
          </p:cNvPr>
          <p:cNvSpPr/>
          <p:nvPr/>
        </p:nvSpPr>
        <p:spPr>
          <a:xfrm>
            <a:off x="5703656" y="2921591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94E0DED-2C76-4AB1-8475-6B11A3FC267F}"/>
              </a:ext>
            </a:extLst>
          </p:cNvPr>
          <p:cNvSpPr/>
          <p:nvPr/>
        </p:nvSpPr>
        <p:spPr>
          <a:xfrm>
            <a:off x="6498905" y="2921591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53D39B14-BE7E-4915-9008-229A53A10295}"/>
              </a:ext>
            </a:extLst>
          </p:cNvPr>
          <p:cNvSpPr/>
          <p:nvPr/>
        </p:nvSpPr>
        <p:spPr>
          <a:xfrm>
            <a:off x="7294154" y="2921591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47A9EBF7-7981-4000-9C14-91270FDF1D8C}"/>
              </a:ext>
            </a:extLst>
          </p:cNvPr>
          <p:cNvSpPr/>
          <p:nvPr/>
        </p:nvSpPr>
        <p:spPr>
          <a:xfrm>
            <a:off x="8089404" y="2921591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C3A3207C-798B-4C94-A4CC-4D6DEA907F89}"/>
              </a:ext>
            </a:extLst>
          </p:cNvPr>
          <p:cNvSpPr/>
          <p:nvPr/>
        </p:nvSpPr>
        <p:spPr>
          <a:xfrm>
            <a:off x="721371" y="2787764"/>
            <a:ext cx="2807326" cy="1071447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矢印: 右 141">
            <a:extLst>
              <a:ext uri="{FF2B5EF4-FFF2-40B4-BE49-F238E27FC236}">
                <a16:creationId xmlns:a16="http://schemas.microsoft.com/office/drawing/2014/main" id="{6923C160-1769-448A-9DFE-1A964AE2A3BD}"/>
              </a:ext>
            </a:extLst>
          </p:cNvPr>
          <p:cNvSpPr/>
          <p:nvPr/>
        </p:nvSpPr>
        <p:spPr>
          <a:xfrm>
            <a:off x="3305660" y="2539936"/>
            <a:ext cx="535450" cy="2830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C962CF3A-FCD0-4513-8C3E-C5388A43BEB7}"/>
              </a:ext>
            </a:extLst>
          </p:cNvPr>
          <p:cNvSpPr txBox="1"/>
          <p:nvPr/>
        </p:nvSpPr>
        <p:spPr>
          <a:xfrm>
            <a:off x="3881102" y="2460433"/>
            <a:ext cx="92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移動</a:t>
            </a:r>
          </a:p>
        </p:txBody>
      </p:sp>
      <p:sp>
        <p:nvSpPr>
          <p:cNvPr id="144" name="矢印: 下 143">
            <a:extLst>
              <a:ext uri="{FF2B5EF4-FFF2-40B4-BE49-F238E27FC236}">
                <a16:creationId xmlns:a16="http://schemas.microsoft.com/office/drawing/2014/main" id="{DAB6F7A4-953D-4309-9955-4EB1A6FF1422}"/>
              </a:ext>
            </a:extLst>
          </p:cNvPr>
          <p:cNvSpPr/>
          <p:nvPr/>
        </p:nvSpPr>
        <p:spPr>
          <a:xfrm rot="18820398">
            <a:off x="3864912" y="3686919"/>
            <a:ext cx="278767" cy="12209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5" name="矢印: 下 144">
            <a:extLst>
              <a:ext uri="{FF2B5EF4-FFF2-40B4-BE49-F238E27FC236}">
                <a16:creationId xmlns:a16="http://schemas.microsoft.com/office/drawing/2014/main" id="{38385B6A-94E3-48D2-AA1E-D7CA0CF7E474}"/>
              </a:ext>
            </a:extLst>
          </p:cNvPr>
          <p:cNvSpPr/>
          <p:nvPr/>
        </p:nvSpPr>
        <p:spPr>
          <a:xfrm>
            <a:off x="5526920" y="5316548"/>
            <a:ext cx="325098" cy="5890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B49381CA-3701-45EA-A060-D3924CE487C6}"/>
              </a:ext>
            </a:extLst>
          </p:cNvPr>
          <p:cNvSpPr txBox="1"/>
          <p:nvPr/>
        </p:nvSpPr>
        <p:spPr>
          <a:xfrm>
            <a:off x="4036428" y="3833036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カーネルと同じ長さに切り出し</a:t>
            </a: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384A2273-73B1-4770-89CF-6D9EE8AB8BC2}"/>
              </a:ext>
            </a:extLst>
          </p:cNvPr>
          <p:cNvSpPr/>
          <p:nvPr/>
        </p:nvSpPr>
        <p:spPr>
          <a:xfrm>
            <a:off x="4627842" y="4446778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16817785-ACDC-4B43-B019-989133EA68E5}"/>
              </a:ext>
            </a:extLst>
          </p:cNvPr>
          <p:cNvSpPr/>
          <p:nvPr/>
        </p:nvSpPr>
        <p:spPr>
          <a:xfrm>
            <a:off x="5423091" y="4446778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3FFA2E66-DE40-4166-90F6-6E9C0B69EBB1}"/>
              </a:ext>
            </a:extLst>
          </p:cNvPr>
          <p:cNvSpPr/>
          <p:nvPr/>
        </p:nvSpPr>
        <p:spPr>
          <a:xfrm>
            <a:off x="6218341" y="4446778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矢印: 下 152">
            <a:extLst>
              <a:ext uri="{FF2B5EF4-FFF2-40B4-BE49-F238E27FC236}">
                <a16:creationId xmlns:a16="http://schemas.microsoft.com/office/drawing/2014/main" id="{AA86A72B-D63E-42D9-8390-7278267CEE33}"/>
              </a:ext>
            </a:extLst>
          </p:cNvPr>
          <p:cNvSpPr/>
          <p:nvPr/>
        </p:nvSpPr>
        <p:spPr>
          <a:xfrm rot="16200000">
            <a:off x="3843462" y="6000142"/>
            <a:ext cx="315362" cy="76789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8BE43FAD-4E11-4511-827E-056853CF3130}"/>
              </a:ext>
            </a:extLst>
          </p:cNvPr>
          <p:cNvSpPr txBox="1"/>
          <p:nvPr/>
        </p:nvSpPr>
        <p:spPr>
          <a:xfrm>
            <a:off x="4342311" y="5971965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重ね合わせ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（掛け算と合計）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ADF7B350-9E70-456F-83F7-850952EF47C8}"/>
              </a:ext>
            </a:extLst>
          </p:cNvPr>
          <p:cNvSpPr txBox="1"/>
          <p:nvPr/>
        </p:nvSpPr>
        <p:spPr>
          <a:xfrm>
            <a:off x="621883" y="223211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7FF76D5F-8FA4-426D-8A06-4D6DDD3B6945}"/>
              </a:ext>
            </a:extLst>
          </p:cNvPr>
          <p:cNvSpPr txBox="1"/>
          <p:nvPr/>
        </p:nvSpPr>
        <p:spPr>
          <a:xfrm>
            <a:off x="586333" y="55103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カーネル</a:t>
            </a:r>
          </a:p>
        </p:txBody>
      </p:sp>
    </p:spTree>
    <p:extLst>
      <p:ext uri="{BB962C8B-B14F-4D97-AF65-F5344CB8AC3E}">
        <p14:creationId xmlns:p14="http://schemas.microsoft.com/office/powerpoint/2010/main" val="3498032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CC254-95C1-4001-BFDF-33B035B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データの畳み込みの例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DEB2F-B1AB-4E2E-A4D3-9043219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1027A38-F86F-4292-A0DF-5E2D0136C4E8}"/>
              </a:ext>
            </a:extLst>
          </p:cNvPr>
          <p:cNvSpPr/>
          <p:nvPr/>
        </p:nvSpPr>
        <p:spPr>
          <a:xfrm>
            <a:off x="9372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101910-6985-4C0A-AC4C-F214A0F577F2}"/>
              </a:ext>
            </a:extLst>
          </p:cNvPr>
          <p:cNvSpPr/>
          <p:nvPr/>
        </p:nvSpPr>
        <p:spPr>
          <a:xfrm>
            <a:off x="165479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C3B3504-E97E-4713-AB1B-8ACBB6D7421C}"/>
              </a:ext>
            </a:extLst>
          </p:cNvPr>
          <p:cNvSpPr/>
          <p:nvPr/>
        </p:nvSpPr>
        <p:spPr>
          <a:xfrm>
            <a:off x="23723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0669F6C-00FA-4699-B5D7-D7E32B406CF2}"/>
              </a:ext>
            </a:extLst>
          </p:cNvPr>
          <p:cNvSpPr/>
          <p:nvPr/>
        </p:nvSpPr>
        <p:spPr>
          <a:xfrm>
            <a:off x="308989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D440D6-ED97-4190-B620-B5257D73316F}"/>
              </a:ext>
            </a:extLst>
          </p:cNvPr>
          <p:cNvSpPr/>
          <p:nvPr/>
        </p:nvSpPr>
        <p:spPr>
          <a:xfrm>
            <a:off x="38074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C156BF-253B-43BD-A9CB-3A5E89ADAE64}"/>
              </a:ext>
            </a:extLst>
          </p:cNvPr>
          <p:cNvSpPr/>
          <p:nvPr/>
        </p:nvSpPr>
        <p:spPr>
          <a:xfrm>
            <a:off x="452499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8A60590-35BB-45C1-8A36-5F3B39D47284}"/>
              </a:ext>
            </a:extLst>
          </p:cNvPr>
          <p:cNvSpPr/>
          <p:nvPr/>
        </p:nvSpPr>
        <p:spPr>
          <a:xfrm>
            <a:off x="52425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DE72097-DF06-4FD1-97D1-4F6A1B6B3EFF}"/>
              </a:ext>
            </a:extLst>
          </p:cNvPr>
          <p:cNvSpPr/>
          <p:nvPr/>
        </p:nvSpPr>
        <p:spPr>
          <a:xfrm>
            <a:off x="5960095" y="1614568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268763C-1392-40C7-B6FC-1D4D4DDA3C62}"/>
              </a:ext>
            </a:extLst>
          </p:cNvPr>
          <p:cNvSpPr/>
          <p:nvPr/>
        </p:nvSpPr>
        <p:spPr>
          <a:xfrm>
            <a:off x="66776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942A83-1379-416D-9CAB-1A1D59F87233}"/>
              </a:ext>
            </a:extLst>
          </p:cNvPr>
          <p:cNvSpPr/>
          <p:nvPr/>
        </p:nvSpPr>
        <p:spPr>
          <a:xfrm>
            <a:off x="739519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E43E59-4A9E-4D67-A9DD-02FB57AB58AD}"/>
              </a:ext>
            </a:extLst>
          </p:cNvPr>
          <p:cNvSpPr txBox="1"/>
          <p:nvPr/>
        </p:nvSpPr>
        <p:spPr>
          <a:xfrm>
            <a:off x="1112316" y="17530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9E098A-5DF7-43BB-A169-96D2776E8F0D}"/>
              </a:ext>
            </a:extLst>
          </p:cNvPr>
          <p:cNvSpPr txBox="1"/>
          <p:nvPr/>
        </p:nvSpPr>
        <p:spPr>
          <a:xfrm>
            <a:off x="1829866" y="17434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652C1-C2A8-44D5-A421-85F754FA2C69}"/>
              </a:ext>
            </a:extLst>
          </p:cNvPr>
          <p:cNvSpPr txBox="1"/>
          <p:nvPr/>
        </p:nvSpPr>
        <p:spPr>
          <a:xfrm>
            <a:off x="2547416" y="17403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85AF029-4274-48E7-AEF5-9E81E02B4A35}"/>
              </a:ext>
            </a:extLst>
          </p:cNvPr>
          <p:cNvSpPr txBox="1"/>
          <p:nvPr/>
        </p:nvSpPr>
        <p:spPr>
          <a:xfrm>
            <a:off x="3264966" y="173713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10EADC-8A7C-4B1B-9B7A-DB0BFA92048E}"/>
              </a:ext>
            </a:extLst>
          </p:cNvPr>
          <p:cNvSpPr txBox="1"/>
          <p:nvPr/>
        </p:nvSpPr>
        <p:spPr>
          <a:xfrm>
            <a:off x="3982516" y="17339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57D5AC4-FF13-4F51-8495-827A997E1E4B}"/>
              </a:ext>
            </a:extLst>
          </p:cNvPr>
          <p:cNvSpPr txBox="1"/>
          <p:nvPr/>
        </p:nvSpPr>
        <p:spPr>
          <a:xfrm>
            <a:off x="4700066" y="17307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301ECE-2593-4D2E-80E3-C17D08FEDABE}"/>
              </a:ext>
            </a:extLst>
          </p:cNvPr>
          <p:cNvSpPr txBox="1"/>
          <p:nvPr/>
        </p:nvSpPr>
        <p:spPr>
          <a:xfrm>
            <a:off x="5417616" y="17276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0F25B4-669B-41D3-803F-5B2C730DE18C}"/>
              </a:ext>
            </a:extLst>
          </p:cNvPr>
          <p:cNvSpPr txBox="1"/>
          <p:nvPr/>
        </p:nvSpPr>
        <p:spPr>
          <a:xfrm>
            <a:off x="6135166" y="172443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AC8ECA-8929-45BF-8123-C754C66E7F41}"/>
              </a:ext>
            </a:extLst>
          </p:cNvPr>
          <p:cNvSpPr txBox="1"/>
          <p:nvPr/>
        </p:nvSpPr>
        <p:spPr>
          <a:xfrm>
            <a:off x="6852716" y="17212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327603B-BA9F-44C3-901E-B5803191C90E}"/>
              </a:ext>
            </a:extLst>
          </p:cNvPr>
          <p:cNvSpPr txBox="1"/>
          <p:nvPr/>
        </p:nvSpPr>
        <p:spPr>
          <a:xfrm>
            <a:off x="7570266" y="17180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714E1C99-FCDA-404F-91AC-958919A296F9}"/>
              </a:ext>
            </a:extLst>
          </p:cNvPr>
          <p:cNvSpPr/>
          <p:nvPr/>
        </p:nvSpPr>
        <p:spPr>
          <a:xfrm>
            <a:off x="1700696" y="5128525"/>
            <a:ext cx="565150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F281AB-5227-453A-8631-4DF35ED7589F}"/>
              </a:ext>
            </a:extLst>
          </p:cNvPr>
          <p:cNvSpPr txBox="1"/>
          <p:nvPr/>
        </p:nvSpPr>
        <p:spPr>
          <a:xfrm>
            <a:off x="1786743" y="53825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4D5F7D4-729A-4B26-8C50-8B5AB040BE6F}"/>
              </a:ext>
            </a:extLst>
          </p:cNvPr>
          <p:cNvSpPr/>
          <p:nvPr/>
        </p:nvSpPr>
        <p:spPr>
          <a:xfrm>
            <a:off x="919118" y="3869924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91BE09A-763C-4521-ABF3-FB8C4E46B0C7}"/>
              </a:ext>
            </a:extLst>
          </p:cNvPr>
          <p:cNvSpPr/>
          <p:nvPr/>
        </p:nvSpPr>
        <p:spPr>
          <a:xfrm>
            <a:off x="1687008" y="3869924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60F37BF-531D-440E-8E25-324D5BAA8132}"/>
              </a:ext>
            </a:extLst>
          </p:cNvPr>
          <p:cNvSpPr/>
          <p:nvPr/>
        </p:nvSpPr>
        <p:spPr>
          <a:xfrm>
            <a:off x="2454899" y="3869924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8A5A401-C3BC-4A64-81BD-0CC42A31BD05}"/>
              </a:ext>
            </a:extLst>
          </p:cNvPr>
          <p:cNvSpPr txBox="1"/>
          <p:nvPr/>
        </p:nvSpPr>
        <p:spPr>
          <a:xfrm>
            <a:off x="1106471" y="3968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1589D5B-36CA-4940-8EDC-C3C75F3441BE}"/>
              </a:ext>
            </a:extLst>
          </p:cNvPr>
          <p:cNvSpPr txBox="1"/>
          <p:nvPr/>
        </p:nvSpPr>
        <p:spPr>
          <a:xfrm>
            <a:off x="1874362" y="3966346"/>
            <a:ext cx="39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C83FEBF-044E-4AD0-AE80-0D27D1FE3B82}"/>
              </a:ext>
            </a:extLst>
          </p:cNvPr>
          <p:cNvSpPr txBox="1"/>
          <p:nvPr/>
        </p:nvSpPr>
        <p:spPr>
          <a:xfrm>
            <a:off x="2642252" y="39637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0F67891-DB5A-45ED-BD9E-AB9D22C002B6}"/>
              </a:ext>
            </a:extLst>
          </p:cNvPr>
          <p:cNvSpPr txBox="1"/>
          <p:nvPr/>
        </p:nvSpPr>
        <p:spPr>
          <a:xfrm>
            <a:off x="919118" y="4517950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1×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0×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946A6D4-21F0-42CD-99A8-402DC4F02AA2}"/>
              </a:ext>
            </a:extLst>
          </p:cNvPr>
          <p:cNvSpPr/>
          <p:nvPr/>
        </p:nvSpPr>
        <p:spPr>
          <a:xfrm>
            <a:off x="731928" y="1474868"/>
            <a:ext cx="2533038" cy="1071447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右大かっこ 36">
            <a:extLst>
              <a:ext uri="{FF2B5EF4-FFF2-40B4-BE49-F238E27FC236}">
                <a16:creationId xmlns:a16="http://schemas.microsoft.com/office/drawing/2014/main" id="{643D7455-579A-43FC-87B0-387710C4E0B5}"/>
              </a:ext>
            </a:extLst>
          </p:cNvPr>
          <p:cNvSpPr/>
          <p:nvPr/>
        </p:nvSpPr>
        <p:spPr>
          <a:xfrm rot="5400000">
            <a:off x="1987884" y="1574182"/>
            <a:ext cx="104564" cy="2098229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777F0A-6B3A-402E-8EF2-E4042378A291}"/>
              </a:ext>
            </a:extLst>
          </p:cNvPr>
          <p:cNvSpPr txBox="1"/>
          <p:nvPr/>
        </p:nvSpPr>
        <p:spPr>
          <a:xfrm>
            <a:off x="907272" y="279428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この部分を切り出す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B360F32-096F-4B2E-A38E-E09C8E846F7F}"/>
              </a:ext>
            </a:extLst>
          </p:cNvPr>
          <p:cNvSpPr txBox="1"/>
          <p:nvPr/>
        </p:nvSpPr>
        <p:spPr>
          <a:xfrm>
            <a:off x="756597" y="6174647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重ね合わせの結果： 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B489047-D45F-4E5E-8389-CB5076314A55}"/>
              </a:ext>
            </a:extLst>
          </p:cNvPr>
          <p:cNvSpPr txBox="1"/>
          <p:nvPr/>
        </p:nvSpPr>
        <p:spPr>
          <a:xfrm>
            <a:off x="3743920" y="6165122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+  1×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+  0×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6394652-12FF-40BD-9E1B-9400DF424C00}"/>
              </a:ext>
            </a:extLst>
          </p:cNvPr>
          <p:cNvSpPr txBox="1"/>
          <p:nvPr/>
        </p:nvSpPr>
        <p:spPr>
          <a:xfrm>
            <a:off x="254587" y="9753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1FFAC3D-F413-4A20-92F7-32F37904D493}"/>
              </a:ext>
            </a:extLst>
          </p:cNvPr>
          <p:cNvSpPr txBox="1"/>
          <p:nvPr/>
        </p:nvSpPr>
        <p:spPr>
          <a:xfrm>
            <a:off x="186562" y="33019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カーネル</a:t>
            </a:r>
          </a:p>
        </p:txBody>
      </p:sp>
    </p:spTree>
    <p:extLst>
      <p:ext uri="{BB962C8B-B14F-4D97-AF65-F5344CB8AC3E}">
        <p14:creationId xmlns:p14="http://schemas.microsoft.com/office/powerpoint/2010/main" val="3900536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CC254-95C1-4001-BFDF-33B035B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DEB2F-B1AB-4E2E-A4D3-9043219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883" y="6454832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714E1C99-FCDA-404F-91AC-958919A296F9}"/>
              </a:ext>
            </a:extLst>
          </p:cNvPr>
          <p:cNvSpPr/>
          <p:nvPr/>
        </p:nvSpPr>
        <p:spPr>
          <a:xfrm>
            <a:off x="1688553" y="6102351"/>
            <a:ext cx="565150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F281AB-5227-453A-8631-4DF35ED7589F}"/>
              </a:ext>
            </a:extLst>
          </p:cNvPr>
          <p:cNvSpPr txBox="1"/>
          <p:nvPr/>
        </p:nvSpPr>
        <p:spPr>
          <a:xfrm>
            <a:off x="1774600" y="63563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C449303-243A-4170-95C7-ADC9A060EC0D}"/>
              </a:ext>
            </a:extLst>
          </p:cNvPr>
          <p:cNvGrpSpPr/>
          <p:nvPr/>
        </p:nvGrpSpPr>
        <p:grpSpPr>
          <a:xfrm>
            <a:off x="836437" y="2524184"/>
            <a:ext cx="2348812" cy="979991"/>
            <a:chOff x="939876" y="3803765"/>
            <a:chExt cx="2194832" cy="1181160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44D5F7D4-729A-4B26-8C50-8B5AB040BE6F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91BE09A-763C-4521-ABF3-FB8C4E46B0C7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60F37BF-531D-440E-8E25-324D5BAA8132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8A5A401-C3BC-4A64-81BD-0CC42A31BD05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1589D5B-36CA-4940-8EDC-C3C75F3441BE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C83FEBF-044E-4AD0-AE80-0D27D1FE3B82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0F67891-DB5A-45ED-BD9E-AB9D22C002B6}"/>
                </a:ext>
              </a:extLst>
            </p:cNvPr>
            <p:cNvSpPr txBox="1"/>
            <p:nvPr/>
          </p:nvSpPr>
          <p:spPr>
            <a:xfrm>
              <a:off x="939876" y="4584815"/>
              <a:ext cx="2194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0×1    1×0    0×1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CBF09867-1477-4C1E-BE47-C3ECA379634B}"/>
              </a:ext>
            </a:extLst>
          </p:cNvPr>
          <p:cNvGrpSpPr/>
          <p:nvPr/>
        </p:nvGrpSpPr>
        <p:grpSpPr>
          <a:xfrm>
            <a:off x="1604381" y="3542049"/>
            <a:ext cx="2303671" cy="1048136"/>
            <a:chOff x="939876" y="3803765"/>
            <a:chExt cx="2152650" cy="1263293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3A76F50D-E390-4653-8B37-19868AF3FC35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CAC14A1F-4822-43A1-B386-7BD25DA40B53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A7F2ECFD-33D0-40F7-941B-DC9EDF3F02B3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0D339CB3-1A0C-4457-B6DF-871B42FB0D47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3C6F74A-5C3D-4E47-9FD9-91453DF04AE3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AD8EC3AE-99AC-4668-A20A-A9A073021C26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43E3725D-6740-48B6-982D-D2B7D74A816A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1×1    0×0    1×1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7861844-5AFF-4395-B03D-F1593E61B4CD}"/>
              </a:ext>
            </a:extLst>
          </p:cNvPr>
          <p:cNvGrpSpPr/>
          <p:nvPr/>
        </p:nvGrpSpPr>
        <p:grpSpPr>
          <a:xfrm>
            <a:off x="2372325" y="4559912"/>
            <a:ext cx="2348812" cy="979991"/>
            <a:chOff x="939876" y="3803765"/>
            <a:chExt cx="2194832" cy="118116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96674583-41E0-4968-9D16-9291A79CBDE5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1B0AC8A4-2009-45AB-8A8E-96F50741201F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C396F52B-0F15-4FEF-A913-E7C2A5C906C3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50293DBA-FD0D-46A1-8F2F-08CABCAE017B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F824BAF-E51E-4C5E-AEB1-CF7C921A579F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16A8BA78-0401-4CE6-B8B7-3C33BAEF0686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EC5C5825-B7C0-45FD-BE31-26960F8F21F8}"/>
                </a:ext>
              </a:extLst>
            </p:cNvPr>
            <p:cNvSpPr txBox="1"/>
            <p:nvPr/>
          </p:nvSpPr>
          <p:spPr>
            <a:xfrm>
              <a:off x="939876" y="4584815"/>
              <a:ext cx="2194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0×1    1×0    0×1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7" name="矢印: 下 66">
            <a:extLst>
              <a:ext uri="{FF2B5EF4-FFF2-40B4-BE49-F238E27FC236}">
                <a16:creationId xmlns:a16="http://schemas.microsoft.com/office/drawing/2014/main" id="{3E948EDC-F9B3-4DC1-B84B-6E1E7AF36578}"/>
              </a:ext>
            </a:extLst>
          </p:cNvPr>
          <p:cNvSpPr/>
          <p:nvPr/>
        </p:nvSpPr>
        <p:spPr>
          <a:xfrm>
            <a:off x="2473523" y="6090227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8857651-FEC8-401C-B70B-3E8D3FE83832}"/>
              </a:ext>
            </a:extLst>
          </p:cNvPr>
          <p:cNvSpPr txBox="1"/>
          <p:nvPr/>
        </p:nvSpPr>
        <p:spPr>
          <a:xfrm>
            <a:off x="2559571" y="6344227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矢印: 下 68">
            <a:extLst>
              <a:ext uri="{FF2B5EF4-FFF2-40B4-BE49-F238E27FC236}">
                <a16:creationId xmlns:a16="http://schemas.microsoft.com/office/drawing/2014/main" id="{382238D1-4461-4CA0-AFCC-0799FB10968B}"/>
              </a:ext>
            </a:extLst>
          </p:cNvPr>
          <p:cNvSpPr/>
          <p:nvPr/>
        </p:nvSpPr>
        <p:spPr>
          <a:xfrm>
            <a:off x="3258493" y="607810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1646681-B8A2-4307-ACEC-C94D416520A6}"/>
              </a:ext>
            </a:extLst>
          </p:cNvPr>
          <p:cNvSpPr txBox="1"/>
          <p:nvPr/>
        </p:nvSpPr>
        <p:spPr>
          <a:xfrm>
            <a:off x="3344541" y="633210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1027A38-F86F-4292-A0DF-5E2D0136C4E8}"/>
              </a:ext>
            </a:extLst>
          </p:cNvPr>
          <p:cNvSpPr/>
          <p:nvPr/>
        </p:nvSpPr>
        <p:spPr>
          <a:xfrm>
            <a:off x="811750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101910-6985-4C0A-AC4C-F214A0F577F2}"/>
              </a:ext>
            </a:extLst>
          </p:cNvPr>
          <p:cNvSpPr/>
          <p:nvPr/>
        </p:nvSpPr>
        <p:spPr>
          <a:xfrm>
            <a:off x="1606999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C3B3504-E97E-4713-AB1B-8ACBB6D7421C}"/>
              </a:ext>
            </a:extLst>
          </p:cNvPr>
          <p:cNvSpPr/>
          <p:nvPr/>
        </p:nvSpPr>
        <p:spPr>
          <a:xfrm>
            <a:off x="2402248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0669F6C-00FA-4699-B5D7-D7E32B406CF2}"/>
              </a:ext>
            </a:extLst>
          </p:cNvPr>
          <p:cNvSpPr/>
          <p:nvPr/>
        </p:nvSpPr>
        <p:spPr>
          <a:xfrm>
            <a:off x="3197497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D440D6-ED97-4190-B620-B5257D73316F}"/>
              </a:ext>
            </a:extLst>
          </p:cNvPr>
          <p:cNvSpPr/>
          <p:nvPr/>
        </p:nvSpPr>
        <p:spPr>
          <a:xfrm>
            <a:off x="3992746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C156BF-253B-43BD-A9CB-3A5E89ADAE64}"/>
              </a:ext>
            </a:extLst>
          </p:cNvPr>
          <p:cNvSpPr/>
          <p:nvPr/>
        </p:nvSpPr>
        <p:spPr>
          <a:xfrm>
            <a:off x="4787996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8A60590-35BB-45C1-8A36-5F3B39D47284}"/>
              </a:ext>
            </a:extLst>
          </p:cNvPr>
          <p:cNvSpPr/>
          <p:nvPr/>
        </p:nvSpPr>
        <p:spPr>
          <a:xfrm>
            <a:off x="5583245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DE72097-DF06-4FD1-97D1-4F6A1B6B3EFF}"/>
              </a:ext>
            </a:extLst>
          </p:cNvPr>
          <p:cNvSpPr/>
          <p:nvPr/>
        </p:nvSpPr>
        <p:spPr>
          <a:xfrm>
            <a:off x="6378494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268763C-1392-40C7-B6FC-1D4D4DDA3C62}"/>
              </a:ext>
            </a:extLst>
          </p:cNvPr>
          <p:cNvSpPr/>
          <p:nvPr/>
        </p:nvSpPr>
        <p:spPr>
          <a:xfrm>
            <a:off x="7173743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942A83-1379-416D-9CAB-1A1D59F87233}"/>
              </a:ext>
            </a:extLst>
          </p:cNvPr>
          <p:cNvSpPr/>
          <p:nvPr/>
        </p:nvSpPr>
        <p:spPr>
          <a:xfrm>
            <a:off x="7968993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E43E59-4A9E-4D67-A9DD-02FB57AB58AD}"/>
              </a:ext>
            </a:extLst>
          </p:cNvPr>
          <p:cNvSpPr txBox="1"/>
          <p:nvPr/>
        </p:nvSpPr>
        <p:spPr>
          <a:xfrm>
            <a:off x="1005778" y="105030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9E098A-5DF7-43BB-A169-96D2776E8F0D}"/>
              </a:ext>
            </a:extLst>
          </p:cNvPr>
          <p:cNvSpPr txBox="1"/>
          <p:nvPr/>
        </p:nvSpPr>
        <p:spPr>
          <a:xfrm>
            <a:off x="1801027" y="104077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652C1-C2A8-44D5-A421-85F754FA2C69}"/>
              </a:ext>
            </a:extLst>
          </p:cNvPr>
          <p:cNvSpPr txBox="1"/>
          <p:nvPr/>
        </p:nvSpPr>
        <p:spPr>
          <a:xfrm>
            <a:off x="2596276" y="103760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85AF029-4274-48E7-AEF5-9E81E02B4A35}"/>
              </a:ext>
            </a:extLst>
          </p:cNvPr>
          <p:cNvSpPr txBox="1"/>
          <p:nvPr/>
        </p:nvSpPr>
        <p:spPr>
          <a:xfrm>
            <a:off x="3391526" y="103442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10EADC-8A7C-4B1B-9B7A-DB0BFA92048E}"/>
              </a:ext>
            </a:extLst>
          </p:cNvPr>
          <p:cNvSpPr txBox="1"/>
          <p:nvPr/>
        </p:nvSpPr>
        <p:spPr>
          <a:xfrm>
            <a:off x="4186775" y="103125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57D5AC4-FF13-4F51-8495-827A997E1E4B}"/>
              </a:ext>
            </a:extLst>
          </p:cNvPr>
          <p:cNvSpPr txBox="1"/>
          <p:nvPr/>
        </p:nvSpPr>
        <p:spPr>
          <a:xfrm>
            <a:off x="4982024" y="102807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301ECE-2593-4D2E-80E3-C17D08FEDABE}"/>
              </a:ext>
            </a:extLst>
          </p:cNvPr>
          <p:cNvSpPr txBox="1"/>
          <p:nvPr/>
        </p:nvSpPr>
        <p:spPr>
          <a:xfrm>
            <a:off x="5777273" y="102490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0F25B4-669B-41D3-803F-5B2C730DE18C}"/>
              </a:ext>
            </a:extLst>
          </p:cNvPr>
          <p:cNvSpPr txBox="1"/>
          <p:nvPr/>
        </p:nvSpPr>
        <p:spPr>
          <a:xfrm>
            <a:off x="6572523" y="102172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AC8ECA-8929-45BF-8123-C754C66E7F41}"/>
              </a:ext>
            </a:extLst>
          </p:cNvPr>
          <p:cNvSpPr txBox="1"/>
          <p:nvPr/>
        </p:nvSpPr>
        <p:spPr>
          <a:xfrm>
            <a:off x="7367772" y="101855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327603B-BA9F-44C3-901E-B5803191C90E}"/>
              </a:ext>
            </a:extLst>
          </p:cNvPr>
          <p:cNvSpPr txBox="1"/>
          <p:nvPr/>
        </p:nvSpPr>
        <p:spPr>
          <a:xfrm>
            <a:off x="8163021" y="101537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946A6D4-21F0-42CD-99A8-402DC4F02AA2}"/>
              </a:ext>
            </a:extLst>
          </p:cNvPr>
          <p:cNvSpPr/>
          <p:nvPr/>
        </p:nvSpPr>
        <p:spPr>
          <a:xfrm>
            <a:off x="584200" y="772160"/>
            <a:ext cx="2807326" cy="1071447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右大かっこ 36">
            <a:extLst>
              <a:ext uri="{FF2B5EF4-FFF2-40B4-BE49-F238E27FC236}">
                <a16:creationId xmlns:a16="http://schemas.microsoft.com/office/drawing/2014/main" id="{643D7455-579A-43FC-87B0-387710C4E0B5}"/>
              </a:ext>
            </a:extLst>
          </p:cNvPr>
          <p:cNvSpPr/>
          <p:nvPr/>
        </p:nvSpPr>
        <p:spPr>
          <a:xfrm rot="5400000">
            <a:off x="1981817" y="757872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右大かっこ 38">
            <a:extLst>
              <a:ext uri="{FF2B5EF4-FFF2-40B4-BE49-F238E27FC236}">
                <a16:creationId xmlns:a16="http://schemas.microsoft.com/office/drawing/2014/main" id="{65DD2EFC-A128-4312-8FE4-2445BC2DA5C6}"/>
              </a:ext>
            </a:extLst>
          </p:cNvPr>
          <p:cNvSpPr/>
          <p:nvPr/>
        </p:nvSpPr>
        <p:spPr>
          <a:xfrm rot="5400000">
            <a:off x="2783225" y="961839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右大かっこ 39">
            <a:extLst>
              <a:ext uri="{FF2B5EF4-FFF2-40B4-BE49-F238E27FC236}">
                <a16:creationId xmlns:a16="http://schemas.microsoft.com/office/drawing/2014/main" id="{87F808BE-F61B-4BB8-AD99-4B0852657913}"/>
              </a:ext>
            </a:extLst>
          </p:cNvPr>
          <p:cNvSpPr/>
          <p:nvPr/>
        </p:nvSpPr>
        <p:spPr>
          <a:xfrm rot="5400000">
            <a:off x="3584633" y="1165806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右大かっこ 70">
            <a:extLst>
              <a:ext uri="{FF2B5EF4-FFF2-40B4-BE49-F238E27FC236}">
                <a16:creationId xmlns:a16="http://schemas.microsoft.com/office/drawing/2014/main" id="{95C3C129-7256-4981-85B0-7210F6596BAF}"/>
              </a:ext>
            </a:extLst>
          </p:cNvPr>
          <p:cNvSpPr/>
          <p:nvPr/>
        </p:nvSpPr>
        <p:spPr>
          <a:xfrm rot="5400000">
            <a:off x="4307253" y="779811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右大かっこ 71">
            <a:extLst>
              <a:ext uri="{FF2B5EF4-FFF2-40B4-BE49-F238E27FC236}">
                <a16:creationId xmlns:a16="http://schemas.microsoft.com/office/drawing/2014/main" id="{6A511C51-8BC1-4FD4-AD4C-665341ED0027}"/>
              </a:ext>
            </a:extLst>
          </p:cNvPr>
          <p:cNvSpPr/>
          <p:nvPr/>
        </p:nvSpPr>
        <p:spPr>
          <a:xfrm rot="5400000">
            <a:off x="5108661" y="983778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右大かっこ 72">
            <a:extLst>
              <a:ext uri="{FF2B5EF4-FFF2-40B4-BE49-F238E27FC236}">
                <a16:creationId xmlns:a16="http://schemas.microsoft.com/office/drawing/2014/main" id="{83C8BF7B-FFC5-4212-A580-4B59ED582A8C}"/>
              </a:ext>
            </a:extLst>
          </p:cNvPr>
          <p:cNvSpPr/>
          <p:nvPr/>
        </p:nvSpPr>
        <p:spPr>
          <a:xfrm rot="5400000">
            <a:off x="5910069" y="1187745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右大かっこ 73">
            <a:extLst>
              <a:ext uri="{FF2B5EF4-FFF2-40B4-BE49-F238E27FC236}">
                <a16:creationId xmlns:a16="http://schemas.microsoft.com/office/drawing/2014/main" id="{A493AA3B-EE51-4B5B-9194-FF477A827CE7}"/>
              </a:ext>
            </a:extLst>
          </p:cNvPr>
          <p:cNvSpPr/>
          <p:nvPr/>
        </p:nvSpPr>
        <p:spPr>
          <a:xfrm rot="5400000">
            <a:off x="6675436" y="776045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右大かっこ 74">
            <a:extLst>
              <a:ext uri="{FF2B5EF4-FFF2-40B4-BE49-F238E27FC236}">
                <a16:creationId xmlns:a16="http://schemas.microsoft.com/office/drawing/2014/main" id="{6C4B48FF-8506-4626-A205-F5707010A898}"/>
              </a:ext>
            </a:extLst>
          </p:cNvPr>
          <p:cNvSpPr/>
          <p:nvPr/>
        </p:nvSpPr>
        <p:spPr>
          <a:xfrm rot="5400000">
            <a:off x="7476844" y="980012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205AC855-A21E-4697-89C5-1CA7467E5C42}"/>
              </a:ext>
            </a:extLst>
          </p:cNvPr>
          <p:cNvGrpSpPr/>
          <p:nvPr/>
        </p:nvGrpSpPr>
        <p:grpSpPr>
          <a:xfrm>
            <a:off x="3293493" y="2524185"/>
            <a:ext cx="2303671" cy="1048136"/>
            <a:chOff x="939876" y="3803765"/>
            <a:chExt cx="2152650" cy="1263293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20526B4C-425C-498F-9FCC-E491186924DF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9B06FE8C-8F27-4552-BAB0-ABADBCAA7360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4C8587E1-36B8-4812-8DE7-5F648F54C660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953E0696-7649-4AE8-B090-02138319E591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8E13654C-274C-460C-AFD6-67D920604F57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C52D02DA-AE77-4423-A91A-C7E66EF2295D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19877F54-8809-44AE-9600-50ED272B6CED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1×1    0×0    0×1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36A1D859-AEBE-40D6-B74C-B698311B3473}"/>
              </a:ext>
            </a:extLst>
          </p:cNvPr>
          <p:cNvGrpSpPr/>
          <p:nvPr/>
        </p:nvGrpSpPr>
        <p:grpSpPr>
          <a:xfrm>
            <a:off x="4061437" y="3542049"/>
            <a:ext cx="2303671" cy="1048136"/>
            <a:chOff x="939876" y="3803765"/>
            <a:chExt cx="2152650" cy="1263293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F923BCEE-A260-4FED-A9F3-52356374F77B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B9EE15DA-4395-44A3-9DBF-B4C7047F9941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D6760679-3F5F-4C28-BD58-71228A0C1A5F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D07310BE-2D44-425B-A9E0-7746B4CC2D37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FD878647-BA99-4F71-ABC4-B9B4105B009B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E9C753E6-89C5-4A9F-BCBE-FA4B955478C1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BB254091-A45E-43BB-9605-550079176247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0×1    0×0    0×1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C542AFA5-0CE4-4339-849A-270288BF4953}"/>
              </a:ext>
            </a:extLst>
          </p:cNvPr>
          <p:cNvGrpSpPr/>
          <p:nvPr/>
        </p:nvGrpSpPr>
        <p:grpSpPr>
          <a:xfrm>
            <a:off x="4829381" y="4559913"/>
            <a:ext cx="2303671" cy="1048136"/>
            <a:chOff x="939876" y="3803765"/>
            <a:chExt cx="2152650" cy="1263293"/>
          </a:xfrm>
        </p:grpSpPr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14401661-2143-48A5-8815-B6B59EE94C30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1870EA86-7D5B-47B6-A1F1-E280EDDE32A9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622DD9A-E474-47C9-BFAE-F35CECCA2572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9D682E3E-3C2B-4163-89F1-BCA3CBF59F92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8C8B8448-54E7-45C4-8064-A9FF6F23736E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C26CAB8E-5938-445D-9C16-D29BB9D9A336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1246CFA4-F189-4060-B20A-AB12E3E66F3D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0×1    1×0    1×1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594CE1F8-CA7A-47D1-85A1-CAAF7662BABD}"/>
              </a:ext>
            </a:extLst>
          </p:cNvPr>
          <p:cNvGrpSpPr/>
          <p:nvPr/>
        </p:nvGrpSpPr>
        <p:grpSpPr>
          <a:xfrm>
            <a:off x="5662529" y="2517162"/>
            <a:ext cx="2303671" cy="1048136"/>
            <a:chOff x="939876" y="3803765"/>
            <a:chExt cx="2152650" cy="1263293"/>
          </a:xfrm>
        </p:grpSpPr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442EDD18-80D2-45ED-8CE2-8BFD994E44C8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E004D6E4-E792-42D1-BBAB-7340A3911C6A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F85FDEB0-7CBB-4A6B-9544-9A34B73EFF3B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0C5BFFF6-05D2-408D-91C0-2CD5DD9712C2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3833A0A5-FBDD-4DD8-8541-AA209228F48D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6C8D2EAE-EF43-4AD6-B655-978E429254F6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27EB77E-484F-47C0-8352-602402FFC67C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1×1    1×0    1×1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3B560C2B-63C3-4B1F-B8F3-908D9DC4DA3B}"/>
              </a:ext>
            </a:extLst>
          </p:cNvPr>
          <p:cNvGrpSpPr/>
          <p:nvPr/>
        </p:nvGrpSpPr>
        <p:grpSpPr>
          <a:xfrm>
            <a:off x="6430473" y="3535026"/>
            <a:ext cx="2303671" cy="1048136"/>
            <a:chOff x="939876" y="3803765"/>
            <a:chExt cx="2152650" cy="1263293"/>
          </a:xfrm>
        </p:grpSpPr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55FDEE15-25A3-40C5-8B84-B86A80AC8FC7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BECDD497-5ABA-410A-9BC3-FA98A52D6661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D9818B4D-0B3A-4DD5-BD66-288A63FBEFDD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5A93D810-90EE-4ED3-8A0A-B26A314899E1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EA622BFB-92EC-45E3-9F23-4421417452AE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1AF7C78D-735E-49F1-BC78-45B38EC65645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50A90AEA-531D-4545-BB88-67351F23A045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1×1    1×0    0×1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16" name="矢印: 下 115">
            <a:extLst>
              <a:ext uri="{FF2B5EF4-FFF2-40B4-BE49-F238E27FC236}">
                <a16:creationId xmlns:a16="http://schemas.microsoft.com/office/drawing/2014/main" id="{6D1BAA5B-727D-4D7A-B2AE-68544206F0CF}"/>
              </a:ext>
            </a:extLst>
          </p:cNvPr>
          <p:cNvSpPr/>
          <p:nvPr/>
        </p:nvSpPr>
        <p:spPr>
          <a:xfrm>
            <a:off x="4101408" y="608065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1D0E2535-C6CC-4437-8E2C-B56DFF782A5F}"/>
              </a:ext>
            </a:extLst>
          </p:cNvPr>
          <p:cNvSpPr txBox="1"/>
          <p:nvPr/>
        </p:nvSpPr>
        <p:spPr>
          <a:xfrm>
            <a:off x="4187456" y="633465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矢印: 下 117">
            <a:extLst>
              <a:ext uri="{FF2B5EF4-FFF2-40B4-BE49-F238E27FC236}">
                <a16:creationId xmlns:a16="http://schemas.microsoft.com/office/drawing/2014/main" id="{1E43461B-E608-4072-BA21-E49BA027BC19}"/>
              </a:ext>
            </a:extLst>
          </p:cNvPr>
          <p:cNvSpPr/>
          <p:nvPr/>
        </p:nvSpPr>
        <p:spPr>
          <a:xfrm>
            <a:off x="4886378" y="608122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4AEC3585-43E0-4010-8282-815D227D50CC}"/>
              </a:ext>
            </a:extLst>
          </p:cNvPr>
          <p:cNvSpPr txBox="1"/>
          <p:nvPr/>
        </p:nvSpPr>
        <p:spPr>
          <a:xfrm>
            <a:off x="4972426" y="632252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矢印: 下 119">
            <a:extLst>
              <a:ext uri="{FF2B5EF4-FFF2-40B4-BE49-F238E27FC236}">
                <a16:creationId xmlns:a16="http://schemas.microsoft.com/office/drawing/2014/main" id="{689F4F0F-7B27-46F5-9F53-D9F9C6523C5E}"/>
              </a:ext>
            </a:extLst>
          </p:cNvPr>
          <p:cNvSpPr/>
          <p:nvPr/>
        </p:nvSpPr>
        <p:spPr>
          <a:xfrm>
            <a:off x="5731607" y="608445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A4738E0D-4421-4D22-83D8-233DD6543435}"/>
              </a:ext>
            </a:extLst>
          </p:cNvPr>
          <p:cNvSpPr txBox="1"/>
          <p:nvPr/>
        </p:nvSpPr>
        <p:spPr>
          <a:xfrm>
            <a:off x="5817655" y="633845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" name="矢印: 下 121">
            <a:extLst>
              <a:ext uri="{FF2B5EF4-FFF2-40B4-BE49-F238E27FC236}">
                <a16:creationId xmlns:a16="http://schemas.microsoft.com/office/drawing/2014/main" id="{360A4186-98FA-42D6-BEDE-17DFB60DF1D5}"/>
              </a:ext>
            </a:extLst>
          </p:cNvPr>
          <p:cNvSpPr/>
          <p:nvPr/>
        </p:nvSpPr>
        <p:spPr>
          <a:xfrm>
            <a:off x="6574522" y="608700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D748FA2B-E5DD-4A9C-8272-1BBAD01E612E}"/>
              </a:ext>
            </a:extLst>
          </p:cNvPr>
          <p:cNvSpPr txBox="1"/>
          <p:nvPr/>
        </p:nvSpPr>
        <p:spPr>
          <a:xfrm>
            <a:off x="6660570" y="634100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矢印: 下 123">
            <a:extLst>
              <a:ext uri="{FF2B5EF4-FFF2-40B4-BE49-F238E27FC236}">
                <a16:creationId xmlns:a16="http://schemas.microsoft.com/office/drawing/2014/main" id="{7FA23360-9A20-4CA0-BAD2-187F001B9FF8}"/>
              </a:ext>
            </a:extLst>
          </p:cNvPr>
          <p:cNvSpPr/>
          <p:nvPr/>
        </p:nvSpPr>
        <p:spPr>
          <a:xfrm>
            <a:off x="7359492" y="608757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0DEF97E-8470-4027-BA29-F620EA2ABE67}"/>
              </a:ext>
            </a:extLst>
          </p:cNvPr>
          <p:cNvSpPr txBox="1"/>
          <p:nvPr/>
        </p:nvSpPr>
        <p:spPr>
          <a:xfrm>
            <a:off x="7445540" y="632887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3C11C7-5AAC-4E89-9B7D-895AE2B6A5A8}"/>
              </a:ext>
            </a:extLst>
          </p:cNvPr>
          <p:cNvSpPr/>
          <p:nvPr/>
        </p:nvSpPr>
        <p:spPr>
          <a:xfrm>
            <a:off x="3185249" y="539730"/>
            <a:ext cx="535450" cy="2830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6CC7AD-FCF4-4266-8A13-745F879D2DD1}"/>
              </a:ext>
            </a:extLst>
          </p:cNvPr>
          <p:cNvSpPr txBox="1"/>
          <p:nvPr/>
        </p:nvSpPr>
        <p:spPr>
          <a:xfrm>
            <a:off x="3760691" y="460227"/>
            <a:ext cx="92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移動</a:t>
            </a:r>
          </a:p>
        </p:txBody>
      </p:sp>
    </p:spTree>
    <p:extLst>
      <p:ext uri="{BB962C8B-B14F-4D97-AF65-F5344CB8AC3E}">
        <p14:creationId xmlns:p14="http://schemas.microsoft.com/office/powerpoint/2010/main" val="732139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CC254-95C1-4001-BFDF-33B035B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</a:t>
            </a:r>
            <a:r>
              <a:rPr lang="ja-JP" altLang="en-US" dirty="0"/>
              <a:t>による</a:t>
            </a:r>
            <a:r>
              <a:rPr kumimoji="1" lang="ja-JP" altLang="en-US" dirty="0"/>
              <a:t>局所的特徴抽出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DEB2F-B1AB-4E2E-A4D3-9043219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4D5F7D4-729A-4B26-8C50-8B5AB040BE6F}"/>
              </a:ext>
            </a:extLst>
          </p:cNvPr>
          <p:cNvSpPr/>
          <p:nvPr/>
        </p:nvSpPr>
        <p:spPr>
          <a:xfrm>
            <a:off x="948792" y="4070600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91BE09A-763C-4521-ABF3-FB8C4E46B0C7}"/>
              </a:ext>
            </a:extLst>
          </p:cNvPr>
          <p:cNvSpPr/>
          <p:nvPr/>
        </p:nvSpPr>
        <p:spPr>
          <a:xfrm>
            <a:off x="1716682" y="4070600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60F37BF-531D-440E-8E25-324D5BAA8132}"/>
              </a:ext>
            </a:extLst>
          </p:cNvPr>
          <p:cNvSpPr/>
          <p:nvPr/>
        </p:nvSpPr>
        <p:spPr>
          <a:xfrm>
            <a:off x="2484573" y="4070600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8A5A401-C3BC-4A64-81BD-0CC42A31BD05}"/>
              </a:ext>
            </a:extLst>
          </p:cNvPr>
          <p:cNvSpPr txBox="1"/>
          <p:nvPr/>
        </p:nvSpPr>
        <p:spPr>
          <a:xfrm>
            <a:off x="1136145" y="41696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1589D5B-36CA-4940-8EDC-C3C75F3441BE}"/>
              </a:ext>
            </a:extLst>
          </p:cNvPr>
          <p:cNvSpPr txBox="1"/>
          <p:nvPr/>
        </p:nvSpPr>
        <p:spPr>
          <a:xfrm>
            <a:off x="1904036" y="4167022"/>
            <a:ext cx="39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C83FEBF-044E-4AD0-AE80-0D27D1FE3B82}"/>
              </a:ext>
            </a:extLst>
          </p:cNvPr>
          <p:cNvSpPr txBox="1"/>
          <p:nvPr/>
        </p:nvSpPr>
        <p:spPr>
          <a:xfrm>
            <a:off x="2671926" y="416438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D86C529-6A50-4188-BB7D-CB43D1D32378}"/>
              </a:ext>
            </a:extLst>
          </p:cNvPr>
          <p:cNvSpPr txBox="1"/>
          <p:nvPr/>
        </p:nvSpPr>
        <p:spPr>
          <a:xfrm>
            <a:off x="643521" y="939272"/>
            <a:ext cx="7829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畳み込みは，「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特定の局所的特徴に強く反応する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」と考えることもできる</a:t>
            </a:r>
          </a:p>
        </p:txBody>
      </p:sp>
      <p:sp>
        <p:nvSpPr>
          <p:cNvPr id="38" name="矢印: 下 37">
            <a:extLst>
              <a:ext uri="{FF2B5EF4-FFF2-40B4-BE49-F238E27FC236}">
                <a16:creationId xmlns:a16="http://schemas.microsoft.com/office/drawing/2014/main" id="{31DE20D8-EDFF-418B-9F25-E70BB46DD6C4}"/>
              </a:ext>
            </a:extLst>
          </p:cNvPr>
          <p:cNvSpPr/>
          <p:nvPr/>
        </p:nvSpPr>
        <p:spPr>
          <a:xfrm>
            <a:off x="1758068" y="5125097"/>
            <a:ext cx="565150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D6C456D-A94A-424D-96D6-D57CDDC76B37}"/>
              </a:ext>
            </a:extLst>
          </p:cNvPr>
          <p:cNvSpPr txBox="1"/>
          <p:nvPr/>
        </p:nvSpPr>
        <p:spPr>
          <a:xfrm>
            <a:off x="1844115" y="537909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矢印: 下 39">
            <a:extLst>
              <a:ext uri="{FF2B5EF4-FFF2-40B4-BE49-F238E27FC236}">
                <a16:creationId xmlns:a16="http://schemas.microsoft.com/office/drawing/2014/main" id="{9776DC67-B8FA-48B4-ADCF-C7FD96217708}"/>
              </a:ext>
            </a:extLst>
          </p:cNvPr>
          <p:cNvSpPr/>
          <p:nvPr/>
        </p:nvSpPr>
        <p:spPr>
          <a:xfrm>
            <a:off x="2543038" y="511297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777E6F-619D-4C2E-965A-BFF9CFE8CAA0}"/>
              </a:ext>
            </a:extLst>
          </p:cNvPr>
          <p:cNvSpPr txBox="1"/>
          <p:nvPr/>
        </p:nvSpPr>
        <p:spPr>
          <a:xfrm>
            <a:off x="2629086" y="536697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矢印: 下 42">
            <a:extLst>
              <a:ext uri="{FF2B5EF4-FFF2-40B4-BE49-F238E27FC236}">
                <a16:creationId xmlns:a16="http://schemas.microsoft.com/office/drawing/2014/main" id="{551CB173-761E-4EFF-928E-0B07900B621D}"/>
              </a:ext>
            </a:extLst>
          </p:cNvPr>
          <p:cNvSpPr/>
          <p:nvPr/>
        </p:nvSpPr>
        <p:spPr>
          <a:xfrm>
            <a:off x="3328008" y="510084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D37699D-3EB1-4701-B8EF-2453DA80352F}"/>
              </a:ext>
            </a:extLst>
          </p:cNvPr>
          <p:cNvSpPr txBox="1"/>
          <p:nvPr/>
        </p:nvSpPr>
        <p:spPr>
          <a:xfrm>
            <a:off x="3414056" y="535484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矢印: 下 44">
            <a:extLst>
              <a:ext uri="{FF2B5EF4-FFF2-40B4-BE49-F238E27FC236}">
                <a16:creationId xmlns:a16="http://schemas.microsoft.com/office/drawing/2014/main" id="{A6EFBAFE-1861-46C6-ABE7-61211791C4E4}"/>
              </a:ext>
            </a:extLst>
          </p:cNvPr>
          <p:cNvSpPr/>
          <p:nvPr/>
        </p:nvSpPr>
        <p:spPr>
          <a:xfrm>
            <a:off x="4170923" y="510339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3425895-2E0E-4BD8-9DD9-57A01F6AB3E6}"/>
              </a:ext>
            </a:extLst>
          </p:cNvPr>
          <p:cNvSpPr txBox="1"/>
          <p:nvPr/>
        </p:nvSpPr>
        <p:spPr>
          <a:xfrm>
            <a:off x="4256971" y="535739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矢印: 下 46">
            <a:extLst>
              <a:ext uri="{FF2B5EF4-FFF2-40B4-BE49-F238E27FC236}">
                <a16:creationId xmlns:a16="http://schemas.microsoft.com/office/drawing/2014/main" id="{2E14915A-EC21-4CB7-826D-6B8E855D5F18}"/>
              </a:ext>
            </a:extLst>
          </p:cNvPr>
          <p:cNvSpPr/>
          <p:nvPr/>
        </p:nvSpPr>
        <p:spPr>
          <a:xfrm>
            <a:off x="4955893" y="5103975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8D9FF4D-A2FE-41F0-870E-BAFFD4CB368B}"/>
              </a:ext>
            </a:extLst>
          </p:cNvPr>
          <p:cNvSpPr txBox="1"/>
          <p:nvPr/>
        </p:nvSpPr>
        <p:spPr>
          <a:xfrm>
            <a:off x="5041941" y="5345275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矢印: 下 48">
            <a:extLst>
              <a:ext uri="{FF2B5EF4-FFF2-40B4-BE49-F238E27FC236}">
                <a16:creationId xmlns:a16="http://schemas.microsoft.com/office/drawing/2014/main" id="{DF70CBDE-D33D-458B-A678-876DBAB4CF31}"/>
              </a:ext>
            </a:extLst>
          </p:cNvPr>
          <p:cNvSpPr/>
          <p:nvPr/>
        </p:nvSpPr>
        <p:spPr>
          <a:xfrm>
            <a:off x="5801122" y="510719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05F6481-8BEB-4249-97D9-F1CBDA23CB1E}"/>
              </a:ext>
            </a:extLst>
          </p:cNvPr>
          <p:cNvSpPr txBox="1"/>
          <p:nvPr/>
        </p:nvSpPr>
        <p:spPr>
          <a:xfrm>
            <a:off x="5887170" y="536119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7EE8D5EC-303E-44D2-9729-152898CE5405}"/>
              </a:ext>
            </a:extLst>
          </p:cNvPr>
          <p:cNvSpPr/>
          <p:nvPr/>
        </p:nvSpPr>
        <p:spPr>
          <a:xfrm>
            <a:off x="6644037" y="510974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0E285A3-6CDF-4FD0-BE33-CF73FE5BA549}"/>
              </a:ext>
            </a:extLst>
          </p:cNvPr>
          <p:cNvSpPr txBox="1"/>
          <p:nvPr/>
        </p:nvSpPr>
        <p:spPr>
          <a:xfrm>
            <a:off x="6730085" y="536374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矢印: 下 52">
            <a:extLst>
              <a:ext uri="{FF2B5EF4-FFF2-40B4-BE49-F238E27FC236}">
                <a16:creationId xmlns:a16="http://schemas.microsoft.com/office/drawing/2014/main" id="{90017769-712A-4BE6-986C-6EE6BC1D2F38}"/>
              </a:ext>
            </a:extLst>
          </p:cNvPr>
          <p:cNvSpPr/>
          <p:nvPr/>
        </p:nvSpPr>
        <p:spPr>
          <a:xfrm>
            <a:off x="7429007" y="5110325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A6AD541-87FB-436D-9DF8-A15F62D9718A}"/>
              </a:ext>
            </a:extLst>
          </p:cNvPr>
          <p:cNvSpPr txBox="1"/>
          <p:nvPr/>
        </p:nvSpPr>
        <p:spPr>
          <a:xfrm>
            <a:off x="7515055" y="5351625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D68FA8B-B1CF-44C7-8BB3-384076D3A79D}"/>
              </a:ext>
            </a:extLst>
          </p:cNvPr>
          <p:cNvSpPr/>
          <p:nvPr/>
        </p:nvSpPr>
        <p:spPr>
          <a:xfrm>
            <a:off x="949771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B3BFEF4-6637-424C-A8E0-40BC56F0E37D}"/>
              </a:ext>
            </a:extLst>
          </p:cNvPr>
          <p:cNvSpPr/>
          <p:nvPr/>
        </p:nvSpPr>
        <p:spPr>
          <a:xfrm>
            <a:off x="1745020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FA86719-4E77-4F77-982B-18DCBF153498}"/>
              </a:ext>
            </a:extLst>
          </p:cNvPr>
          <p:cNvSpPr/>
          <p:nvPr/>
        </p:nvSpPr>
        <p:spPr>
          <a:xfrm>
            <a:off x="2540269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0E9DB31-E234-454E-BD82-EC299EB03DB4}"/>
              </a:ext>
            </a:extLst>
          </p:cNvPr>
          <p:cNvSpPr/>
          <p:nvPr/>
        </p:nvSpPr>
        <p:spPr>
          <a:xfrm>
            <a:off x="3335518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AC7F418-5A89-44D7-BA14-601D0C456A77}"/>
              </a:ext>
            </a:extLst>
          </p:cNvPr>
          <p:cNvSpPr/>
          <p:nvPr/>
        </p:nvSpPr>
        <p:spPr>
          <a:xfrm>
            <a:off x="4130767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DB20790-79BA-4AEC-8AB7-51044CD01544}"/>
              </a:ext>
            </a:extLst>
          </p:cNvPr>
          <p:cNvSpPr/>
          <p:nvPr/>
        </p:nvSpPr>
        <p:spPr>
          <a:xfrm>
            <a:off x="4926016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185DA1C8-C6DF-48DA-8F98-ECB87093FCBA}"/>
              </a:ext>
            </a:extLst>
          </p:cNvPr>
          <p:cNvSpPr/>
          <p:nvPr/>
        </p:nvSpPr>
        <p:spPr>
          <a:xfrm>
            <a:off x="5721266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528C42F7-61A2-4A3A-9662-D899C1B1F87C}"/>
              </a:ext>
            </a:extLst>
          </p:cNvPr>
          <p:cNvSpPr/>
          <p:nvPr/>
        </p:nvSpPr>
        <p:spPr>
          <a:xfrm>
            <a:off x="6516515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6CF796EF-A85F-4E56-88B0-6A839BF36FAE}"/>
              </a:ext>
            </a:extLst>
          </p:cNvPr>
          <p:cNvSpPr/>
          <p:nvPr/>
        </p:nvSpPr>
        <p:spPr>
          <a:xfrm>
            <a:off x="7311764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A0847721-996D-4332-81CC-990C67553E0A}"/>
              </a:ext>
            </a:extLst>
          </p:cNvPr>
          <p:cNvSpPr/>
          <p:nvPr/>
        </p:nvSpPr>
        <p:spPr>
          <a:xfrm>
            <a:off x="8107014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E4734D9-9CBA-4768-90F1-EE537C4CE237}"/>
              </a:ext>
            </a:extLst>
          </p:cNvPr>
          <p:cNvSpPr txBox="1"/>
          <p:nvPr/>
        </p:nvSpPr>
        <p:spPr>
          <a:xfrm>
            <a:off x="1143799" y="2806548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D4246F4-256A-4E5F-88E2-7A295CFC9039}"/>
              </a:ext>
            </a:extLst>
          </p:cNvPr>
          <p:cNvSpPr txBox="1"/>
          <p:nvPr/>
        </p:nvSpPr>
        <p:spPr>
          <a:xfrm>
            <a:off x="1939048" y="2793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26E14A7-17B1-499D-BF01-8411F2F3032A}"/>
              </a:ext>
            </a:extLst>
          </p:cNvPr>
          <p:cNvSpPr txBox="1"/>
          <p:nvPr/>
        </p:nvSpPr>
        <p:spPr>
          <a:xfrm>
            <a:off x="2734297" y="27906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D8BB21B-54EC-4AD9-AAA2-37A611C68D87}"/>
              </a:ext>
            </a:extLst>
          </p:cNvPr>
          <p:cNvSpPr txBox="1"/>
          <p:nvPr/>
        </p:nvSpPr>
        <p:spPr>
          <a:xfrm>
            <a:off x="3529547" y="27906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6868180-691A-4197-B8D3-30AA53BCAA7D}"/>
              </a:ext>
            </a:extLst>
          </p:cNvPr>
          <p:cNvSpPr txBox="1"/>
          <p:nvPr/>
        </p:nvSpPr>
        <p:spPr>
          <a:xfrm>
            <a:off x="4324796" y="2787498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6E92FC9-9EF5-4FC9-A1E6-1491B71A8192}"/>
              </a:ext>
            </a:extLst>
          </p:cNvPr>
          <p:cNvSpPr txBox="1"/>
          <p:nvPr/>
        </p:nvSpPr>
        <p:spPr>
          <a:xfrm>
            <a:off x="5120045" y="2784323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828A3AE-67BA-4CEE-A710-75E8916B8717}"/>
              </a:ext>
            </a:extLst>
          </p:cNvPr>
          <p:cNvSpPr txBox="1"/>
          <p:nvPr/>
        </p:nvSpPr>
        <p:spPr>
          <a:xfrm>
            <a:off x="5915294" y="27811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AEF1F4D-6F11-472C-A6F5-0938B7E1454B}"/>
              </a:ext>
            </a:extLst>
          </p:cNvPr>
          <p:cNvSpPr txBox="1"/>
          <p:nvPr/>
        </p:nvSpPr>
        <p:spPr>
          <a:xfrm>
            <a:off x="6710544" y="27779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CBBDE65-7853-4812-8475-E50AB5BF351B}"/>
              </a:ext>
            </a:extLst>
          </p:cNvPr>
          <p:cNvSpPr txBox="1"/>
          <p:nvPr/>
        </p:nvSpPr>
        <p:spPr>
          <a:xfrm>
            <a:off x="7505793" y="27747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4BB23170-FA10-48A6-8658-18C3E4785823}"/>
              </a:ext>
            </a:extLst>
          </p:cNvPr>
          <p:cNvSpPr txBox="1"/>
          <p:nvPr/>
        </p:nvSpPr>
        <p:spPr>
          <a:xfrm>
            <a:off x="8301042" y="2771623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B8E28E6-9B4A-4EE9-BD66-4B59C5CE5618}"/>
              </a:ext>
            </a:extLst>
          </p:cNvPr>
          <p:cNvGrpSpPr/>
          <p:nvPr/>
        </p:nvGrpSpPr>
        <p:grpSpPr>
          <a:xfrm>
            <a:off x="1619297" y="5379097"/>
            <a:ext cx="6487716" cy="781050"/>
            <a:chOff x="1619297" y="5379097"/>
            <a:chExt cx="6290039" cy="781050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0FFD3CF3-D507-4F1C-AE9A-E78863D330B2}"/>
                </a:ext>
              </a:extLst>
            </p:cNvPr>
            <p:cNvSpPr/>
            <p:nvPr/>
          </p:nvSpPr>
          <p:spPr>
            <a:xfrm>
              <a:off x="161929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88D4EE26-91A2-4B38-B96C-916F25C4DAD2}"/>
                </a:ext>
              </a:extLst>
            </p:cNvPr>
            <p:cNvSpPr/>
            <p:nvPr/>
          </p:nvSpPr>
          <p:spPr>
            <a:xfrm>
              <a:off x="240426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1BD8BD3F-F7A5-4AED-8C1F-B8F4F4A2A2E4}"/>
                </a:ext>
              </a:extLst>
            </p:cNvPr>
            <p:cNvSpPr/>
            <p:nvPr/>
          </p:nvSpPr>
          <p:spPr>
            <a:xfrm>
              <a:off x="318923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A98ABADC-4E04-4720-97F3-F4ED48130D48}"/>
                </a:ext>
              </a:extLst>
            </p:cNvPr>
            <p:cNvSpPr/>
            <p:nvPr/>
          </p:nvSpPr>
          <p:spPr>
            <a:xfrm>
              <a:off x="397420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5E1CC6DD-3ED8-4518-A85F-FADCC59F1B30}"/>
                </a:ext>
              </a:extLst>
            </p:cNvPr>
            <p:cNvSpPr/>
            <p:nvPr/>
          </p:nvSpPr>
          <p:spPr>
            <a:xfrm>
              <a:off x="475917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D3E9B719-0575-4696-9EDA-9CAA630A7A63}"/>
                </a:ext>
              </a:extLst>
            </p:cNvPr>
            <p:cNvSpPr/>
            <p:nvPr/>
          </p:nvSpPr>
          <p:spPr>
            <a:xfrm>
              <a:off x="554414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CFD26F68-D0B4-41DB-969B-96AAB128C1E8}"/>
                </a:ext>
              </a:extLst>
            </p:cNvPr>
            <p:cNvSpPr/>
            <p:nvPr/>
          </p:nvSpPr>
          <p:spPr>
            <a:xfrm>
              <a:off x="632911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86D4F403-B8E9-4D05-BFF7-B6BC5585A397}"/>
                </a:ext>
              </a:extLst>
            </p:cNvPr>
            <p:cNvSpPr/>
            <p:nvPr/>
          </p:nvSpPr>
          <p:spPr>
            <a:xfrm>
              <a:off x="711408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D058D9-66E3-4870-ACE5-0C623F25BEDB}"/>
              </a:ext>
            </a:extLst>
          </p:cNvPr>
          <p:cNvSpPr txBox="1"/>
          <p:nvPr/>
        </p:nvSpPr>
        <p:spPr>
          <a:xfrm>
            <a:off x="3548068" y="629317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畳み込み結果</a:t>
            </a:r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DCB2912F-8067-4F1D-A7D5-3B46FDBC3E10}"/>
              </a:ext>
            </a:extLst>
          </p:cNvPr>
          <p:cNvSpPr/>
          <p:nvPr/>
        </p:nvSpPr>
        <p:spPr>
          <a:xfrm>
            <a:off x="2471777" y="5448727"/>
            <a:ext cx="685378" cy="602823"/>
          </a:xfrm>
          <a:custGeom>
            <a:avLst/>
            <a:gdLst>
              <a:gd name="connsiteX0" fmla="*/ 455573 w 685378"/>
              <a:gd name="connsiteY0" fmla="*/ 602823 h 602823"/>
              <a:gd name="connsiteX1" fmla="*/ 360323 w 685378"/>
              <a:gd name="connsiteY1" fmla="*/ 577423 h 602823"/>
              <a:gd name="connsiteX2" fmla="*/ 258723 w 685378"/>
              <a:gd name="connsiteY2" fmla="*/ 558373 h 602823"/>
              <a:gd name="connsiteX3" fmla="*/ 195223 w 685378"/>
              <a:gd name="connsiteY3" fmla="*/ 532973 h 602823"/>
              <a:gd name="connsiteX4" fmla="*/ 176173 w 685378"/>
              <a:gd name="connsiteY4" fmla="*/ 520273 h 602823"/>
              <a:gd name="connsiteX5" fmla="*/ 119023 w 685378"/>
              <a:gd name="connsiteY5" fmla="*/ 501223 h 602823"/>
              <a:gd name="connsiteX6" fmla="*/ 61873 w 685378"/>
              <a:gd name="connsiteY6" fmla="*/ 456773 h 602823"/>
              <a:gd name="connsiteX7" fmla="*/ 42823 w 685378"/>
              <a:gd name="connsiteY7" fmla="*/ 444073 h 602823"/>
              <a:gd name="connsiteX8" fmla="*/ 17423 w 685378"/>
              <a:gd name="connsiteY8" fmla="*/ 418673 h 602823"/>
              <a:gd name="connsiteX9" fmla="*/ 11073 w 685378"/>
              <a:gd name="connsiteY9" fmla="*/ 298023 h 602823"/>
              <a:gd name="connsiteX10" fmla="*/ 30123 w 685378"/>
              <a:gd name="connsiteY10" fmla="*/ 278973 h 602823"/>
              <a:gd name="connsiteX11" fmla="*/ 55523 w 685378"/>
              <a:gd name="connsiteY11" fmla="*/ 221823 h 602823"/>
              <a:gd name="connsiteX12" fmla="*/ 68223 w 685378"/>
              <a:gd name="connsiteY12" fmla="*/ 196423 h 602823"/>
              <a:gd name="connsiteX13" fmla="*/ 99973 w 685378"/>
              <a:gd name="connsiteY13" fmla="*/ 183723 h 602823"/>
              <a:gd name="connsiteX14" fmla="*/ 138073 w 685378"/>
              <a:gd name="connsiteY14" fmla="*/ 139273 h 602823"/>
              <a:gd name="connsiteX15" fmla="*/ 157123 w 685378"/>
              <a:gd name="connsiteY15" fmla="*/ 132923 h 602823"/>
              <a:gd name="connsiteX16" fmla="*/ 220623 w 685378"/>
              <a:gd name="connsiteY16" fmla="*/ 82123 h 602823"/>
              <a:gd name="connsiteX17" fmla="*/ 271423 w 685378"/>
              <a:gd name="connsiteY17" fmla="*/ 50373 h 602823"/>
              <a:gd name="connsiteX18" fmla="*/ 557173 w 685378"/>
              <a:gd name="connsiteY18" fmla="*/ 31323 h 602823"/>
              <a:gd name="connsiteX19" fmla="*/ 576223 w 685378"/>
              <a:gd name="connsiteY19" fmla="*/ 50373 h 602823"/>
              <a:gd name="connsiteX20" fmla="*/ 601623 w 685378"/>
              <a:gd name="connsiteY20" fmla="*/ 63073 h 602823"/>
              <a:gd name="connsiteX21" fmla="*/ 658773 w 685378"/>
              <a:gd name="connsiteY21" fmla="*/ 101173 h 602823"/>
              <a:gd name="connsiteX22" fmla="*/ 684173 w 685378"/>
              <a:gd name="connsiteY22" fmla="*/ 259923 h 602823"/>
              <a:gd name="connsiteX23" fmla="*/ 652423 w 685378"/>
              <a:gd name="connsiteY23" fmla="*/ 425023 h 602823"/>
              <a:gd name="connsiteX24" fmla="*/ 633373 w 685378"/>
              <a:gd name="connsiteY24" fmla="*/ 444073 h 602823"/>
              <a:gd name="connsiteX25" fmla="*/ 576223 w 685378"/>
              <a:gd name="connsiteY25" fmla="*/ 526623 h 602823"/>
              <a:gd name="connsiteX26" fmla="*/ 576223 w 685378"/>
              <a:gd name="connsiteY26" fmla="*/ 526623 h 602823"/>
              <a:gd name="connsiteX27" fmla="*/ 544473 w 685378"/>
              <a:gd name="connsiteY27" fmla="*/ 564723 h 602823"/>
              <a:gd name="connsiteX28" fmla="*/ 500023 w 685378"/>
              <a:gd name="connsiteY28" fmla="*/ 571073 h 602823"/>
              <a:gd name="connsiteX29" fmla="*/ 366673 w 685378"/>
              <a:gd name="connsiteY29" fmla="*/ 545673 h 60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5378" h="602823">
                <a:moveTo>
                  <a:pt x="455573" y="602823"/>
                </a:moveTo>
                <a:cubicBezTo>
                  <a:pt x="410429" y="587775"/>
                  <a:pt x="413823" y="587454"/>
                  <a:pt x="360323" y="577423"/>
                </a:cubicBezTo>
                <a:cubicBezTo>
                  <a:pt x="291493" y="564517"/>
                  <a:pt x="337083" y="579269"/>
                  <a:pt x="258723" y="558373"/>
                </a:cubicBezTo>
                <a:cubicBezTo>
                  <a:pt x="234329" y="551868"/>
                  <a:pt x="216555" y="545163"/>
                  <a:pt x="195223" y="532973"/>
                </a:cubicBezTo>
                <a:cubicBezTo>
                  <a:pt x="188597" y="529187"/>
                  <a:pt x="182999" y="523686"/>
                  <a:pt x="176173" y="520273"/>
                </a:cubicBezTo>
                <a:cubicBezTo>
                  <a:pt x="152261" y="508317"/>
                  <a:pt x="143276" y="507286"/>
                  <a:pt x="119023" y="501223"/>
                </a:cubicBezTo>
                <a:cubicBezTo>
                  <a:pt x="99973" y="486406"/>
                  <a:pt x="81953" y="470160"/>
                  <a:pt x="61873" y="456773"/>
                </a:cubicBezTo>
                <a:cubicBezTo>
                  <a:pt x="55523" y="452540"/>
                  <a:pt x="48617" y="449040"/>
                  <a:pt x="42823" y="444073"/>
                </a:cubicBezTo>
                <a:cubicBezTo>
                  <a:pt x="33732" y="436281"/>
                  <a:pt x="25890" y="427140"/>
                  <a:pt x="17423" y="418673"/>
                </a:cubicBezTo>
                <a:cubicBezTo>
                  <a:pt x="-2341" y="369262"/>
                  <a:pt x="-6434" y="372429"/>
                  <a:pt x="11073" y="298023"/>
                </a:cubicBezTo>
                <a:cubicBezTo>
                  <a:pt x="13130" y="289281"/>
                  <a:pt x="23773" y="285323"/>
                  <a:pt x="30123" y="278973"/>
                </a:cubicBezTo>
                <a:cubicBezTo>
                  <a:pt x="52297" y="212451"/>
                  <a:pt x="31372" y="264087"/>
                  <a:pt x="55523" y="221823"/>
                </a:cubicBezTo>
                <a:cubicBezTo>
                  <a:pt x="60219" y="213604"/>
                  <a:pt x="61036" y="202583"/>
                  <a:pt x="68223" y="196423"/>
                </a:cubicBezTo>
                <a:cubicBezTo>
                  <a:pt x="76877" y="189005"/>
                  <a:pt x="89390" y="187956"/>
                  <a:pt x="99973" y="183723"/>
                </a:cubicBezTo>
                <a:cubicBezTo>
                  <a:pt x="112177" y="165417"/>
                  <a:pt x="118475" y="153271"/>
                  <a:pt x="138073" y="139273"/>
                </a:cubicBezTo>
                <a:cubicBezTo>
                  <a:pt x="143520" y="135382"/>
                  <a:pt x="150773" y="135040"/>
                  <a:pt x="157123" y="132923"/>
                </a:cubicBezTo>
                <a:cubicBezTo>
                  <a:pt x="260921" y="29125"/>
                  <a:pt x="148060" y="133953"/>
                  <a:pt x="220623" y="82123"/>
                </a:cubicBezTo>
                <a:cubicBezTo>
                  <a:pt x="272379" y="45155"/>
                  <a:pt x="200053" y="78921"/>
                  <a:pt x="271423" y="50373"/>
                </a:cubicBezTo>
                <a:cubicBezTo>
                  <a:pt x="355916" y="-34120"/>
                  <a:pt x="301458" y="8076"/>
                  <a:pt x="557173" y="31323"/>
                </a:cubicBezTo>
                <a:cubicBezTo>
                  <a:pt x="566116" y="32136"/>
                  <a:pt x="568915" y="45153"/>
                  <a:pt x="576223" y="50373"/>
                </a:cubicBezTo>
                <a:cubicBezTo>
                  <a:pt x="583926" y="55875"/>
                  <a:pt x="593561" y="58112"/>
                  <a:pt x="601623" y="63073"/>
                </a:cubicBezTo>
                <a:cubicBezTo>
                  <a:pt x="621122" y="75072"/>
                  <a:pt x="658773" y="101173"/>
                  <a:pt x="658773" y="101173"/>
                </a:cubicBezTo>
                <a:cubicBezTo>
                  <a:pt x="688026" y="159680"/>
                  <a:pt x="686686" y="149370"/>
                  <a:pt x="684173" y="259923"/>
                </a:cubicBezTo>
                <a:cubicBezTo>
                  <a:pt x="682946" y="313900"/>
                  <a:pt x="689432" y="380612"/>
                  <a:pt x="652423" y="425023"/>
                </a:cubicBezTo>
                <a:cubicBezTo>
                  <a:pt x="646674" y="431922"/>
                  <a:pt x="639723" y="437723"/>
                  <a:pt x="633373" y="444073"/>
                </a:cubicBezTo>
                <a:cubicBezTo>
                  <a:pt x="614047" y="502052"/>
                  <a:pt x="630139" y="472707"/>
                  <a:pt x="576223" y="526623"/>
                </a:cubicBezTo>
                <a:lnTo>
                  <a:pt x="576223" y="526623"/>
                </a:lnTo>
                <a:cubicBezTo>
                  <a:pt x="567313" y="544442"/>
                  <a:pt x="565592" y="558387"/>
                  <a:pt x="544473" y="564723"/>
                </a:cubicBezTo>
                <a:cubicBezTo>
                  <a:pt x="530137" y="569024"/>
                  <a:pt x="514840" y="568956"/>
                  <a:pt x="500023" y="571073"/>
                </a:cubicBezTo>
                <a:cubicBezTo>
                  <a:pt x="373419" y="557746"/>
                  <a:pt x="407968" y="586968"/>
                  <a:pt x="366673" y="5456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9844CCAA-F999-4566-8090-083E97D23CDD}"/>
              </a:ext>
            </a:extLst>
          </p:cNvPr>
          <p:cNvSpPr/>
          <p:nvPr/>
        </p:nvSpPr>
        <p:spPr>
          <a:xfrm>
            <a:off x="1828800" y="2694074"/>
            <a:ext cx="2424155" cy="753976"/>
          </a:xfrm>
          <a:custGeom>
            <a:avLst/>
            <a:gdLst>
              <a:gd name="connsiteX0" fmla="*/ 1104900 w 2424155"/>
              <a:gd name="connsiteY0" fmla="*/ 747626 h 753976"/>
              <a:gd name="connsiteX1" fmla="*/ 1066800 w 2424155"/>
              <a:gd name="connsiteY1" fmla="*/ 734926 h 753976"/>
              <a:gd name="connsiteX2" fmla="*/ 755650 w 2424155"/>
              <a:gd name="connsiteY2" fmla="*/ 696826 h 753976"/>
              <a:gd name="connsiteX3" fmla="*/ 565150 w 2424155"/>
              <a:gd name="connsiteY3" fmla="*/ 671426 h 753976"/>
              <a:gd name="connsiteX4" fmla="*/ 374650 w 2424155"/>
              <a:gd name="connsiteY4" fmla="*/ 665076 h 753976"/>
              <a:gd name="connsiteX5" fmla="*/ 285750 w 2424155"/>
              <a:gd name="connsiteY5" fmla="*/ 652376 h 753976"/>
              <a:gd name="connsiteX6" fmla="*/ 228600 w 2424155"/>
              <a:gd name="connsiteY6" fmla="*/ 626976 h 753976"/>
              <a:gd name="connsiteX7" fmla="*/ 209550 w 2424155"/>
              <a:gd name="connsiteY7" fmla="*/ 620626 h 753976"/>
              <a:gd name="connsiteX8" fmla="*/ 177800 w 2424155"/>
              <a:gd name="connsiteY8" fmla="*/ 607926 h 753976"/>
              <a:gd name="connsiteX9" fmla="*/ 146050 w 2424155"/>
              <a:gd name="connsiteY9" fmla="*/ 563476 h 753976"/>
              <a:gd name="connsiteX10" fmla="*/ 120650 w 2424155"/>
              <a:gd name="connsiteY10" fmla="*/ 544426 h 753976"/>
              <a:gd name="connsiteX11" fmla="*/ 76200 w 2424155"/>
              <a:gd name="connsiteY11" fmla="*/ 506326 h 753976"/>
              <a:gd name="connsiteX12" fmla="*/ 50800 w 2424155"/>
              <a:gd name="connsiteY12" fmla="*/ 499976 h 753976"/>
              <a:gd name="connsiteX13" fmla="*/ 44450 w 2424155"/>
              <a:gd name="connsiteY13" fmla="*/ 461876 h 753976"/>
              <a:gd name="connsiteX14" fmla="*/ 31750 w 2424155"/>
              <a:gd name="connsiteY14" fmla="*/ 442826 h 753976"/>
              <a:gd name="connsiteX15" fmla="*/ 19050 w 2424155"/>
              <a:gd name="connsiteY15" fmla="*/ 372976 h 753976"/>
              <a:gd name="connsiteX16" fmla="*/ 0 w 2424155"/>
              <a:gd name="connsiteY16" fmla="*/ 322176 h 753976"/>
              <a:gd name="connsiteX17" fmla="*/ 6350 w 2424155"/>
              <a:gd name="connsiteY17" fmla="*/ 277726 h 753976"/>
              <a:gd name="connsiteX18" fmla="*/ 12700 w 2424155"/>
              <a:gd name="connsiteY18" fmla="*/ 245976 h 753976"/>
              <a:gd name="connsiteX19" fmla="*/ 69850 w 2424155"/>
              <a:gd name="connsiteY19" fmla="*/ 201526 h 753976"/>
              <a:gd name="connsiteX20" fmla="*/ 120650 w 2424155"/>
              <a:gd name="connsiteY20" fmla="*/ 150726 h 753976"/>
              <a:gd name="connsiteX21" fmla="*/ 165100 w 2424155"/>
              <a:gd name="connsiteY21" fmla="*/ 112626 h 753976"/>
              <a:gd name="connsiteX22" fmla="*/ 190500 w 2424155"/>
              <a:gd name="connsiteY22" fmla="*/ 106276 h 753976"/>
              <a:gd name="connsiteX23" fmla="*/ 304800 w 2424155"/>
              <a:gd name="connsiteY23" fmla="*/ 93576 h 753976"/>
              <a:gd name="connsiteX24" fmla="*/ 387350 w 2424155"/>
              <a:gd name="connsiteY24" fmla="*/ 80876 h 753976"/>
              <a:gd name="connsiteX25" fmla="*/ 406400 w 2424155"/>
              <a:gd name="connsiteY25" fmla="*/ 68176 h 753976"/>
              <a:gd name="connsiteX26" fmla="*/ 1035050 w 2424155"/>
              <a:gd name="connsiteY26" fmla="*/ 42776 h 753976"/>
              <a:gd name="connsiteX27" fmla="*/ 1733550 w 2424155"/>
              <a:gd name="connsiteY27" fmla="*/ 36426 h 753976"/>
              <a:gd name="connsiteX28" fmla="*/ 1841500 w 2424155"/>
              <a:gd name="connsiteY28" fmla="*/ 74526 h 753976"/>
              <a:gd name="connsiteX29" fmla="*/ 1911350 w 2424155"/>
              <a:gd name="connsiteY29" fmla="*/ 87226 h 753976"/>
              <a:gd name="connsiteX30" fmla="*/ 1981200 w 2424155"/>
              <a:gd name="connsiteY30" fmla="*/ 112626 h 753976"/>
              <a:gd name="connsiteX31" fmla="*/ 2032000 w 2424155"/>
              <a:gd name="connsiteY31" fmla="*/ 138026 h 753976"/>
              <a:gd name="connsiteX32" fmla="*/ 2120900 w 2424155"/>
              <a:gd name="connsiteY32" fmla="*/ 157076 h 753976"/>
              <a:gd name="connsiteX33" fmla="*/ 2146300 w 2424155"/>
              <a:gd name="connsiteY33" fmla="*/ 169776 h 753976"/>
              <a:gd name="connsiteX34" fmla="*/ 2165350 w 2424155"/>
              <a:gd name="connsiteY34" fmla="*/ 195176 h 753976"/>
              <a:gd name="connsiteX35" fmla="*/ 2197100 w 2424155"/>
              <a:gd name="connsiteY35" fmla="*/ 201526 h 753976"/>
              <a:gd name="connsiteX36" fmla="*/ 2228850 w 2424155"/>
              <a:gd name="connsiteY36" fmla="*/ 214226 h 753976"/>
              <a:gd name="connsiteX37" fmla="*/ 2266950 w 2424155"/>
              <a:gd name="connsiteY37" fmla="*/ 226926 h 753976"/>
              <a:gd name="connsiteX38" fmla="*/ 2336800 w 2424155"/>
              <a:gd name="connsiteY38" fmla="*/ 271376 h 753976"/>
              <a:gd name="connsiteX39" fmla="*/ 2387600 w 2424155"/>
              <a:gd name="connsiteY39" fmla="*/ 296776 h 753976"/>
              <a:gd name="connsiteX40" fmla="*/ 2400300 w 2424155"/>
              <a:gd name="connsiteY40" fmla="*/ 563476 h 753976"/>
              <a:gd name="connsiteX41" fmla="*/ 2393950 w 2424155"/>
              <a:gd name="connsiteY41" fmla="*/ 601576 h 753976"/>
              <a:gd name="connsiteX42" fmla="*/ 2349500 w 2424155"/>
              <a:gd name="connsiteY42" fmla="*/ 607926 h 753976"/>
              <a:gd name="connsiteX43" fmla="*/ 2298700 w 2424155"/>
              <a:gd name="connsiteY43" fmla="*/ 620626 h 753976"/>
              <a:gd name="connsiteX44" fmla="*/ 2292350 w 2424155"/>
              <a:gd name="connsiteY44" fmla="*/ 646026 h 753976"/>
              <a:gd name="connsiteX45" fmla="*/ 2266950 w 2424155"/>
              <a:gd name="connsiteY45" fmla="*/ 652376 h 753976"/>
              <a:gd name="connsiteX46" fmla="*/ 2247900 w 2424155"/>
              <a:gd name="connsiteY46" fmla="*/ 665076 h 753976"/>
              <a:gd name="connsiteX47" fmla="*/ 2133600 w 2424155"/>
              <a:gd name="connsiteY47" fmla="*/ 677776 h 753976"/>
              <a:gd name="connsiteX48" fmla="*/ 2114550 w 2424155"/>
              <a:gd name="connsiteY48" fmla="*/ 690476 h 753976"/>
              <a:gd name="connsiteX49" fmla="*/ 2095500 w 2424155"/>
              <a:gd name="connsiteY49" fmla="*/ 696826 h 753976"/>
              <a:gd name="connsiteX50" fmla="*/ 1974850 w 2424155"/>
              <a:gd name="connsiteY50" fmla="*/ 722226 h 753976"/>
              <a:gd name="connsiteX51" fmla="*/ 1885950 w 2424155"/>
              <a:gd name="connsiteY51" fmla="*/ 741276 h 753976"/>
              <a:gd name="connsiteX52" fmla="*/ 1708150 w 2424155"/>
              <a:gd name="connsiteY52" fmla="*/ 753976 h 753976"/>
              <a:gd name="connsiteX53" fmla="*/ 1225550 w 2424155"/>
              <a:gd name="connsiteY53" fmla="*/ 747626 h 753976"/>
              <a:gd name="connsiteX54" fmla="*/ 1104900 w 2424155"/>
              <a:gd name="connsiteY54" fmla="*/ 747626 h 75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424155" h="753976">
                <a:moveTo>
                  <a:pt x="1104900" y="747626"/>
                </a:moveTo>
                <a:cubicBezTo>
                  <a:pt x="1078442" y="745509"/>
                  <a:pt x="1079909" y="737638"/>
                  <a:pt x="1066800" y="734926"/>
                </a:cubicBezTo>
                <a:cubicBezTo>
                  <a:pt x="917234" y="703981"/>
                  <a:pt x="913204" y="708946"/>
                  <a:pt x="755650" y="696826"/>
                </a:cubicBezTo>
                <a:cubicBezTo>
                  <a:pt x="677303" y="665487"/>
                  <a:pt x="722728" y="680021"/>
                  <a:pt x="565150" y="671426"/>
                </a:cubicBezTo>
                <a:cubicBezTo>
                  <a:pt x="501709" y="667966"/>
                  <a:pt x="438150" y="667193"/>
                  <a:pt x="374650" y="665076"/>
                </a:cubicBezTo>
                <a:cubicBezTo>
                  <a:pt x="345017" y="660843"/>
                  <a:pt x="315042" y="658543"/>
                  <a:pt x="285750" y="652376"/>
                </a:cubicBezTo>
                <a:cubicBezTo>
                  <a:pt x="266397" y="648302"/>
                  <a:pt x="246601" y="634691"/>
                  <a:pt x="228600" y="626976"/>
                </a:cubicBezTo>
                <a:cubicBezTo>
                  <a:pt x="222448" y="624339"/>
                  <a:pt x="215817" y="622976"/>
                  <a:pt x="209550" y="620626"/>
                </a:cubicBezTo>
                <a:cubicBezTo>
                  <a:pt x="198877" y="616624"/>
                  <a:pt x="188383" y="612159"/>
                  <a:pt x="177800" y="607926"/>
                </a:cubicBezTo>
                <a:cubicBezTo>
                  <a:pt x="170589" y="597109"/>
                  <a:pt x="153926" y="571352"/>
                  <a:pt x="146050" y="563476"/>
                </a:cubicBezTo>
                <a:cubicBezTo>
                  <a:pt x="138566" y="555992"/>
                  <a:pt x="128615" y="551395"/>
                  <a:pt x="120650" y="544426"/>
                </a:cubicBezTo>
                <a:cubicBezTo>
                  <a:pt x="105507" y="531176"/>
                  <a:pt x="95235" y="514484"/>
                  <a:pt x="76200" y="506326"/>
                </a:cubicBezTo>
                <a:cubicBezTo>
                  <a:pt x="68178" y="502888"/>
                  <a:pt x="59267" y="502093"/>
                  <a:pt x="50800" y="499976"/>
                </a:cubicBezTo>
                <a:cubicBezTo>
                  <a:pt x="48683" y="487276"/>
                  <a:pt x="48521" y="474090"/>
                  <a:pt x="44450" y="461876"/>
                </a:cubicBezTo>
                <a:cubicBezTo>
                  <a:pt x="42037" y="454636"/>
                  <a:pt x="33847" y="450164"/>
                  <a:pt x="31750" y="442826"/>
                </a:cubicBezTo>
                <a:cubicBezTo>
                  <a:pt x="25249" y="420071"/>
                  <a:pt x="24009" y="396116"/>
                  <a:pt x="19050" y="372976"/>
                </a:cubicBezTo>
                <a:cubicBezTo>
                  <a:pt x="16753" y="362256"/>
                  <a:pt x="2146" y="327541"/>
                  <a:pt x="0" y="322176"/>
                </a:cubicBezTo>
                <a:cubicBezTo>
                  <a:pt x="2117" y="307359"/>
                  <a:pt x="3889" y="292489"/>
                  <a:pt x="6350" y="277726"/>
                </a:cubicBezTo>
                <a:cubicBezTo>
                  <a:pt x="8124" y="267080"/>
                  <a:pt x="7458" y="255411"/>
                  <a:pt x="12700" y="245976"/>
                </a:cubicBezTo>
                <a:cubicBezTo>
                  <a:pt x="28724" y="217133"/>
                  <a:pt x="46493" y="221289"/>
                  <a:pt x="69850" y="201526"/>
                </a:cubicBezTo>
                <a:cubicBezTo>
                  <a:pt x="88131" y="186057"/>
                  <a:pt x="103717" y="167659"/>
                  <a:pt x="120650" y="150726"/>
                </a:cubicBezTo>
                <a:cubicBezTo>
                  <a:pt x="132480" y="138896"/>
                  <a:pt x="148176" y="119879"/>
                  <a:pt x="165100" y="112626"/>
                </a:cubicBezTo>
                <a:cubicBezTo>
                  <a:pt x="173122" y="109188"/>
                  <a:pt x="181853" y="107455"/>
                  <a:pt x="190500" y="106276"/>
                </a:cubicBezTo>
                <a:cubicBezTo>
                  <a:pt x="228483" y="101097"/>
                  <a:pt x="266781" y="98482"/>
                  <a:pt x="304800" y="93576"/>
                </a:cubicBezTo>
                <a:cubicBezTo>
                  <a:pt x="332411" y="90013"/>
                  <a:pt x="359833" y="85109"/>
                  <a:pt x="387350" y="80876"/>
                </a:cubicBezTo>
                <a:cubicBezTo>
                  <a:pt x="393700" y="76643"/>
                  <a:pt x="398781" y="68624"/>
                  <a:pt x="406400" y="68176"/>
                </a:cubicBezTo>
                <a:cubicBezTo>
                  <a:pt x="615759" y="55861"/>
                  <a:pt x="1035050" y="42776"/>
                  <a:pt x="1035050" y="42776"/>
                </a:cubicBezTo>
                <a:cubicBezTo>
                  <a:pt x="1282451" y="-27910"/>
                  <a:pt x="1158706" y="2893"/>
                  <a:pt x="1733550" y="36426"/>
                </a:cubicBezTo>
                <a:cubicBezTo>
                  <a:pt x="1771644" y="38648"/>
                  <a:pt x="1803957" y="67700"/>
                  <a:pt x="1841500" y="74526"/>
                </a:cubicBezTo>
                <a:lnTo>
                  <a:pt x="1911350" y="87226"/>
                </a:lnTo>
                <a:cubicBezTo>
                  <a:pt x="1988129" y="125615"/>
                  <a:pt x="1866446" y="66724"/>
                  <a:pt x="1981200" y="112626"/>
                </a:cubicBezTo>
                <a:cubicBezTo>
                  <a:pt x="1998778" y="119657"/>
                  <a:pt x="2014422" y="130995"/>
                  <a:pt x="2032000" y="138026"/>
                </a:cubicBezTo>
                <a:cubicBezTo>
                  <a:pt x="2064690" y="151102"/>
                  <a:pt x="2086596" y="152175"/>
                  <a:pt x="2120900" y="157076"/>
                </a:cubicBezTo>
                <a:cubicBezTo>
                  <a:pt x="2129367" y="161309"/>
                  <a:pt x="2139113" y="163616"/>
                  <a:pt x="2146300" y="169776"/>
                </a:cubicBezTo>
                <a:cubicBezTo>
                  <a:pt x="2154335" y="176664"/>
                  <a:pt x="2156375" y="189567"/>
                  <a:pt x="2165350" y="195176"/>
                </a:cubicBezTo>
                <a:cubicBezTo>
                  <a:pt x="2174502" y="200896"/>
                  <a:pt x="2186762" y="198425"/>
                  <a:pt x="2197100" y="201526"/>
                </a:cubicBezTo>
                <a:cubicBezTo>
                  <a:pt x="2208018" y="204801"/>
                  <a:pt x="2218138" y="210331"/>
                  <a:pt x="2228850" y="214226"/>
                </a:cubicBezTo>
                <a:cubicBezTo>
                  <a:pt x="2241431" y="218801"/>
                  <a:pt x="2254763" y="221386"/>
                  <a:pt x="2266950" y="226926"/>
                </a:cubicBezTo>
                <a:cubicBezTo>
                  <a:pt x="2287858" y="236430"/>
                  <a:pt x="2318025" y="260647"/>
                  <a:pt x="2336800" y="271376"/>
                </a:cubicBezTo>
                <a:cubicBezTo>
                  <a:pt x="2353238" y="280769"/>
                  <a:pt x="2370667" y="288309"/>
                  <a:pt x="2387600" y="296776"/>
                </a:cubicBezTo>
                <a:cubicBezTo>
                  <a:pt x="2454329" y="385748"/>
                  <a:pt x="2411474" y="317657"/>
                  <a:pt x="2400300" y="563476"/>
                </a:cubicBezTo>
                <a:cubicBezTo>
                  <a:pt x="2399715" y="576338"/>
                  <a:pt x="2403640" y="593098"/>
                  <a:pt x="2393950" y="601576"/>
                </a:cubicBezTo>
                <a:cubicBezTo>
                  <a:pt x="2382686" y="611432"/>
                  <a:pt x="2364176" y="604991"/>
                  <a:pt x="2349500" y="607926"/>
                </a:cubicBezTo>
                <a:cubicBezTo>
                  <a:pt x="2332384" y="611349"/>
                  <a:pt x="2315633" y="616393"/>
                  <a:pt x="2298700" y="620626"/>
                </a:cubicBezTo>
                <a:cubicBezTo>
                  <a:pt x="2296583" y="629093"/>
                  <a:pt x="2298521" y="639855"/>
                  <a:pt x="2292350" y="646026"/>
                </a:cubicBezTo>
                <a:cubicBezTo>
                  <a:pt x="2286179" y="652197"/>
                  <a:pt x="2274972" y="648938"/>
                  <a:pt x="2266950" y="652376"/>
                </a:cubicBezTo>
                <a:cubicBezTo>
                  <a:pt x="2259935" y="655382"/>
                  <a:pt x="2255397" y="663648"/>
                  <a:pt x="2247900" y="665076"/>
                </a:cubicBezTo>
                <a:cubicBezTo>
                  <a:pt x="2210243" y="672249"/>
                  <a:pt x="2171700" y="673543"/>
                  <a:pt x="2133600" y="677776"/>
                </a:cubicBezTo>
                <a:cubicBezTo>
                  <a:pt x="2127250" y="682009"/>
                  <a:pt x="2121376" y="687063"/>
                  <a:pt x="2114550" y="690476"/>
                </a:cubicBezTo>
                <a:cubicBezTo>
                  <a:pt x="2108563" y="693469"/>
                  <a:pt x="2102027" y="695343"/>
                  <a:pt x="2095500" y="696826"/>
                </a:cubicBezTo>
                <a:cubicBezTo>
                  <a:pt x="2055424" y="705934"/>
                  <a:pt x="2014721" y="712258"/>
                  <a:pt x="1974850" y="722226"/>
                </a:cubicBezTo>
                <a:cubicBezTo>
                  <a:pt x="1947919" y="728959"/>
                  <a:pt x="1914447" y="738762"/>
                  <a:pt x="1885950" y="741276"/>
                </a:cubicBezTo>
                <a:cubicBezTo>
                  <a:pt x="1826762" y="746498"/>
                  <a:pt x="1767417" y="749743"/>
                  <a:pt x="1708150" y="753976"/>
                </a:cubicBezTo>
                <a:lnTo>
                  <a:pt x="1225550" y="747626"/>
                </a:lnTo>
                <a:cubicBezTo>
                  <a:pt x="870992" y="739380"/>
                  <a:pt x="1131358" y="749743"/>
                  <a:pt x="1104900" y="74762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2895E395-058F-40FD-8905-08F9AC541238}"/>
              </a:ext>
            </a:extLst>
          </p:cNvPr>
          <p:cNvSpPr/>
          <p:nvPr/>
        </p:nvSpPr>
        <p:spPr>
          <a:xfrm>
            <a:off x="3009900" y="3383523"/>
            <a:ext cx="804554" cy="2128277"/>
          </a:xfrm>
          <a:custGeom>
            <a:avLst/>
            <a:gdLst>
              <a:gd name="connsiteX0" fmla="*/ 831850 w 831850"/>
              <a:gd name="connsiteY0" fmla="*/ 0 h 2057400"/>
              <a:gd name="connsiteX1" fmla="*/ 825500 w 831850"/>
              <a:gd name="connsiteY1" fmla="*/ 393700 h 2057400"/>
              <a:gd name="connsiteX2" fmla="*/ 812800 w 831850"/>
              <a:gd name="connsiteY2" fmla="*/ 419100 h 2057400"/>
              <a:gd name="connsiteX3" fmla="*/ 768350 w 831850"/>
              <a:gd name="connsiteY3" fmla="*/ 527050 h 2057400"/>
              <a:gd name="connsiteX4" fmla="*/ 742950 w 831850"/>
              <a:gd name="connsiteY4" fmla="*/ 584200 h 2057400"/>
              <a:gd name="connsiteX5" fmla="*/ 730250 w 831850"/>
              <a:gd name="connsiteY5" fmla="*/ 603250 h 2057400"/>
              <a:gd name="connsiteX6" fmla="*/ 698500 w 831850"/>
              <a:gd name="connsiteY6" fmla="*/ 647700 h 2057400"/>
              <a:gd name="connsiteX7" fmla="*/ 673100 w 831850"/>
              <a:gd name="connsiteY7" fmla="*/ 698500 h 2057400"/>
              <a:gd name="connsiteX8" fmla="*/ 654050 w 831850"/>
              <a:gd name="connsiteY8" fmla="*/ 736600 h 2057400"/>
              <a:gd name="connsiteX9" fmla="*/ 635000 w 831850"/>
              <a:gd name="connsiteY9" fmla="*/ 762000 h 2057400"/>
              <a:gd name="connsiteX10" fmla="*/ 615950 w 831850"/>
              <a:gd name="connsiteY10" fmla="*/ 806450 h 2057400"/>
              <a:gd name="connsiteX11" fmla="*/ 590550 w 831850"/>
              <a:gd name="connsiteY11" fmla="*/ 850900 h 2057400"/>
              <a:gd name="connsiteX12" fmla="*/ 565150 w 831850"/>
              <a:gd name="connsiteY12" fmla="*/ 908050 h 2057400"/>
              <a:gd name="connsiteX13" fmla="*/ 539750 w 831850"/>
              <a:gd name="connsiteY13" fmla="*/ 990600 h 2057400"/>
              <a:gd name="connsiteX14" fmla="*/ 520700 w 831850"/>
              <a:gd name="connsiteY14" fmla="*/ 1009650 h 2057400"/>
              <a:gd name="connsiteX15" fmla="*/ 508000 w 831850"/>
              <a:gd name="connsiteY15" fmla="*/ 1028700 h 2057400"/>
              <a:gd name="connsiteX16" fmla="*/ 501650 w 831850"/>
              <a:gd name="connsiteY16" fmla="*/ 1066800 h 2057400"/>
              <a:gd name="connsiteX17" fmla="*/ 488950 w 831850"/>
              <a:gd name="connsiteY17" fmla="*/ 1085850 h 2057400"/>
              <a:gd name="connsiteX18" fmla="*/ 463550 w 831850"/>
              <a:gd name="connsiteY18" fmla="*/ 1136650 h 2057400"/>
              <a:gd name="connsiteX19" fmla="*/ 438150 w 831850"/>
              <a:gd name="connsiteY19" fmla="*/ 1200150 h 2057400"/>
              <a:gd name="connsiteX20" fmla="*/ 412750 w 831850"/>
              <a:gd name="connsiteY20" fmla="*/ 1231900 h 2057400"/>
              <a:gd name="connsiteX21" fmla="*/ 400050 w 831850"/>
              <a:gd name="connsiteY21" fmla="*/ 1270000 h 2057400"/>
              <a:gd name="connsiteX22" fmla="*/ 393700 w 831850"/>
              <a:gd name="connsiteY22" fmla="*/ 1301750 h 2057400"/>
              <a:gd name="connsiteX23" fmla="*/ 381000 w 831850"/>
              <a:gd name="connsiteY23" fmla="*/ 1327150 h 2057400"/>
              <a:gd name="connsiteX24" fmla="*/ 342900 w 831850"/>
              <a:gd name="connsiteY24" fmla="*/ 1409700 h 2057400"/>
              <a:gd name="connsiteX25" fmla="*/ 330200 w 831850"/>
              <a:gd name="connsiteY25" fmla="*/ 1485900 h 2057400"/>
              <a:gd name="connsiteX26" fmla="*/ 323850 w 831850"/>
              <a:gd name="connsiteY26" fmla="*/ 1536700 h 2057400"/>
              <a:gd name="connsiteX27" fmla="*/ 298450 w 831850"/>
              <a:gd name="connsiteY27" fmla="*/ 1555750 h 2057400"/>
              <a:gd name="connsiteX28" fmla="*/ 292100 w 831850"/>
              <a:gd name="connsiteY28" fmla="*/ 1587500 h 2057400"/>
              <a:gd name="connsiteX29" fmla="*/ 279400 w 831850"/>
              <a:gd name="connsiteY29" fmla="*/ 1612900 h 2057400"/>
              <a:gd name="connsiteX30" fmla="*/ 266700 w 831850"/>
              <a:gd name="connsiteY30" fmla="*/ 1644650 h 2057400"/>
              <a:gd name="connsiteX31" fmla="*/ 234950 w 831850"/>
              <a:gd name="connsiteY31" fmla="*/ 1689100 h 2057400"/>
              <a:gd name="connsiteX32" fmla="*/ 222250 w 831850"/>
              <a:gd name="connsiteY32" fmla="*/ 1720850 h 2057400"/>
              <a:gd name="connsiteX33" fmla="*/ 215900 w 831850"/>
              <a:gd name="connsiteY33" fmla="*/ 1746250 h 2057400"/>
              <a:gd name="connsiteX34" fmla="*/ 184150 w 831850"/>
              <a:gd name="connsiteY34" fmla="*/ 1771650 h 2057400"/>
              <a:gd name="connsiteX35" fmla="*/ 177800 w 831850"/>
              <a:gd name="connsiteY35" fmla="*/ 1803400 h 2057400"/>
              <a:gd name="connsiteX36" fmla="*/ 127000 w 831850"/>
              <a:gd name="connsiteY36" fmla="*/ 1854200 h 2057400"/>
              <a:gd name="connsiteX37" fmla="*/ 95250 w 831850"/>
              <a:gd name="connsiteY37" fmla="*/ 1892300 h 2057400"/>
              <a:gd name="connsiteX38" fmla="*/ 69850 w 831850"/>
              <a:gd name="connsiteY38" fmla="*/ 1917700 h 2057400"/>
              <a:gd name="connsiteX39" fmla="*/ 63500 w 831850"/>
              <a:gd name="connsiteY39" fmla="*/ 1962150 h 2057400"/>
              <a:gd name="connsiteX40" fmla="*/ 50800 w 831850"/>
              <a:gd name="connsiteY40" fmla="*/ 1981200 h 2057400"/>
              <a:gd name="connsiteX41" fmla="*/ 38100 w 831850"/>
              <a:gd name="connsiteY41" fmla="*/ 2006600 h 2057400"/>
              <a:gd name="connsiteX42" fmla="*/ 12700 w 831850"/>
              <a:gd name="connsiteY42" fmla="*/ 2032000 h 2057400"/>
              <a:gd name="connsiteX43" fmla="*/ 0 w 831850"/>
              <a:gd name="connsiteY4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1850" h="2057400">
                <a:moveTo>
                  <a:pt x="831850" y="0"/>
                </a:moveTo>
                <a:cubicBezTo>
                  <a:pt x="829733" y="131233"/>
                  <a:pt x="831460" y="262585"/>
                  <a:pt x="825500" y="393700"/>
                </a:cubicBezTo>
                <a:cubicBezTo>
                  <a:pt x="825070" y="403156"/>
                  <a:pt x="815239" y="409954"/>
                  <a:pt x="812800" y="419100"/>
                </a:cubicBezTo>
                <a:cubicBezTo>
                  <a:pt x="778729" y="546866"/>
                  <a:pt x="828113" y="441674"/>
                  <a:pt x="768350" y="527050"/>
                </a:cubicBezTo>
                <a:cubicBezTo>
                  <a:pt x="756567" y="543883"/>
                  <a:pt x="751923" y="566254"/>
                  <a:pt x="742950" y="584200"/>
                </a:cubicBezTo>
                <a:cubicBezTo>
                  <a:pt x="739537" y="591026"/>
                  <a:pt x="734686" y="597040"/>
                  <a:pt x="730250" y="603250"/>
                </a:cubicBezTo>
                <a:cubicBezTo>
                  <a:pt x="722796" y="613686"/>
                  <a:pt x="705407" y="635037"/>
                  <a:pt x="698500" y="647700"/>
                </a:cubicBezTo>
                <a:cubicBezTo>
                  <a:pt x="689434" y="664320"/>
                  <a:pt x="681567" y="681567"/>
                  <a:pt x="673100" y="698500"/>
                </a:cubicBezTo>
                <a:cubicBezTo>
                  <a:pt x="666750" y="711200"/>
                  <a:pt x="662569" y="725241"/>
                  <a:pt x="654050" y="736600"/>
                </a:cubicBezTo>
                <a:lnTo>
                  <a:pt x="635000" y="762000"/>
                </a:lnTo>
                <a:cubicBezTo>
                  <a:pt x="627242" y="785274"/>
                  <a:pt x="629402" y="781789"/>
                  <a:pt x="615950" y="806450"/>
                </a:cubicBezTo>
                <a:cubicBezTo>
                  <a:pt x="607778" y="821431"/>
                  <a:pt x="597701" y="835406"/>
                  <a:pt x="590550" y="850900"/>
                </a:cubicBezTo>
                <a:cubicBezTo>
                  <a:pt x="556545" y="924578"/>
                  <a:pt x="596046" y="861706"/>
                  <a:pt x="565150" y="908050"/>
                </a:cubicBezTo>
                <a:cubicBezTo>
                  <a:pt x="563051" y="915397"/>
                  <a:pt x="544919" y="981297"/>
                  <a:pt x="539750" y="990600"/>
                </a:cubicBezTo>
                <a:cubicBezTo>
                  <a:pt x="535389" y="998450"/>
                  <a:pt x="526449" y="1002751"/>
                  <a:pt x="520700" y="1009650"/>
                </a:cubicBezTo>
                <a:cubicBezTo>
                  <a:pt x="515814" y="1015513"/>
                  <a:pt x="512233" y="1022350"/>
                  <a:pt x="508000" y="1028700"/>
                </a:cubicBezTo>
                <a:cubicBezTo>
                  <a:pt x="505883" y="1041400"/>
                  <a:pt x="505721" y="1054586"/>
                  <a:pt x="501650" y="1066800"/>
                </a:cubicBezTo>
                <a:cubicBezTo>
                  <a:pt x="499237" y="1074040"/>
                  <a:pt x="492604" y="1079150"/>
                  <a:pt x="488950" y="1085850"/>
                </a:cubicBezTo>
                <a:cubicBezTo>
                  <a:pt x="479884" y="1102470"/>
                  <a:pt x="469537" y="1118689"/>
                  <a:pt x="463550" y="1136650"/>
                </a:cubicBezTo>
                <a:cubicBezTo>
                  <a:pt x="456666" y="1157303"/>
                  <a:pt x="450608" y="1181463"/>
                  <a:pt x="438150" y="1200150"/>
                </a:cubicBezTo>
                <a:cubicBezTo>
                  <a:pt x="430632" y="1211427"/>
                  <a:pt x="421217" y="1221317"/>
                  <a:pt x="412750" y="1231900"/>
                </a:cubicBezTo>
                <a:cubicBezTo>
                  <a:pt x="408517" y="1244600"/>
                  <a:pt x="403572" y="1257085"/>
                  <a:pt x="400050" y="1270000"/>
                </a:cubicBezTo>
                <a:cubicBezTo>
                  <a:pt x="397210" y="1280413"/>
                  <a:pt x="397113" y="1291511"/>
                  <a:pt x="393700" y="1301750"/>
                </a:cubicBezTo>
                <a:cubicBezTo>
                  <a:pt x="390707" y="1310730"/>
                  <a:pt x="384967" y="1318555"/>
                  <a:pt x="381000" y="1327150"/>
                </a:cubicBezTo>
                <a:cubicBezTo>
                  <a:pt x="337133" y="1422195"/>
                  <a:pt x="371563" y="1352375"/>
                  <a:pt x="342900" y="1409700"/>
                </a:cubicBezTo>
                <a:cubicBezTo>
                  <a:pt x="338667" y="1435100"/>
                  <a:pt x="334020" y="1460435"/>
                  <a:pt x="330200" y="1485900"/>
                </a:cubicBezTo>
                <a:cubicBezTo>
                  <a:pt x="327669" y="1502776"/>
                  <a:pt x="330912" y="1521164"/>
                  <a:pt x="323850" y="1536700"/>
                </a:cubicBezTo>
                <a:cubicBezTo>
                  <a:pt x="319471" y="1546335"/>
                  <a:pt x="306917" y="1549400"/>
                  <a:pt x="298450" y="1555750"/>
                </a:cubicBezTo>
                <a:cubicBezTo>
                  <a:pt x="296333" y="1566333"/>
                  <a:pt x="295513" y="1577261"/>
                  <a:pt x="292100" y="1587500"/>
                </a:cubicBezTo>
                <a:cubicBezTo>
                  <a:pt x="289107" y="1596480"/>
                  <a:pt x="283245" y="1604250"/>
                  <a:pt x="279400" y="1612900"/>
                </a:cubicBezTo>
                <a:cubicBezTo>
                  <a:pt x="274771" y="1623316"/>
                  <a:pt x="271798" y="1634455"/>
                  <a:pt x="266700" y="1644650"/>
                </a:cubicBezTo>
                <a:cubicBezTo>
                  <a:pt x="254798" y="1668454"/>
                  <a:pt x="249332" y="1663213"/>
                  <a:pt x="234950" y="1689100"/>
                </a:cubicBezTo>
                <a:cubicBezTo>
                  <a:pt x="229414" y="1699064"/>
                  <a:pt x="225855" y="1710036"/>
                  <a:pt x="222250" y="1720850"/>
                </a:cubicBezTo>
                <a:cubicBezTo>
                  <a:pt x="219490" y="1729129"/>
                  <a:pt x="221136" y="1739268"/>
                  <a:pt x="215900" y="1746250"/>
                </a:cubicBezTo>
                <a:cubicBezTo>
                  <a:pt x="207768" y="1757093"/>
                  <a:pt x="194733" y="1763183"/>
                  <a:pt x="184150" y="1771650"/>
                </a:cubicBezTo>
                <a:cubicBezTo>
                  <a:pt x="182033" y="1782233"/>
                  <a:pt x="183943" y="1794526"/>
                  <a:pt x="177800" y="1803400"/>
                </a:cubicBezTo>
                <a:cubicBezTo>
                  <a:pt x="164169" y="1823089"/>
                  <a:pt x="143933" y="1837267"/>
                  <a:pt x="127000" y="1854200"/>
                </a:cubicBezTo>
                <a:cubicBezTo>
                  <a:pt x="60942" y="1920258"/>
                  <a:pt x="148294" y="1830415"/>
                  <a:pt x="95250" y="1892300"/>
                </a:cubicBezTo>
                <a:cubicBezTo>
                  <a:pt x="87458" y="1901391"/>
                  <a:pt x="78317" y="1909233"/>
                  <a:pt x="69850" y="1917700"/>
                </a:cubicBezTo>
                <a:cubicBezTo>
                  <a:pt x="67733" y="1932517"/>
                  <a:pt x="67801" y="1947814"/>
                  <a:pt x="63500" y="1962150"/>
                </a:cubicBezTo>
                <a:cubicBezTo>
                  <a:pt x="61307" y="1969460"/>
                  <a:pt x="54586" y="1974574"/>
                  <a:pt x="50800" y="1981200"/>
                </a:cubicBezTo>
                <a:cubicBezTo>
                  <a:pt x="46104" y="1989419"/>
                  <a:pt x="43780" y="1999027"/>
                  <a:pt x="38100" y="2006600"/>
                </a:cubicBezTo>
                <a:cubicBezTo>
                  <a:pt x="30916" y="2016179"/>
                  <a:pt x="19884" y="2022421"/>
                  <a:pt x="12700" y="2032000"/>
                </a:cubicBezTo>
                <a:cubicBezTo>
                  <a:pt x="7020" y="2039573"/>
                  <a:pt x="0" y="2057400"/>
                  <a:pt x="0" y="20574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5432237F-46B9-4ED8-B0A5-03603B29AB4D}"/>
              </a:ext>
            </a:extLst>
          </p:cNvPr>
          <p:cNvSpPr/>
          <p:nvPr/>
        </p:nvSpPr>
        <p:spPr>
          <a:xfrm>
            <a:off x="5669206" y="2763250"/>
            <a:ext cx="2408116" cy="653050"/>
          </a:xfrm>
          <a:custGeom>
            <a:avLst/>
            <a:gdLst>
              <a:gd name="connsiteX0" fmla="*/ 852244 w 2408116"/>
              <a:gd name="connsiteY0" fmla="*/ 565150 h 584200"/>
              <a:gd name="connsiteX1" fmla="*/ 255344 w 2408116"/>
              <a:gd name="connsiteY1" fmla="*/ 533400 h 584200"/>
              <a:gd name="connsiteX2" fmla="*/ 121994 w 2408116"/>
              <a:gd name="connsiteY2" fmla="*/ 514350 h 584200"/>
              <a:gd name="connsiteX3" fmla="*/ 90244 w 2408116"/>
              <a:gd name="connsiteY3" fmla="*/ 501650 h 584200"/>
              <a:gd name="connsiteX4" fmla="*/ 77544 w 2408116"/>
              <a:gd name="connsiteY4" fmla="*/ 476250 h 584200"/>
              <a:gd name="connsiteX5" fmla="*/ 45794 w 2408116"/>
              <a:gd name="connsiteY5" fmla="*/ 355600 h 584200"/>
              <a:gd name="connsiteX6" fmla="*/ 26744 w 2408116"/>
              <a:gd name="connsiteY6" fmla="*/ 336550 h 584200"/>
              <a:gd name="connsiteX7" fmla="*/ 14044 w 2408116"/>
              <a:gd name="connsiteY7" fmla="*/ 311150 h 584200"/>
              <a:gd name="connsiteX8" fmla="*/ 1344 w 2408116"/>
              <a:gd name="connsiteY8" fmla="*/ 292100 h 584200"/>
              <a:gd name="connsiteX9" fmla="*/ 33094 w 2408116"/>
              <a:gd name="connsiteY9" fmla="*/ 171450 h 584200"/>
              <a:gd name="connsiteX10" fmla="*/ 52144 w 2408116"/>
              <a:gd name="connsiteY10" fmla="*/ 158750 h 584200"/>
              <a:gd name="connsiteX11" fmla="*/ 83894 w 2408116"/>
              <a:gd name="connsiteY11" fmla="*/ 114300 h 584200"/>
              <a:gd name="connsiteX12" fmla="*/ 210894 w 2408116"/>
              <a:gd name="connsiteY12" fmla="*/ 88900 h 584200"/>
              <a:gd name="connsiteX13" fmla="*/ 242644 w 2408116"/>
              <a:gd name="connsiteY13" fmla="*/ 82550 h 584200"/>
              <a:gd name="connsiteX14" fmla="*/ 414094 w 2408116"/>
              <a:gd name="connsiteY14" fmla="*/ 57150 h 584200"/>
              <a:gd name="connsiteX15" fmla="*/ 445844 w 2408116"/>
              <a:gd name="connsiteY15" fmla="*/ 44450 h 584200"/>
              <a:gd name="connsiteX16" fmla="*/ 477594 w 2408116"/>
              <a:gd name="connsiteY16" fmla="*/ 38100 h 584200"/>
              <a:gd name="connsiteX17" fmla="*/ 649044 w 2408116"/>
              <a:gd name="connsiteY17" fmla="*/ 12700 h 584200"/>
              <a:gd name="connsiteX18" fmla="*/ 1315794 w 2408116"/>
              <a:gd name="connsiteY18" fmla="*/ 0 h 584200"/>
              <a:gd name="connsiteX19" fmla="*/ 1741244 w 2408116"/>
              <a:gd name="connsiteY19" fmla="*/ 6350 h 584200"/>
              <a:gd name="connsiteX20" fmla="*/ 1772994 w 2408116"/>
              <a:gd name="connsiteY20" fmla="*/ 31750 h 584200"/>
              <a:gd name="connsiteX21" fmla="*/ 1874594 w 2408116"/>
              <a:gd name="connsiteY21" fmla="*/ 44450 h 584200"/>
              <a:gd name="connsiteX22" fmla="*/ 1919044 w 2408116"/>
              <a:gd name="connsiteY22" fmla="*/ 50800 h 584200"/>
              <a:gd name="connsiteX23" fmla="*/ 1988894 w 2408116"/>
              <a:gd name="connsiteY23" fmla="*/ 88900 h 584200"/>
              <a:gd name="connsiteX24" fmla="*/ 2007944 w 2408116"/>
              <a:gd name="connsiteY24" fmla="*/ 101600 h 584200"/>
              <a:gd name="connsiteX25" fmla="*/ 2071444 w 2408116"/>
              <a:gd name="connsiteY25" fmla="*/ 114300 h 584200"/>
              <a:gd name="connsiteX26" fmla="*/ 2166694 w 2408116"/>
              <a:gd name="connsiteY26" fmla="*/ 139700 h 584200"/>
              <a:gd name="connsiteX27" fmla="*/ 2204794 w 2408116"/>
              <a:gd name="connsiteY27" fmla="*/ 171450 h 584200"/>
              <a:gd name="connsiteX28" fmla="*/ 2230194 w 2408116"/>
              <a:gd name="connsiteY28" fmla="*/ 196850 h 584200"/>
              <a:gd name="connsiteX29" fmla="*/ 2274644 w 2408116"/>
              <a:gd name="connsiteY29" fmla="*/ 228600 h 584200"/>
              <a:gd name="connsiteX30" fmla="*/ 2331794 w 2408116"/>
              <a:gd name="connsiteY30" fmla="*/ 266700 h 584200"/>
              <a:gd name="connsiteX31" fmla="*/ 2350844 w 2408116"/>
              <a:gd name="connsiteY31" fmla="*/ 292100 h 584200"/>
              <a:gd name="connsiteX32" fmla="*/ 2401644 w 2408116"/>
              <a:gd name="connsiteY32" fmla="*/ 336550 h 584200"/>
              <a:gd name="connsiteX33" fmla="*/ 2407994 w 2408116"/>
              <a:gd name="connsiteY33" fmla="*/ 374650 h 584200"/>
              <a:gd name="connsiteX34" fmla="*/ 2388944 w 2408116"/>
              <a:gd name="connsiteY34" fmla="*/ 501650 h 584200"/>
              <a:gd name="connsiteX35" fmla="*/ 2357194 w 2408116"/>
              <a:gd name="connsiteY35" fmla="*/ 520700 h 584200"/>
              <a:gd name="connsiteX36" fmla="*/ 2160344 w 2408116"/>
              <a:gd name="connsiteY36" fmla="*/ 533400 h 584200"/>
              <a:gd name="connsiteX37" fmla="*/ 1976194 w 2408116"/>
              <a:gd name="connsiteY37" fmla="*/ 558800 h 584200"/>
              <a:gd name="connsiteX38" fmla="*/ 1893644 w 2408116"/>
              <a:gd name="connsiteY38" fmla="*/ 571500 h 584200"/>
              <a:gd name="connsiteX39" fmla="*/ 1480894 w 2408116"/>
              <a:gd name="connsiteY39" fmla="*/ 584200 h 584200"/>
              <a:gd name="connsiteX40" fmla="*/ 725244 w 2408116"/>
              <a:gd name="connsiteY40" fmla="*/ 57785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408116" h="584200">
                <a:moveTo>
                  <a:pt x="852244" y="565150"/>
                </a:moveTo>
                <a:cubicBezTo>
                  <a:pt x="653277" y="554567"/>
                  <a:pt x="449847" y="576623"/>
                  <a:pt x="255344" y="533400"/>
                </a:cubicBezTo>
                <a:cubicBezTo>
                  <a:pt x="173313" y="515171"/>
                  <a:pt x="217641" y="522321"/>
                  <a:pt x="121994" y="514350"/>
                </a:cubicBezTo>
                <a:cubicBezTo>
                  <a:pt x="111411" y="510117"/>
                  <a:pt x="98898" y="509068"/>
                  <a:pt x="90244" y="501650"/>
                </a:cubicBezTo>
                <a:cubicBezTo>
                  <a:pt x="83057" y="495490"/>
                  <a:pt x="80300" y="485306"/>
                  <a:pt x="77544" y="476250"/>
                </a:cubicBezTo>
                <a:cubicBezTo>
                  <a:pt x="65436" y="436466"/>
                  <a:pt x="60006" y="394682"/>
                  <a:pt x="45794" y="355600"/>
                </a:cubicBezTo>
                <a:cubicBezTo>
                  <a:pt x="42725" y="347160"/>
                  <a:pt x="31964" y="343858"/>
                  <a:pt x="26744" y="336550"/>
                </a:cubicBezTo>
                <a:cubicBezTo>
                  <a:pt x="21242" y="328847"/>
                  <a:pt x="18740" y="319369"/>
                  <a:pt x="14044" y="311150"/>
                </a:cubicBezTo>
                <a:cubicBezTo>
                  <a:pt x="10258" y="304524"/>
                  <a:pt x="5577" y="298450"/>
                  <a:pt x="1344" y="292100"/>
                </a:cubicBezTo>
                <a:cubicBezTo>
                  <a:pt x="7961" y="186235"/>
                  <a:pt x="-19329" y="208895"/>
                  <a:pt x="33094" y="171450"/>
                </a:cubicBezTo>
                <a:cubicBezTo>
                  <a:pt x="39304" y="167014"/>
                  <a:pt x="45794" y="162983"/>
                  <a:pt x="52144" y="158750"/>
                </a:cubicBezTo>
                <a:cubicBezTo>
                  <a:pt x="58093" y="149827"/>
                  <a:pt x="77768" y="119551"/>
                  <a:pt x="83894" y="114300"/>
                </a:cubicBezTo>
                <a:cubicBezTo>
                  <a:pt x="112627" y="89672"/>
                  <a:pt x="197950" y="90749"/>
                  <a:pt x="210894" y="88900"/>
                </a:cubicBezTo>
                <a:cubicBezTo>
                  <a:pt x="221578" y="87374"/>
                  <a:pt x="232061" y="84667"/>
                  <a:pt x="242644" y="82550"/>
                </a:cubicBezTo>
                <a:cubicBezTo>
                  <a:pt x="316466" y="45639"/>
                  <a:pt x="234277" y="82838"/>
                  <a:pt x="414094" y="57150"/>
                </a:cubicBezTo>
                <a:cubicBezTo>
                  <a:pt x="425378" y="55538"/>
                  <a:pt x="434926" y="47725"/>
                  <a:pt x="445844" y="44450"/>
                </a:cubicBezTo>
                <a:cubicBezTo>
                  <a:pt x="456182" y="41349"/>
                  <a:pt x="467011" y="40217"/>
                  <a:pt x="477594" y="38100"/>
                </a:cubicBezTo>
                <a:cubicBezTo>
                  <a:pt x="543123" y="5336"/>
                  <a:pt x="512041" y="16981"/>
                  <a:pt x="649044" y="12700"/>
                </a:cubicBezTo>
                <a:cubicBezTo>
                  <a:pt x="871226" y="5757"/>
                  <a:pt x="1093544" y="4233"/>
                  <a:pt x="1315794" y="0"/>
                </a:cubicBezTo>
                <a:lnTo>
                  <a:pt x="1741244" y="6350"/>
                </a:lnTo>
                <a:cubicBezTo>
                  <a:pt x="1754765" y="7289"/>
                  <a:pt x="1759962" y="28027"/>
                  <a:pt x="1772994" y="31750"/>
                </a:cubicBezTo>
                <a:cubicBezTo>
                  <a:pt x="1805811" y="41126"/>
                  <a:pt x="1840750" y="40036"/>
                  <a:pt x="1874594" y="44450"/>
                </a:cubicBezTo>
                <a:cubicBezTo>
                  <a:pt x="1889435" y="46386"/>
                  <a:pt x="1904227" y="48683"/>
                  <a:pt x="1919044" y="50800"/>
                </a:cubicBezTo>
                <a:cubicBezTo>
                  <a:pt x="2003524" y="107120"/>
                  <a:pt x="1915419" y="52163"/>
                  <a:pt x="1988894" y="88900"/>
                </a:cubicBezTo>
                <a:cubicBezTo>
                  <a:pt x="1995720" y="92313"/>
                  <a:pt x="2000650" y="99356"/>
                  <a:pt x="2007944" y="101600"/>
                </a:cubicBezTo>
                <a:cubicBezTo>
                  <a:pt x="2028575" y="107948"/>
                  <a:pt x="2050454" y="109262"/>
                  <a:pt x="2071444" y="114300"/>
                </a:cubicBezTo>
                <a:cubicBezTo>
                  <a:pt x="2103396" y="121969"/>
                  <a:pt x="2134944" y="131233"/>
                  <a:pt x="2166694" y="139700"/>
                </a:cubicBezTo>
                <a:cubicBezTo>
                  <a:pt x="2232752" y="205758"/>
                  <a:pt x="2142909" y="118406"/>
                  <a:pt x="2204794" y="171450"/>
                </a:cubicBezTo>
                <a:cubicBezTo>
                  <a:pt x="2213885" y="179242"/>
                  <a:pt x="2221183" y="188965"/>
                  <a:pt x="2230194" y="196850"/>
                </a:cubicBezTo>
                <a:cubicBezTo>
                  <a:pt x="2255947" y="219384"/>
                  <a:pt x="2250936" y="210819"/>
                  <a:pt x="2274644" y="228600"/>
                </a:cubicBezTo>
                <a:cubicBezTo>
                  <a:pt x="2321614" y="263828"/>
                  <a:pt x="2288804" y="245205"/>
                  <a:pt x="2331794" y="266700"/>
                </a:cubicBezTo>
                <a:cubicBezTo>
                  <a:pt x="2338144" y="275167"/>
                  <a:pt x="2342934" y="285069"/>
                  <a:pt x="2350844" y="292100"/>
                </a:cubicBezTo>
                <a:cubicBezTo>
                  <a:pt x="2411458" y="345979"/>
                  <a:pt x="2372396" y="292677"/>
                  <a:pt x="2401644" y="336550"/>
                </a:cubicBezTo>
                <a:cubicBezTo>
                  <a:pt x="2403761" y="349250"/>
                  <a:pt x="2408981" y="361813"/>
                  <a:pt x="2407994" y="374650"/>
                </a:cubicBezTo>
                <a:cubicBezTo>
                  <a:pt x="2404711" y="417331"/>
                  <a:pt x="2403007" y="461219"/>
                  <a:pt x="2388944" y="501650"/>
                </a:cubicBezTo>
                <a:cubicBezTo>
                  <a:pt x="2384889" y="513307"/>
                  <a:pt x="2369419" y="519002"/>
                  <a:pt x="2357194" y="520700"/>
                </a:cubicBezTo>
                <a:cubicBezTo>
                  <a:pt x="2292066" y="529746"/>
                  <a:pt x="2225961" y="529167"/>
                  <a:pt x="2160344" y="533400"/>
                </a:cubicBezTo>
                <a:cubicBezTo>
                  <a:pt x="2085543" y="570800"/>
                  <a:pt x="2155144" y="539963"/>
                  <a:pt x="1976194" y="558800"/>
                </a:cubicBezTo>
                <a:cubicBezTo>
                  <a:pt x="1948507" y="561714"/>
                  <a:pt x="1921448" y="570074"/>
                  <a:pt x="1893644" y="571500"/>
                </a:cubicBezTo>
                <a:cubicBezTo>
                  <a:pt x="1756176" y="578550"/>
                  <a:pt x="1618477" y="579967"/>
                  <a:pt x="1480894" y="584200"/>
                </a:cubicBezTo>
                <a:lnTo>
                  <a:pt x="725244" y="57785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D5E7506C-7D1F-400A-B733-AFFE5A7DD0E0}"/>
              </a:ext>
            </a:extLst>
          </p:cNvPr>
          <p:cNvSpPr/>
          <p:nvPr/>
        </p:nvSpPr>
        <p:spPr>
          <a:xfrm>
            <a:off x="6549159" y="5441950"/>
            <a:ext cx="718957" cy="564191"/>
          </a:xfrm>
          <a:custGeom>
            <a:avLst/>
            <a:gdLst>
              <a:gd name="connsiteX0" fmla="*/ 327891 w 718957"/>
              <a:gd name="connsiteY0" fmla="*/ 514350 h 564191"/>
              <a:gd name="connsiteX1" fmla="*/ 124691 w 718957"/>
              <a:gd name="connsiteY1" fmla="*/ 508000 h 564191"/>
              <a:gd name="connsiteX2" fmla="*/ 80241 w 718957"/>
              <a:gd name="connsiteY2" fmla="*/ 482600 h 564191"/>
              <a:gd name="connsiteX3" fmla="*/ 35791 w 718957"/>
              <a:gd name="connsiteY3" fmla="*/ 476250 h 564191"/>
              <a:gd name="connsiteX4" fmla="*/ 23091 w 718957"/>
              <a:gd name="connsiteY4" fmla="*/ 450850 h 564191"/>
              <a:gd name="connsiteX5" fmla="*/ 16741 w 718957"/>
              <a:gd name="connsiteY5" fmla="*/ 241300 h 564191"/>
              <a:gd name="connsiteX6" fmla="*/ 54841 w 718957"/>
              <a:gd name="connsiteY6" fmla="*/ 184150 h 564191"/>
              <a:gd name="connsiteX7" fmla="*/ 105641 w 718957"/>
              <a:gd name="connsiteY7" fmla="*/ 107950 h 564191"/>
              <a:gd name="connsiteX8" fmla="*/ 162791 w 718957"/>
              <a:gd name="connsiteY8" fmla="*/ 76200 h 564191"/>
              <a:gd name="connsiteX9" fmla="*/ 188191 w 718957"/>
              <a:gd name="connsiteY9" fmla="*/ 63500 h 564191"/>
              <a:gd name="connsiteX10" fmla="*/ 251691 w 718957"/>
              <a:gd name="connsiteY10" fmla="*/ 12700 h 564191"/>
              <a:gd name="connsiteX11" fmla="*/ 385041 w 718957"/>
              <a:gd name="connsiteY11" fmla="*/ 0 h 564191"/>
              <a:gd name="connsiteX12" fmla="*/ 550141 w 718957"/>
              <a:gd name="connsiteY12" fmla="*/ 6350 h 564191"/>
              <a:gd name="connsiteX13" fmla="*/ 575541 w 718957"/>
              <a:gd name="connsiteY13" fmla="*/ 25400 h 564191"/>
              <a:gd name="connsiteX14" fmla="*/ 632691 w 718957"/>
              <a:gd name="connsiteY14" fmla="*/ 107950 h 564191"/>
              <a:gd name="connsiteX15" fmla="*/ 664441 w 718957"/>
              <a:gd name="connsiteY15" fmla="*/ 152400 h 564191"/>
              <a:gd name="connsiteX16" fmla="*/ 689841 w 718957"/>
              <a:gd name="connsiteY16" fmla="*/ 209550 h 564191"/>
              <a:gd name="connsiteX17" fmla="*/ 708891 w 718957"/>
              <a:gd name="connsiteY17" fmla="*/ 482600 h 564191"/>
              <a:gd name="connsiteX18" fmla="*/ 683491 w 718957"/>
              <a:gd name="connsiteY18" fmla="*/ 501650 h 564191"/>
              <a:gd name="connsiteX19" fmla="*/ 594591 w 718957"/>
              <a:gd name="connsiteY19" fmla="*/ 527050 h 564191"/>
              <a:gd name="connsiteX20" fmla="*/ 518391 w 718957"/>
              <a:gd name="connsiteY20" fmla="*/ 546100 h 564191"/>
              <a:gd name="connsiteX21" fmla="*/ 207241 w 718957"/>
              <a:gd name="connsiteY21" fmla="*/ 558800 h 56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8957" h="564191">
                <a:moveTo>
                  <a:pt x="327891" y="514350"/>
                </a:moveTo>
                <a:cubicBezTo>
                  <a:pt x="260158" y="512233"/>
                  <a:pt x="192223" y="513628"/>
                  <a:pt x="124691" y="508000"/>
                </a:cubicBezTo>
                <a:cubicBezTo>
                  <a:pt x="97919" y="505769"/>
                  <a:pt x="102770" y="489359"/>
                  <a:pt x="80241" y="482600"/>
                </a:cubicBezTo>
                <a:cubicBezTo>
                  <a:pt x="65905" y="478299"/>
                  <a:pt x="50608" y="478367"/>
                  <a:pt x="35791" y="476250"/>
                </a:cubicBezTo>
                <a:cubicBezTo>
                  <a:pt x="31558" y="467783"/>
                  <a:pt x="26936" y="459500"/>
                  <a:pt x="23091" y="450850"/>
                </a:cubicBezTo>
                <a:cubicBezTo>
                  <a:pt x="-8872" y="378934"/>
                  <a:pt x="-4389" y="352986"/>
                  <a:pt x="16741" y="241300"/>
                </a:cubicBezTo>
                <a:cubicBezTo>
                  <a:pt x="20997" y="218804"/>
                  <a:pt x="54841" y="184150"/>
                  <a:pt x="54841" y="184150"/>
                </a:cubicBezTo>
                <a:cubicBezTo>
                  <a:pt x="65300" y="131853"/>
                  <a:pt x="53559" y="160032"/>
                  <a:pt x="105641" y="107950"/>
                </a:cubicBezTo>
                <a:cubicBezTo>
                  <a:pt x="138673" y="74918"/>
                  <a:pt x="119300" y="84898"/>
                  <a:pt x="162791" y="76200"/>
                </a:cubicBezTo>
                <a:cubicBezTo>
                  <a:pt x="171258" y="71967"/>
                  <a:pt x="181067" y="69733"/>
                  <a:pt x="188191" y="63500"/>
                </a:cubicBezTo>
                <a:cubicBezTo>
                  <a:pt x="219213" y="36356"/>
                  <a:pt x="204871" y="21370"/>
                  <a:pt x="251691" y="12700"/>
                </a:cubicBezTo>
                <a:cubicBezTo>
                  <a:pt x="295596" y="4570"/>
                  <a:pt x="340591" y="4233"/>
                  <a:pt x="385041" y="0"/>
                </a:cubicBezTo>
                <a:cubicBezTo>
                  <a:pt x="440074" y="2117"/>
                  <a:pt x="495550" y="-929"/>
                  <a:pt x="550141" y="6350"/>
                </a:cubicBezTo>
                <a:cubicBezTo>
                  <a:pt x="560631" y="7749"/>
                  <a:pt x="568390" y="17598"/>
                  <a:pt x="575541" y="25400"/>
                </a:cubicBezTo>
                <a:cubicBezTo>
                  <a:pt x="653631" y="110589"/>
                  <a:pt x="598283" y="52897"/>
                  <a:pt x="632691" y="107950"/>
                </a:cubicBezTo>
                <a:cubicBezTo>
                  <a:pt x="636299" y="113723"/>
                  <a:pt x="660308" y="143100"/>
                  <a:pt x="664441" y="152400"/>
                </a:cubicBezTo>
                <a:cubicBezTo>
                  <a:pt x="694668" y="220410"/>
                  <a:pt x="661099" y="166437"/>
                  <a:pt x="689841" y="209550"/>
                </a:cubicBezTo>
                <a:cubicBezTo>
                  <a:pt x="712081" y="320749"/>
                  <a:pt x="731470" y="365188"/>
                  <a:pt x="708891" y="482600"/>
                </a:cubicBezTo>
                <a:cubicBezTo>
                  <a:pt x="706892" y="492993"/>
                  <a:pt x="692103" y="495499"/>
                  <a:pt x="683491" y="501650"/>
                </a:cubicBezTo>
                <a:cubicBezTo>
                  <a:pt x="648215" y="526847"/>
                  <a:pt x="661206" y="514938"/>
                  <a:pt x="594591" y="527050"/>
                </a:cubicBezTo>
                <a:cubicBezTo>
                  <a:pt x="540027" y="548876"/>
                  <a:pt x="585834" y="533454"/>
                  <a:pt x="518391" y="546100"/>
                </a:cubicBezTo>
                <a:cubicBezTo>
                  <a:pt x="352702" y="577167"/>
                  <a:pt x="593078" y="558800"/>
                  <a:pt x="207241" y="5588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A5C72899-FB8D-46DF-B655-C84111729596}"/>
              </a:ext>
            </a:extLst>
          </p:cNvPr>
          <p:cNvSpPr/>
          <p:nvPr/>
        </p:nvSpPr>
        <p:spPr>
          <a:xfrm>
            <a:off x="7188200" y="3403600"/>
            <a:ext cx="336550" cy="2184400"/>
          </a:xfrm>
          <a:custGeom>
            <a:avLst/>
            <a:gdLst>
              <a:gd name="connsiteX0" fmla="*/ 317500 w 336550"/>
              <a:gd name="connsiteY0" fmla="*/ 0 h 2184400"/>
              <a:gd name="connsiteX1" fmla="*/ 330200 w 336550"/>
              <a:gd name="connsiteY1" fmla="*/ 120650 h 2184400"/>
              <a:gd name="connsiteX2" fmla="*/ 336550 w 336550"/>
              <a:gd name="connsiteY2" fmla="*/ 603250 h 2184400"/>
              <a:gd name="connsiteX3" fmla="*/ 330200 w 336550"/>
              <a:gd name="connsiteY3" fmla="*/ 1104900 h 2184400"/>
              <a:gd name="connsiteX4" fmla="*/ 317500 w 336550"/>
              <a:gd name="connsiteY4" fmla="*/ 1136650 h 2184400"/>
              <a:gd name="connsiteX5" fmla="*/ 311150 w 336550"/>
              <a:gd name="connsiteY5" fmla="*/ 1181100 h 2184400"/>
              <a:gd name="connsiteX6" fmla="*/ 285750 w 336550"/>
              <a:gd name="connsiteY6" fmla="*/ 1238250 h 2184400"/>
              <a:gd name="connsiteX7" fmla="*/ 260350 w 336550"/>
              <a:gd name="connsiteY7" fmla="*/ 1346200 h 2184400"/>
              <a:gd name="connsiteX8" fmla="*/ 247650 w 336550"/>
              <a:gd name="connsiteY8" fmla="*/ 1384300 h 2184400"/>
              <a:gd name="connsiteX9" fmla="*/ 222250 w 336550"/>
              <a:gd name="connsiteY9" fmla="*/ 1485900 h 2184400"/>
              <a:gd name="connsiteX10" fmla="*/ 196850 w 336550"/>
              <a:gd name="connsiteY10" fmla="*/ 1524000 h 2184400"/>
              <a:gd name="connsiteX11" fmla="*/ 190500 w 336550"/>
              <a:gd name="connsiteY11" fmla="*/ 1581150 h 2184400"/>
              <a:gd name="connsiteX12" fmla="*/ 177800 w 336550"/>
              <a:gd name="connsiteY12" fmla="*/ 1651000 h 2184400"/>
              <a:gd name="connsiteX13" fmla="*/ 165100 w 336550"/>
              <a:gd name="connsiteY13" fmla="*/ 1784350 h 2184400"/>
              <a:gd name="connsiteX14" fmla="*/ 139700 w 336550"/>
              <a:gd name="connsiteY14" fmla="*/ 1873250 h 2184400"/>
              <a:gd name="connsiteX15" fmla="*/ 127000 w 336550"/>
              <a:gd name="connsiteY15" fmla="*/ 1930400 h 2184400"/>
              <a:gd name="connsiteX16" fmla="*/ 107950 w 336550"/>
              <a:gd name="connsiteY16" fmla="*/ 2006600 h 2184400"/>
              <a:gd name="connsiteX17" fmla="*/ 95250 w 336550"/>
              <a:gd name="connsiteY17" fmla="*/ 2025650 h 2184400"/>
              <a:gd name="connsiteX18" fmla="*/ 63500 w 336550"/>
              <a:gd name="connsiteY18" fmla="*/ 2070100 h 2184400"/>
              <a:gd name="connsiteX19" fmla="*/ 50800 w 336550"/>
              <a:gd name="connsiteY19" fmla="*/ 2114550 h 2184400"/>
              <a:gd name="connsiteX20" fmla="*/ 44450 w 336550"/>
              <a:gd name="connsiteY20" fmla="*/ 2139950 h 2184400"/>
              <a:gd name="connsiteX21" fmla="*/ 19050 w 336550"/>
              <a:gd name="connsiteY21" fmla="*/ 2159000 h 2184400"/>
              <a:gd name="connsiteX22" fmla="*/ 0 w 336550"/>
              <a:gd name="connsiteY22" fmla="*/ 21844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6550" h="2184400">
                <a:moveTo>
                  <a:pt x="317500" y="0"/>
                </a:moveTo>
                <a:cubicBezTo>
                  <a:pt x="298039" y="155690"/>
                  <a:pt x="320969" y="-80133"/>
                  <a:pt x="330200" y="120650"/>
                </a:cubicBezTo>
                <a:cubicBezTo>
                  <a:pt x="337589" y="281361"/>
                  <a:pt x="334433" y="442383"/>
                  <a:pt x="336550" y="603250"/>
                </a:cubicBezTo>
                <a:cubicBezTo>
                  <a:pt x="334433" y="770467"/>
                  <a:pt x="336169" y="937776"/>
                  <a:pt x="330200" y="1104900"/>
                </a:cubicBezTo>
                <a:cubicBezTo>
                  <a:pt x="329793" y="1116291"/>
                  <a:pt x="320265" y="1125592"/>
                  <a:pt x="317500" y="1136650"/>
                </a:cubicBezTo>
                <a:cubicBezTo>
                  <a:pt x="313870" y="1151170"/>
                  <a:pt x="314515" y="1166516"/>
                  <a:pt x="311150" y="1181100"/>
                </a:cubicBezTo>
                <a:cubicBezTo>
                  <a:pt x="303149" y="1215772"/>
                  <a:pt x="301821" y="1214143"/>
                  <a:pt x="285750" y="1238250"/>
                </a:cubicBezTo>
                <a:cubicBezTo>
                  <a:pt x="277283" y="1274233"/>
                  <a:pt x="269681" y="1310431"/>
                  <a:pt x="260350" y="1346200"/>
                </a:cubicBezTo>
                <a:cubicBezTo>
                  <a:pt x="256971" y="1359153"/>
                  <a:pt x="251099" y="1371365"/>
                  <a:pt x="247650" y="1384300"/>
                </a:cubicBezTo>
                <a:cubicBezTo>
                  <a:pt x="243269" y="1400728"/>
                  <a:pt x="231102" y="1466720"/>
                  <a:pt x="222250" y="1485900"/>
                </a:cubicBezTo>
                <a:cubicBezTo>
                  <a:pt x="215854" y="1499759"/>
                  <a:pt x="205317" y="1511300"/>
                  <a:pt x="196850" y="1524000"/>
                </a:cubicBezTo>
                <a:cubicBezTo>
                  <a:pt x="194733" y="1543050"/>
                  <a:pt x="193343" y="1562195"/>
                  <a:pt x="190500" y="1581150"/>
                </a:cubicBezTo>
                <a:cubicBezTo>
                  <a:pt x="186990" y="1604553"/>
                  <a:pt x="180735" y="1627518"/>
                  <a:pt x="177800" y="1651000"/>
                </a:cubicBezTo>
                <a:cubicBezTo>
                  <a:pt x="172262" y="1695306"/>
                  <a:pt x="172644" y="1740341"/>
                  <a:pt x="165100" y="1784350"/>
                </a:cubicBezTo>
                <a:cubicBezTo>
                  <a:pt x="159893" y="1814726"/>
                  <a:pt x="147479" y="1843429"/>
                  <a:pt x="139700" y="1873250"/>
                </a:cubicBezTo>
                <a:cubicBezTo>
                  <a:pt x="134774" y="1892133"/>
                  <a:pt x="131089" y="1911318"/>
                  <a:pt x="127000" y="1930400"/>
                </a:cubicBezTo>
                <a:cubicBezTo>
                  <a:pt x="121250" y="1957233"/>
                  <a:pt x="118444" y="1980366"/>
                  <a:pt x="107950" y="2006600"/>
                </a:cubicBezTo>
                <a:cubicBezTo>
                  <a:pt x="105116" y="2013686"/>
                  <a:pt x="99686" y="2019440"/>
                  <a:pt x="95250" y="2025650"/>
                </a:cubicBezTo>
                <a:cubicBezTo>
                  <a:pt x="55868" y="2080784"/>
                  <a:pt x="93430" y="2025205"/>
                  <a:pt x="63500" y="2070100"/>
                </a:cubicBezTo>
                <a:cubicBezTo>
                  <a:pt x="59267" y="2084917"/>
                  <a:pt x="54855" y="2099683"/>
                  <a:pt x="50800" y="2114550"/>
                </a:cubicBezTo>
                <a:cubicBezTo>
                  <a:pt x="48504" y="2122970"/>
                  <a:pt x="49523" y="2132848"/>
                  <a:pt x="44450" y="2139950"/>
                </a:cubicBezTo>
                <a:cubicBezTo>
                  <a:pt x="38299" y="2148562"/>
                  <a:pt x="26534" y="2151516"/>
                  <a:pt x="19050" y="2159000"/>
                </a:cubicBezTo>
                <a:cubicBezTo>
                  <a:pt x="11566" y="2166484"/>
                  <a:pt x="0" y="2184400"/>
                  <a:pt x="0" y="21844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D76B607-A2DA-49E7-AA19-9582B8F1CB52}"/>
              </a:ext>
            </a:extLst>
          </p:cNvPr>
          <p:cNvSpPr txBox="1"/>
          <p:nvPr/>
        </p:nvSpPr>
        <p:spPr>
          <a:xfrm>
            <a:off x="2734297" y="2045727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畳み込み結果が大きくなる部分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2920BEC-291A-4163-AB7C-9D278FE34206}"/>
              </a:ext>
            </a:extLst>
          </p:cNvPr>
          <p:cNvSpPr txBox="1"/>
          <p:nvPr/>
        </p:nvSpPr>
        <p:spPr>
          <a:xfrm>
            <a:off x="287358" y="21902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11137A0-24D6-4D55-8464-14991566FB7B}"/>
              </a:ext>
            </a:extLst>
          </p:cNvPr>
          <p:cNvSpPr txBox="1"/>
          <p:nvPr/>
        </p:nvSpPr>
        <p:spPr>
          <a:xfrm>
            <a:off x="287358" y="36319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カーネル</a:t>
            </a:r>
          </a:p>
        </p:txBody>
      </p:sp>
    </p:spTree>
    <p:extLst>
      <p:ext uri="{BB962C8B-B14F-4D97-AF65-F5344CB8AC3E}">
        <p14:creationId xmlns:p14="http://schemas.microsoft.com/office/powerpoint/2010/main" val="2040224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0BB5035-0B4C-4B92-9CBE-AD224D43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64" y="887869"/>
            <a:ext cx="7313385" cy="432213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670A0DB-0629-41AC-8E16-D512AB52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画像の畳み込み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E0CF22-EBAC-48E6-95AB-FADD5606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DF21232-D702-4FD9-8535-60E7ECA899BA}"/>
              </a:ext>
            </a:extLst>
          </p:cNvPr>
          <p:cNvSpPr txBox="1">
            <a:spLocks/>
          </p:cNvSpPr>
          <p:nvPr/>
        </p:nvSpPr>
        <p:spPr>
          <a:xfrm>
            <a:off x="321845" y="6209648"/>
            <a:ext cx="8409405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出典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: https://serokell.io/blog/introduction-to-convolutional-neural-networks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D09067-F2C6-43D7-9D1C-05F2769142B7}"/>
              </a:ext>
            </a:extLst>
          </p:cNvPr>
          <p:cNvSpPr txBox="1"/>
          <p:nvPr/>
        </p:nvSpPr>
        <p:spPr>
          <a:xfrm>
            <a:off x="1202524" y="505252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元画像（５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５マス）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766C2C-7ECE-4831-9C05-422FFBE90678}"/>
              </a:ext>
            </a:extLst>
          </p:cNvPr>
          <p:cNvSpPr txBox="1"/>
          <p:nvPr/>
        </p:nvSpPr>
        <p:spPr>
          <a:xfrm>
            <a:off x="5000193" y="395772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カーネル（３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３マス）</a:t>
            </a:r>
          </a:p>
        </p:txBody>
      </p:sp>
    </p:spTree>
    <p:extLst>
      <p:ext uri="{BB962C8B-B14F-4D97-AF65-F5344CB8AC3E}">
        <p14:creationId xmlns:p14="http://schemas.microsoft.com/office/powerpoint/2010/main" val="2466787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1ED6B-FCC7-4E20-8084-A4237E4E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画像での畳み込み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D8D0A-F737-4036-910D-7145643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AC4A35-615F-4661-8D16-2DDBE3995E04}"/>
              </a:ext>
            </a:extLst>
          </p:cNvPr>
          <p:cNvSpPr txBox="1"/>
          <p:nvPr/>
        </p:nvSpPr>
        <p:spPr>
          <a:xfrm>
            <a:off x="118404" y="2808124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元画像（５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５マス）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6580B-A893-4769-95BB-5154EECE4E6E}"/>
              </a:ext>
            </a:extLst>
          </p:cNvPr>
          <p:cNvSpPr txBox="1"/>
          <p:nvPr/>
        </p:nvSpPr>
        <p:spPr>
          <a:xfrm>
            <a:off x="6195577" y="5421333"/>
            <a:ext cx="230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畳み込み</a:t>
            </a:r>
          </a:p>
        </p:txBody>
      </p:sp>
      <p:graphicFrame>
        <p:nvGraphicFramePr>
          <p:cNvPr id="14" name="表 14">
            <a:extLst>
              <a:ext uri="{FF2B5EF4-FFF2-40B4-BE49-F238E27FC236}">
                <a16:creationId xmlns:a16="http://schemas.microsoft.com/office/drawing/2014/main" id="{AA29537B-FAE1-4585-A9E9-B3BF7A77CA11}"/>
              </a:ext>
            </a:extLst>
          </p:cNvPr>
          <p:cNvGraphicFramePr>
            <a:graphicFrameLocks noGrp="1"/>
          </p:cNvGraphicFramePr>
          <p:nvPr/>
        </p:nvGraphicFramePr>
        <p:xfrm>
          <a:off x="5972812" y="3624932"/>
          <a:ext cx="18288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0×</a:t>
                      </a: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pic>
        <p:nvPicPr>
          <p:cNvPr id="17" name="図 16">
            <a:extLst>
              <a:ext uri="{FF2B5EF4-FFF2-40B4-BE49-F238E27FC236}">
                <a16:creationId xmlns:a16="http://schemas.microsoft.com/office/drawing/2014/main" id="{832C79B2-42D6-4C02-896A-A1349FA8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105" y="3203075"/>
            <a:ext cx="2641633" cy="22680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0E1E72-465C-4D93-B49C-D2F06BB4FD71}"/>
              </a:ext>
            </a:extLst>
          </p:cNvPr>
          <p:cNvSpPr txBox="1"/>
          <p:nvPr/>
        </p:nvSpPr>
        <p:spPr>
          <a:xfrm>
            <a:off x="1733840" y="5393786"/>
            <a:ext cx="3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切り出し（３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３マス）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45739E-05A2-42E2-ACE4-E1C623877BB3}"/>
              </a:ext>
            </a:extLst>
          </p:cNvPr>
          <p:cNvSpPr/>
          <p:nvPr/>
        </p:nvSpPr>
        <p:spPr>
          <a:xfrm>
            <a:off x="2176288" y="3332956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5AA356B-58DB-42FC-A1C1-758475A9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561415"/>
            <a:ext cx="2641633" cy="22680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158804-E39F-457E-958C-CD5E0E83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225" y="768253"/>
            <a:ext cx="1682010" cy="161840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AC8F3-AFFE-45C7-8789-BF8CCDAA6D82}"/>
              </a:ext>
            </a:extLst>
          </p:cNvPr>
          <p:cNvSpPr txBox="1"/>
          <p:nvPr/>
        </p:nvSpPr>
        <p:spPr>
          <a:xfrm>
            <a:off x="3271695" y="2251194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カーネル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（３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３マス）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E3DF2B-6E60-4026-87FA-61374CC54DBF}"/>
              </a:ext>
            </a:extLst>
          </p:cNvPr>
          <p:cNvSpPr txBox="1"/>
          <p:nvPr/>
        </p:nvSpPr>
        <p:spPr>
          <a:xfrm>
            <a:off x="5725862" y="4854931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4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（これが畳み込み結果）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7742429-6816-4C1A-BD36-85AE2EB0D2AD}"/>
              </a:ext>
            </a:extLst>
          </p:cNvPr>
          <p:cNvSpPr txBox="1"/>
          <p:nvPr/>
        </p:nvSpPr>
        <p:spPr>
          <a:xfrm>
            <a:off x="1843264" y="5756186"/>
            <a:ext cx="330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カーネルと同じサイズで切り出す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2692F2D-5A75-4CD0-B910-18A2724A72FB}"/>
              </a:ext>
            </a:extLst>
          </p:cNvPr>
          <p:cNvCxnSpPr>
            <a:endCxn id="14" idx="1"/>
          </p:cNvCxnSpPr>
          <p:nvPr/>
        </p:nvCxnSpPr>
        <p:spPr>
          <a:xfrm>
            <a:off x="3667225" y="4019678"/>
            <a:ext cx="2305587" cy="16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55452CB-2525-48CA-931B-E6446EF78865}"/>
              </a:ext>
            </a:extLst>
          </p:cNvPr>
          <p:cNvSpPr txBox="1"/>
          <p:nvPr/>
        </p:nvSpPr>
        <p:spPr>
          <a:xfrm>
            <a:off x="5636668" y="2890783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切り出した部分とカーネルの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掛け算の合計</a:t>
            </a:r>
          </a:p>
        </p:txBody>
      </p:sp>
    </p:spTree>
    <p:extLst>
      <p:ext uri="{BB962C8B-B14F-4D97-AF65-F5344CB8AC3E}">
        <p14:creationId xmlns:p14="http://schemas.microsoft.com/office/powerpoint/2010/main" val="1603151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1ED6B-FCC7-4E20-8084-A4237E4E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画像での畳み込み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D8D0A-F737-4036-910D-7145643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AC4A35-615F-4661-8D16-2DDBE3995E04}"/>
              </a:ext>
            </a:extLst>
          </p:cNvPr>
          <p:cNvSpPr txBox="1"/>
          <p:nvPr/>
        </p:nvSpPr>
        <p:spPr>
          <a:xfrm>
            <a:off x="118404" y="2808124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元画像（５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５マス）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6580B-A893-4769-95BB-5154EECE4E6E}"/>
              </a:ext>
            </a:extLst>
          </p:cNvPr>
          <p:cNvSpPr txBox="1"/>
          <p:nvPr/>
        </p:nvSpPr>
        <p:spPr>
          <a:xfrm>
            <a:off x="5633814" y="6216373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畳み込み結果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32C79B2-42D6-4C02-896A-A1349FA8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417861"/>
            <a:ext cx="2641633" cy="22680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0E1E72-465C-4D93-B49C-D2F06BB4FD71}"/>
              </a:ext>
            </a:extLst>
          </p:cNvPr>
          <p:cNvSpPr txBox="1"/>
          <p:nvPr/>
        </p:nvSpPr>
        <p:spPr>
          <a:xfrm>
            <a:off x="118404" y="5825179"/>
            <a:ext cx="3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切り出し（３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３マス）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45739E-05A2-42E2-ACE4-E1C623877BB3}"/>
              </a:ext>
            </a:extLst>
          </p:cNvPr>
          <p:cNvSpPr/>
          <p:nvPr/>
        </p:nvSpPr>
        <p:spPr>
          <a:xfrm>
            <a:off x="506028" y="3547742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5AA356B-58DB-42FC-A1C1-758475A9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561415"/>
            <a:ext cx="2641633" cy="22680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158804-E39F-457E-958C-CD5E0E83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290" y="555989"/>
            <a:ext cx="1682010" cy="161840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AC8F3-AFFE-45C7-8789-BF8CCDAA6D82}"/>
              </a:ext>
            </a:extLst>
          </p:cNvPr>
          <p:cNvSpPr txBox="1"/>
          <p:nvPr/>
        </p:nvSpPr>
        <p:spPr>
          <a:xfrm>
            <a:off x="2734760" y="2038930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カーネル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（３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３マス）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E3DF2B-6E60-4026-87FA-61374CC54DBF}"/>
              </a:ext>
            </a:extLst>
          </p:cNvPr>
          <p:cNvSpPr txBox="1"/>
          <p:nvPr/>
        </p:nvSpPr>
        <p:spPr>
          <a:xfrm>
            <a:off x="7370432" y="47053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畳み込み結果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F5F9954-8B87-46AC-87F2-FB6F7D473C3D}"/>
              </a:ext>
            </a:extLst>
          </p:cNvPr>
          <p:cNvSpPr/>
          <p:nvPr/>
        </p:nvSpPr>
        <p:spPr>
          <a:xfrm>
            <a:off x="888390" y="3583284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0670D10-1245-4966-8C8A-BEA4A820AB60}"/>
              </a:ext>
            </a:extLst>
          </p:cNvPr>
          <p:cNvSpPr txBox="1"/>
          <p:nvPr/>
        </p:nvSpPr>
        <p:spPr>
          <a:xfrm>
            <a:off x="63580" y="6348001"/>
            <a:ext cx="42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切り出し領域を横にずらす</a:t>
            </a:r>
          </a:p>
        </p:txBody>
      </p:sp>
      <p:graphicFrame>
        <p:nvGraphicFramePr>
          <p:cNvPr id="26" name="表 14">
            <a:extLst>
              <a:ext uri="{FF2B5EF4-FFF2-40B4-BE49-F238E27FC236}">
                <a16:creationId xmlns:a16="http://schemas.microsoft.com/office/drawing/2014/main" id="{055E0F53-379A-4188-9B20-8EE7CAEE3C3B}"/>
              </a:ext>
            </a:extLst>
          </p:cNvPr>
          <p:cNvGraphicFramePr>
            <a:graphicFrameLocks noGrp="1"/>
          </p:cNvGraphicFramePr>
          <p:nvPr/>
        </p:nvGraphicFramePr>
        <p:xfrm>
          <a:off x="7370432" y="3530639"/>
          <a:ext cx="1627383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461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542461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542461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4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graphicFrame>
        <p:nvGraphicFramePr>
          <p:cNvPr id="27" name="表 14">
            <a:extLst>
              <a:ext uri="{FF2B5EF4-FFF2-40B4-BE49-F238E27FC236}">
                <a16:creationId xmlns:a16="http://schemas.microsoft.com/office/drawing/2014/main" id="{6F740BE9-152D-4EE4-AFB7-D2F227AC93A5}"/>
              </a:ext>
            </a:extLst>
          </p:cNvPr>
          <p:cNvGraphicFramePr>
            <a:graphicFrameLocks noGrp="1"/>
          </p:cNvGraphicFramePr>
          <p:nvPr/>
        </p:nvGraphicFramePr>
        <p:xfrm>
          <a:off x="5172706" y="2577941"/>
          <a:ext cx="18288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0×1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D0607FF-37D2-42DA-9C56-81141BA37E8E}"/>
              </a:ext>
            </a:extLst>
          </p:cNvPr>
          <p:cNvSpPr txBox="1"/>
          <p:nvPr/>
        </p:nvSpPr>
        <p:spPr>
          <a:xfrm>
            <a:off x="5515877" y="3804293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4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9" name="表 14">
            <a:extLst>
              <a:ext uri="{FF2B5EF4-FFF2-40B4-BE49-F238E27FC236}">
                <a16:creationId xmlns:a16="http://schemas.microsoft.com/office/drawing/2014/main" id="{5AF710AE-5F95-4A08-BCF4-DA3041868189}"/>
              </a:ext>
            </a:extLst>
          </p:cNvPr>
          <p:cNvGraphicFramePr>
            <a:graphicFrameLocks noGrp="1"/>
          </p:cNvGraphicFramePr>
          <p:nvPr/>
        </p:nvGraphicFramePr>
        <p:xfrm>
          <a:off x="5165820" y="4397157"/>
          <a:ext cx="18288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1×1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D7FE745-435D-422B-A7A4-A3C80D689D8E}"/>
              </a:ext>
            </a:extLst>
          </p:cNvPr>
          <p:cNvSpPr txBox="1"/>
          <p:nvPr/>
        </p:nvSpPr>
        <p:spPr>
          <a:xfrm>
            <a:off x="5508991" y="562350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3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5E87C69-E772-4365-AB1E-CFF47AB1D67F}"/>
              </a:ext>
            </a:extLst>
          </p:cNvPr>
          <p:cNvCxnSpPr>
            <a:stCxn id="20" idx="3"/>
            <a:endCxn id="27" idx="1"/>
          </p:cNvCxnSpPr>
          <p:nvPr/>
        </p:nvCxnSpPr>
        <p:spPr>
          <a:xfrm flipV="1">
            <a:off x="1871278" y="3134201"/>
            <a:ext cx="3301428" cy="1054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A0A90891-D29E-4BE3-AEEE-97D1AFF51EA6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2196298" y="4274627"/>
            <a:ext cx="2969522" cy="678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7241F72-0140-458D-994B-AF63FB3C5BE4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6449146" y="3703975"/>
            <a:ext cx="980375" cy="284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0491A4F-C3F8-4FF5-8722-A7487B1E14DA}"/>
              </a:ext>
            </a:extLst>
          </p:cNvPr>
          <p:cNvCxnSpPr>
            <a:cxnSpLocks/>
          </p:cNvCxnSpPr>
          <p:nvPr/>
        </p:nvCxnSpPr>
        <p:spPr>
          <a:xfrm flipV="1">
            <a:off x="6438679" y="3913993"/>
            <a:ext cx="1475092" cy="184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9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7-1. </a:t>
            </a:r>
            <a:r>
              <a:rPr lang="ja-JP" altLang="en-US" sz="4500" dirty="0">
                <a:solidFill>
                  <a:schemeClr val="tx2"/>
                </a:solidFill>
              </a:rPr>
              <a:t>イントロダクション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0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1ED6B-FCC7-4E20-8084-A4237E4E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画像での畳み込み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D8D0A-F737-4036-910D-7145643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AC4A35-615F-4661-8D16-2DDBE3995E04}"/>
              </a:ext>
            </a:extLst>
          </p:cNvPr>
          <p:cNvSpPr txBox="1"/>
          <p:nvPr/>
        </p:nvSpPr>
        <p:spPr>
          <a:xfrm>
            <a:off x="118404" y="2808124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元画像（５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５マス）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6580B-A893-4769-95BB-5154EECE4E6E}"/>
              </a:ext>
            </a:extLst>
          </p:cNvPr>
          <p:cNvSpPr txBox="1"/>
          <p:nvPr/>
        </p:nvSpPr>
        <p:spPr>
          <a:xfrm>
            <a:off x="5515877" y="5471142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畳み込み結果</a:t>
            </a:r>
          </a:p>
        </p:txBody>
      </p:sp>
      <p:graphicFrame>
        <p:nvGraphicFramePr>
          <p:cNvPr id="14" name="表 14">
            <a:extLst>
              <a:ext uri="{FF2B5EF4-FFF2-40B4-BE49-F238E27FC236}">
                <a16:creationId xmlns:a16="http://schemas.microsoft.com/office/drawing/2014/main" id="{AA29537B-FAE1-4585-A9E9-B3BF7A77CA11}"/>
              </a:ext>
            </a:extLst>
          </p:cNvPr>
          <p:cNvGraphicFramePr>
            <a:graphicFrameLocks noGrp="1"/>
          </p:cNvGraphicFramePr>
          <p:nvPr/>
        </p:nvGraphicFramePr>
        <p:xfrm>
          <a:off x="5611865" y="4064520"/>
          <a:ext cx="1828800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4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pic>
        <p:nvPicPr>
          <p:cNvPr id="17" name="図 16">
            <a:extLst>
              <a:ext uri="{FF2B5EF4-FFF2-40B4-BE49-F238E27FC236}">
                <a16:creationId xmlns:a16="http://schemas.microsoft.com/office/drawing/2014/main" id="{832C79B2-42D6-4C02-896A-A1349FA8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417861"/>
            <a:ext cx="2641633" cy="22680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0E1E72-465C-4D93-B49C-D2F06BB4FD71}"/>
              </a:ext>
            </a:extLst>
          </p:cNvPr>
          <p:cNvSpPr txBox="1"/>
          <p:nvPr/>
        </p:nvSpPr>
        <p:spPr>
          <a:xfrm>
            <a:off x="118404" y="5825179"/>
            <a:ext cx="3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切り出し（３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３マス）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45739E-05A2-42E2-ACE4-E1C623877BB3}"/>
              </a:ext>
            </a:extLst>
          </p:cNvPr>
          <p:cNvSpPr/>
          <p:nvPr/>
        </p:nvSpPr>
        <p:spPr>
          <a:xfrm>
            <a:off x="506028" y="3547742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5AA356B-58DB-42FC-A1C1-758475A9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561415"/>
            <a:ext cx="2641633" cy="22680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158804-E39F-457E-958C-CD5E0E83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314" y="762372"/>
            <a:ext cx="1682010" cy="161840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AC8F3-AFFE-45C7-8789-BF8CCDAA6D82}"/>
              </a:ext>
            </a:extLst>
          </p:cNvPr>
          <p:cNvSpPr txBox="1"/>
          <p:nvPr/>
        </p:nvSpPr>
        <p:spPr>
          <a:xfrm>
            <a:off x="3463784" y="2245313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カーネル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（３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３マス）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12F2B86-D427-4E19-9897-4819CE63AAF6}"/>
              </a:ext>
            </a:extLst>
          </p:cNvPr>
          <p:cNvSpPr/>
          <p:nvPr/>
        </p:nvSpPr>
        <p:spPr>
          <a:xfrm>
            <a:off x="1342388" y="3574239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F5F9954-8B87-46AC-87F2-FB6F7D473C3D}"/>
              </a:ext>
            </a:extLst>
          </p:cNvPr>
          <p:cNvSpPr/>
          <p:nvPr/>
        </p:nvSpPr>
        <p:spPr>
          <a:xfrm>
            <a:off x="888390" y="3583284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EF3C5CD-EAE4-4B5D-8E9F-0A2359346D6E}"/>
              </a:ext>
            </a:extLst>
          </p:cNvPr>
          <p:cNvSpPr/>
          <p:nvPr/>
        </p:nvSpPr>
        <p:spPr>
          <a:xfrm>
            <a:off x="535608" y="3953395"/>
            <a:ext cx="1365250" cy="12817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1B9F12F-C95E-45A6-9330-D6D08951ECE4}"/>
              </a:ext>
            </a:extLst>
          </p:cNvPr>
          <p:cNvSpPr/>
          <p:nvPr/>
        </p:nvSpPr>
        <p:spPr>
          <a:xfrm>
            <a:off x="1371968" y="3979892"/>
            <a:ext cx="1365250" cy="12817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C4F867A-0880-4C3B-B5E3-00CE47A2EE0D}"/>
              </a:ext>
            </a:extLst>
          </p:cNvPr>
          <p:cNvSpPr/>
          <p:nvPr/>
        </p:nvSpPr>
        <p:spPr>
          <a:xfrm>
            <a:off x="917970" y="3988937"/>
            <a:ext cx="1365250" cy="12817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915F1BA-CAA4-42FC-AC1A-D07AC2772019}"/>
              </a:ext>
            </a:extLst>
          </p:cNvPr>
          <p:cNvSpPr/>
          <p:nvPr/>
        </p:nvSpPr>
        <p:spPr>
          <a:xfrm>
            <a:off x="565188" y="4359048"/>
            <a:ext cx="1365250" cy="12817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2AFDB8A-353B-4A7C-BC4F-3615D3F02827}"/>
              </a:ext>
            </a:extLst>
          </p:cNvPr>
          <p:cNvSpPr/>
          <p:nvPr/>
        </p:nvSpPr>
        <p:spPr>
          <a:xfrm>
            <a:off x="1401548" y="4385545"/>
            <a:ext cx="1365250" cy="12817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337EB35-DAD8-415E-B440-17796D34BCEA}"/>
              </a:ext>
            </a:extLst>
          </p:cNvPr>
          <p:cNvSpPr/>
          <p:nvPr/>
        </p:nvSpPr>
        <p:spPr>
          <a:xfrm>
            <a:off x="947550" y="4394590"/>
            <a:ext cx="1365250" cy="12817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0670D10-1245-4966-8C8A-BEA4A820AB60}"/>
              </a:ext>
            </a:extLst>
          </p:cNvPr>
          <p:cNvSpPr txBox="1"/>
          <p:nvPr/>
        </p:nvSpPr>
        <p:spPr>
          <a:xfrm>
            <a:off x="63580" y="6348001"/>
            <a:ext cx="42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切り出し領域を縦横にずらす</a:t>
            </a:r>
          </a:p>
        </p:txBody>
      </p:sp>
      <p:sp>
        <p:nvSpPr>
          <p:cNvPr id="3" name="矢印: 左 2">
            <a:extLst>
              <a:ext uri="{FF2B5EF4-FFF2-40B4-BE49-F238E27FC236}">
                <a16:creationId xmlns:a16="http://schemas.microsoft.com/office/drawing/2014/main" id="{BA150FF9-B61E-4163-B3D0-C045B253B51C}"/>
              </a:ext>
            </a:extLst>
          </p:cNvPr>
          <p:cNvSpPr/>
          <p:nvPr/>
        </p:nvSpPr>
        <p:spPr>
          <a:xfrm rot="10800000">
            <a:off x="3543998" y="4551894"/>
            <a:ext cx="1533328" cy="277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34572E4-22EC-4F03-925C-E4DBD8125828}"/>
              </a:ext>
            </a:extLst>
          </p:cNvPr>
          <p:cNvSpPr txBox="1"/>
          <p:nvPr/>
        </p:nvSpPr>
        <p:spPr>
          <a:xfrm>
            <a:off x="3316260" y="3688807"/>
            <a:ext cx="330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画像全体について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畳み込み</a:t>
            </a:r>
          </a:p>
        </p:txBody>
      </p:sp>
    </p:spTree>
    <p:extLst>
      <p:ext uri="{BB962C8B-B14F-4D97-AF65-F5344CB8AC3E}">
        <p14:creationId xmlns:p14="http://schemas.microsoft.com/office/powerpoint/2010/main" val="55896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畳み込み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畳み込み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二値画像（０，１の画像）の畳み込み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611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36" y="230303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000" dirty="0">
                <a:hlinkClick r:id="rId2"/>
              </a:rPr>
              <a:t>https://colab.research.google.com/drive/1MMhlrh08-0Byq-U1JlTdDVwMe6dyUcaq?usp=drive_link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（このページは、演習１，２で使用する）</a:t>
            </a:r>
            <a:endParaRPr lang="en-US" altLang="ja-JP" sz="2000"/>
          </a:p>
          <a:p>
            <a:pPr marL="0" indent="0">
              <a:buNone/>
            </a:pPr>
            <a:endParaRPr lang="en-US" altLang="ja-JP" sz="2000" b="0" i="0" u="sng" dirty="0">
              <a:solidFill>
                <a:srgbClr val="4C85E4"/>
              </a:solidFill>
              <a:effectLst/>
              <a:latin typeface="ヒラギノ角ゴ Pro W3"/>
            </a:endParaRPr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次</a:t>
            </a:r>
            <a:r>
              <a:rPr lang="ja-JP" altLang="en-US" sz="2400" dirty="0"/>
              <a:t>について、プログラムや説明や実行結果が掲載されていることを確認。各自でよく読む。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２．畳み込み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３．二値画像（画素値が０，１のみ）の畳み込み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13" y="4712288"/>
            <a:ext cx="2555835" cy="19994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304" y="4690685"/>
            <a:ext cx="2516192" cy="211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80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発展演習（余裕のある人向け）①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目的</a:t>
            </a:r>
            <a:r>
              <a:rPr lang="en-US" altLang="ja-JP" sz="2400" dirty="0"/>
              <a:t>: </a:t>
            </a:r>
            <a:r>
              <a:rPr lang="ja-JP" altLang="en-US" sz="2400" dirty="0"/>
              <a:t>元データの変化が、畳み込みの結果がどのように影響するか確認</a:t>
            </a:r>
          </a:p>
          <a:p>
            <a:pPr marL="0" indent="0">
              <a:buNone/>
            </a:pPr>
            <a:r>
              <a:rPr lang="ja-JP" altLang="en-US" sz="2400" b="1" dirty="0"/>
              <a:t>指示</a:t>
            </a:r>
            <a:r>
              <a:rPr lang="en-US" altLang="ja-JP" sz="2400" b="1" dirty="0"/>
              <a:t>: </a:t>
            </a:r>
            <a:r>
              <a:rPr lang="ja-JP" altLang="en-US" sz="2400" b="1" dirty="0"/>
              <a:t>演習１のプログラムについて、</a:t>
            </a:r>
            <a:r>
              <a:rPr lang="en-US" altLang="ja-JP" sz="2400" b="1" dirty="0"/>
              <a:t>x </a:t>
            </a:r>
            <a:r>
              <a:rPr lang="ja-JP" altLang="en-US" sz="2400" b="1" dirty="0"/>
              <a:t>を </a:t>
            </a:r>
            <a:r>
              <a:rPr lang="en-US" altLang="ja-JP" sz="2400" b="1" dirty="0"/>
              <a:t>[0, 1, 2, 1, 0, 0, 1, 1, 1, 0] </a:t>
            </a:r>
            <a:r>
              <a:rPr lang="ja-JP" altLang="en-US" sz="2400" b="1" dirty="0"/>
              <a:t>に変更して結果を確認</a:t>
            </a:r>
            <a:r>
              <a:rPr lang="ja-JP" altLang="en-US" sz="2400" dirty="0"/>
              <a:t>してください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解答例</a:t>
            </a:r>
            <a:r>
              <a:rPr lang="en-US" altLang="ja-JP" sz="2400" dirty="0"/>
              <a:t>: [2, 2, 2, 1, 1, 1, 2, 1]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プログラムの変更と再実行には，各自の </a:t>
            </a:r>
            <a:r>
              <a:rPr lang="en-US" altLang="ja-JP" sz="2400" dirty="0"/>
              <a:t>Google </a:t>
            </a:r>
            <a:r>
              <a:rPr lang="ja-JP" altLang="en-US" sz="2400" dirty="0"/>
              <a:t>アカウントでのログインが必要．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38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発展演習（余裕のある人向け）②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目的</a:t>
            </a:r>
            <a:r>
              <a:rPr lang="en-US" altLang="ja-JP" sz="2400" dirty="0"/>
              <a:t>: </a:t>
            </a:r>
            <a:r>
              <a:rPr lang="ja-JP" altLang="en-US" sz="2400" dirty="0"/>
              <a:t>元データとカーネルの変化が、畳み込みの結果がどのように影響するか確認</a:t>
            </a:r>
          </a:p>
          <a:p>
            <a:pPr marL="0" indent="0">
              <a:buNone/>
            </a:pPr>
            <a:r>
              <a:rPr lang="ja-JP" altLang="en-US" sz="2400" b="1" dirty="0"/>
              <a:t>指示</a:t>
            </a:r>
            <a:r>
              <a:rPr lang="en-US" altLang="ja-JP" sz="2400" b="1" dirty="0"/>
              <a:t>: </a:t>
            </a:r>
            <a:r>
              <a:rPr lang="ja-JP" altLang="en-US" sz="2400" b="1" dirty="0"/>
              <a:t>演習１のプログラムについて、</a:t>
            </a:r>
            <a:r>
              <a:rPr lang="en-US" altLang="ja-JP" sz="2400" b="1" dirty="0"/>
              <a:t>x </a:t>
            </a:r>
            <a:r>
              <a:rPr lang="ja-JP" altLang="en-US" sz="2400" b="1" dirty="0"/>
              <a:t>を </a:t>
            </a:r>
            <a:r>
              <a:rPr lang="en-US" altLang="ja-JP" sz="2400" b="1" dirty="0"/>
              <a:t>[0, 1, 2, 1, 0, 0, 1, 1, 1, 0], k</a:t>
            </a:r>
            <a:r>
              <a:rPr lang="ja-JP" altLang="en-US" sz="2400" b="1" dirty="0"/>
              <a:t>を</a:t>
            </a:r>
            <a:r>
              <a:rPr lang="en-US" altLang="ja-JP" sz="2400" b="1" dirty="0"/>
              <a:t>[1,2,1]</a:t>
            </a:r>
            <a:r>
              <a:rPr lang="ja-JP" altLang="en-US" sz="2400" b="1" dirty="0"/>
              <a:t>にして結果を確認</a:t>
            </a:r>
            <a:r>
              <a:rPr lang="ja-JP" altLang="en-US" sz="2400" dirty="0"/>
              <a:t>してください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解答例</a:t>
            </a:r>
            <a:r>
              <a:rPr lang="en-US" altLang="ja-JP" sz="2400" dirty="0"/>
              <a:t>: [4, 6, 4, 1, 1, 3, 4, 3]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プログラムの変更と再実行には，各自の </a:t>
            </a:r>
            <a:r>
              <a:rPr lang="en-US" altLang="ja-JP" sz="2400" dirty="0"/>
              <a:t>Google </a:t>
            </a:r>
            <a:r>
              <a:rPr lang="ja-JP" altLang="en-US" sz="2400" dirty="0"/>
              <a:t>アカウントでのログインが必要．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571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畳み込みニューラルネットワーク（</a:t>
            </a:r>
            <a:r>
              <a:rPr lang="en-US" altLang="ja-JP" sz="2400" b="1" dirty="0"/>
              <a:t>CNN</a:t>
            </a:r>
            <a:r>
              <a:rPr lang="ja-JP" altLang="en-US" sz="2400" b="1" dirty="0"/>
              <a:t>）</a:t>
            </a:r>
            <a:r>
              <a:rPr lang="ja-JP" altLang="en-US" sz="2400" dirty="0"/>
              <a:t>は画像理解や画像の分析に特化．</a:t>
            </a:r>
          </a:p>
          <a:p>
            <a:r>
              <a:rPr lang="en-US" altLang="ja-JP" sz="2400" dirty="0"/>
              <a:t>CNN</a:t>
            </a:r>
            <a:r>
              <a:rPr lang="ja-JP" altLang="en-US" sz="2400" dirty="0"/>
              <a:t>の主層：</a:t>
            </a:r>
            <a:r>
              <a:rPr lang="ja-JP" altLang="en-US" sz="2400" b="1" dirty="0"/>
              <a:t>畳み込み層</a:t>
            </a:r>
            <a:r>
              <a:rPr lang="ja-JP" altLang="en-US" sz="2400" dirty="0"/>
              <a:t>、</a:t>
            </a:r>
            <a:r>
              <a:rPr lang="ja-JP" altLang="en-US" sz="2400" b="1" dirty="0"/>
              <a:t>プーリング層</a:t>
            </a:r>
            <a:r>
              <a:rPr lang="ja-JP" altLang="en-US" sz="2400" dirty="0"/>
              <a:t>、</a:t>
            </a:r>
            <a:r>
              <a:rPr lang="ja-JP" altLang="en-US" sz="2400" b="1" dirty="0"/>
              <a:t>全結合層</a:t>
            </a:r>
            <a:r>
              <a:rPr lang="ja-JP" altLang="en-US" sz="2400" dirty="0"/>
              <a:t>。</a:t>
            </a:r>
          </a:p>
          <a:p>
            <a:r>
              <a:rPr lang="ja-JP" altLang="en-US" sz="2400" b="1" dirty="0"/>
              <a:t>畳み込み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データ上を移動</a:t>
            </a:r>
            <a:r>
              <a:rPr lang="ja-JP" altLang="en-US" sz="2400" dirty="0"/>
              <a:t>しながら、</a:t>
            </a:r>
            <a:r>
              <a:rPr lang="ja-JP" altLang="en-US" sz="2400" b="1" dirty="0"/>
              <a:t>カーネル</a:t>
            </a:r>
            <a:r>
              <a:rPr lang="ja-JP" altLang="en-US" sz="2400" dirty="0"/>
              <a:t>との</a:t>
            </a:r>
            <a:r>
              <a:rPr lang="ja-JP" altLang="en-US" sz="2400" b="1" dirty="0"/>
              <a:t>重ね合わせ</a:t>
            </a:r>
            <a:r>
              <a:rPr lang="ja-JP" altLang="en-US" sz="2400" dirty="0"/>
              <a:t>を行い、</a:t>
            </a:r>
            <a:r>
              <a:rPr lang="ja-JP" altLang="en-US" sz="2400" b="1" dirty="0"/>
              <a:t>局所的特徴抽出</a:t>
            </a:r>
            <a:r>
              <a:rPr lang="ja-JP" altLang="en-US" sz="2400" dirty="0"/>
              <a:t>を行う．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例：エッジ、テクスチャなど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541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7-5. </a:t>
            </a:r>
            <a:r>
              <a:rPr lang="ja-JP" altLang="en-US" sz="4500" dirty="0">
                <a:solidFill>
                  <a:schemeClr val="tx2"/>
                </a:solidFill>
              </a:rPr>
              <a:t>全結合層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34ADCB-1066-430B-BA80-58B74F7C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全結合層の特徴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0D3C08-5842-46A5-A634-9EE04D3F6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全結合層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ニューロン</a:t>
            </a:r>
            <a:r>
              <a:rPr kumimoji="1" lang="ja-JP" altLang="en-US" sz="2400" dirty="0"/>
              <a:t>は，</a:t>
            </a:r>
            <a:r>
              <a:rPr kumimoji="1" lang="ja-JP" altLang="en-US" sz="2400" b="1" u="sng" dirty="0"/>
              <a:t>前の層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/>
              <a:t>すべてのニューロンと結合</a:t>
            </a:r>
            <a:r>
              <a:rPr kumimoji="1" lang="ja-JP" altLang="en-US" sz="2400" dirty="0"/>
              <a:t>している</a:t>
            </a:r>
            <a:endParaRPr kumimoji="1" lang="en-US" altLang="ja-JP" sz="2400" dirty="0"/>
          </a:p>
          <a:p>
            <a:r>
              <a:rPr lang="ja-JP" altLang="en-US" sz="2400" b="1" dirty="0"/>
              <a:t>畳み込みニューラルネットワーク</a:t>
            </a:r>
            <a:r>
              <a:rPr lang="ja-JP" altLang="en-US" sz="2400" dirty="0"/>
              <a:t>だけでなく、</a:t>
            </a:r>
            <a:r>
              <a:rPr lang="ja-JP" altLang="en-US" sz="2400" b="1" dirty="0"/>
              <a:t>通常のニューラルネットワークにも</a:t>
            </a:r>
            <a:r>
              <a:rPr lang="ja-JP" altLang="en-US" sz="2400" dirty="0"/>
              <a:t>用いられる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E4D202-6AE9-4A7E-9AF1-07CA19E1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566F43-6C88-4B5F-BB0A-A47832CA465D}"/>
              </a:ext>
            </a:extLst>
          </p:cNvPr>
          <p:cNvSpPr txBox="1"/>
          <p:nvPr/>
        </p:nvSpPr>
        <p:spPr>
          <a:xfrm>
            <a:off x="2410942" y="5943613"/>
            <a:ext cx="150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前の層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450B5EA-7299-4EE3-94BC-B257830682F4}"/>
              </a:ext>
            </a:extLst>
          </p:cNvPr>
          <p:cNvSpPr txBox="1"/>
          <p:nvPr/>
        </p:nvSpPr>
        <p:spPr>
          <a:xfrm>
            <a:off x="5524781" y="5995929"/>
            <a:ext cx="150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全結合層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B89EBBD6-9784-4209-A119-D757D660A62B}"/>
              </a:ext>
            </a:extLst>
          </p:cNvPr>
          <p:cNvCxnSpPr>
            <a:cxnSpLocks/>
          </p:cNvCxnSpPr>
          <p:nvPr/>
        </p:nvCxnSpPr>
        <p:spPr>
          <a:xfrm flipH="1">
            <a:off x="2952677" y="3312192"/>
            <a:ext cx="3076599" cy="117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22CA16D-0E1D-4EC6-B365-2EFEB1923387}"/>
              </a:ext>
            </a:extLst>
          </p:cNvPr>
          <p:cNvSpPr txBox="1"/>
          <p:nvPr/>
        </p:nvSpPr>
        <p:spPr>
          <a:xfrm>
            <a:off x="2683983" y="2885384"/>
            <a:ext cx="4185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755DC64-D673-4E9C-83C4-0BB59B5D98E7}"/>
              </a:ext>
            </a:extLst>
          </p:cNvPr>
          <p:cNvSpPr/>
          <p:nvPr/>
        </p:nvSpPr>
        <p:spPr>
          <a:xfrm>
            <a:off x="2563838" y="2825789"/>
            <a:ext cx="658814" cy="3013051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3671556-5486-40BA-A952-A54EFE0A3B02}"/>
              </a:ext>
            </a:extLst>
          </p:cNvPr>
          <p:cNvSpPr/>
          <p:nvPr/>
        </p:nvSpPr>
        <p:spPr>
          <a:xfrm>
            <a:off x="5812657" y="3128153"/>
            <a:ext cx="683546" cy="245409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0585CB0-6BF1-44D1-A3F4-7B109C7C48B0}"/>
              </a:ext>
            </a:extLst>
          </p:cNvPr>
          <p:cNvSpPr txBox="1"/>
          <p:nvPr/>
        </p:nvSpPr>
        <p:spPr>
          <a:xfrm>
            <a:off x="5932803" y="3131607"/>
            <a:ext cx="418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DFDAC73A-FDC3-4305-A8C5-0B8CDC0188DF}"/>
              </a:ext>
            </a:extLst>
          </p:cNvPr>
          <p:cNvCxnSpPr>
            <a:cxnSpLocks/>
          </p:cNvCxnSpPr>
          <p:nvPr/>
        </p:nvCxnSpPr>
        <p:spPr>
          <a:xfrm flipH="1" flipV="1">
            <a:off x="2952677" y="3128155"/>
            <a:ext cx="3103463" cy="166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B92526C0-A3BF-457C-A6FD-5829837205EB}"/>
              </a:ext>
            </a:extLst>
          </p:cNvPr>
          <p:cNvCxnSpPr>
            <a:cxnSpLocks/>
          </p:cNvCxnSpPr>
          <p:nvPr/>
        </p:nvCxnSpPr>
        <p:spPr>
          <a:xfrm flipH="1">
            <a:off x="2952677" y="3294938"/>
            <a:ext cx="3076599" cy="27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0904FA90-B921-4304-9C05-E8226A63180F}"/>
              </a:ext>
            </a:extLst>
          </p:cNvPr>
          <p:cNvCxnSpPr>
            <a:cxnSpLocks/>
          </p:cNvCxnSpPr>
          <p:nvPr/>
        </p:nvCxnSpPr>
        <p:spPr>
          <a:xfrm flipH="1">
            <a:off x="2952677" y="3298389"/>
            <a:ext cx="3076599" cy="272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66A43779-FD6B-48C6-8F40-FD81137B6772}"/>
              </a:ext>
            </a:extLst>
          </p:cNvPr>
          <p:cNvCxnSpPr>
            <a:cxnSpLocks/>
          </p:cNvCxnSpPr>
          <p:nvPr/>
        </p:nvCxnSpPr>
        <p:spPr>
          <a:xfrm flipH="1">
            <a:off x="2952677" y="3301840"/>
            <a:ext cx="3076599" cy="486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A7EA541B-3F35-4CF0-875B-D52010D753BD}"/>
              </a:ext>
            </a:extLst>
          </p:cNvPr>
          <p:cNvCxnSpPr>
            <a:cxnSpLocks/>
          </p:cNvCxnSpPr>
          <p:nvPr/>
        </p:nvCxnSpPr>
        <p:spPr>
          <a:xfrm flipH="1">
            <a:off x="2952677" y="3305291"/>
            <a:ext cx="3076599" cy="728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1E6F0A8-7435-472B-B9E5-2B31D33D31A5}"/>
              </a:ext>
            </a:extLst>
          </p:cNvPr>
          <p:cNvCxnSpPr>
            <a:cxnSpLocks/>
          </p:cNvCxnSpPr>
          <p:nvPr/>
        </p:nvCxnSpPr>
        <p:spPr>
          <a:xfrm flipH="1">
            <a:off x="2952677" y="3308741"/>
            <a:ext cx="3076599" cy="953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4592BA16-67BD-4F9F-9AE7-947A879FE64B}"/>
              </a:ext>
            </a:extLst>
          </p:cNvPr>
          <p:cNvCxnSpPr>
            <a:cxnSpLocks/>
          </p:cNvCxnSpPr>
          <p:nvPr/>
        </p:nvCxnSpPr>
        <p:spPr>
          <a:xfrm flipH="1">
            <a:off x="2952677" y="3315643"/>
            <a:ext cx="3076599" cy="1427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5D7AB46-85B2-4FF8-8B3A-A869C533B791}"/>
              </a:ext>
            </a:extLst>
          </p:cNvPr>
          <p:cNvCxnSpPr>
            <a:cxnSpLocks/>
          </p:cNvCxnSpPr>
          <p:nvPr/>
        </p:nvCxnSpPr>
        <p:spPr>
          <a:xfrm flipH="1">
            <a:off x="2952677" y="3319094"/>
            <a:ext cx="3076599" cy="1638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35FEE4AF-6572-41B2-860A-F9072023EAA5}"/>
              </a:ext>
            </a:extLst>
          </p:cNvPr>
          <p:cNvCxnSpPr>
            <a:cxnSpLocks/>
          </p:cNvCxnSpPr>
          <p:nvPr/>
        </p:nvCxnSpPr>
        <p:spPr>
          <a:xfrm flipH="1">
            <a:off x="2952677" y="3322545"/>
            <a:ext cx="3076599" cy="185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50DBDB89-12F6-4EF6-BB0E-E7F2A74817A5}"/>
              </a:ext>
            </a:extLst>
          </p:cNvPr>
          <p:cNvCxnSpPr>
            <a:cxnSpLocks/>
          </p:cNvCxnSpPr>
          <p:nvPr/>
        </p:nvCxnSpPr>
        <p:spPr>
          <a:xfrm flipH="1">
            <a:off x="2952677" y="3325996"/>
            <a:ext cx="3076599" cy="2125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BA9F0FFE-00C0-4C90-867A-A057CDC555E9}"/>
              </a:ext>
            </a:extLst>
          </p:cNvPr>
          <p:cNvCxnSpPr>
            <a:cxnSpLocks/>
          </p:cNvCxnSpPr>
          <p:nvPr/>
        </p:nvCxnSpPr>
        <p:spPr>
          <a:xfrm flipH="1">
            <a:off x="2952677" y="3329447"/>
            <a:ext cx="3076599" cy="235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1CD90C7-1A6C-4E30-9D55-1AD5E6D6E287}"/>
              </a:ext>
            </a:extLst>
          </p:cNvPr>
          <p:cNvSpPr txBox="1"/>
          <p:nvPr/>
        </p:nvSpPr>
        <p:spPr>
          <a:xfrm>
            <a:off x="4095514" y="4640859"/>
            <a:ext cx="1933761" cy="55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（他の結合は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書いていない）</a:t>
            </a:r>
          </a:p>
        </p:txBody>
      </p:sp>
    </p:spTree>
    <p:extLst>
      <p:ext uri="{BB962C8B-B14F-4D97-AF65-F5344CB8AC3E}">
        <p14:creationId xmlns:p14="http://schemas.microsoft.com/office/powerpoint/2010/main" val="581076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7-6. </a:t>
            </a:r>
            <a:r>
              <a:rPr lang="ja-JP" altLang="en-US" sz="4500" dirty="0">
                <a:solidFill>
                  <a:schemeClr val="tx2"/>
                </a:solidFill>
              </a:rPr>
              <a:t>畳み込み層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8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0D3C08-5842-46A5-A634-9EE04D3F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645735"/>
            <a:ext cx="8461208" cy="5333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１ニューロンで，１つの畳み込み（掛け算と合計）を行う</a:t>
            </a:r>
            <a:endParaRPr lang="en-US" altLang="ja-JP" sz="2400" dirty="0"/>
          </a:p>
          <a:p>
            <a:r>
              <a:rPr lang="ja-JP" altLang="en-US" sz="2400" b="1" dirty="0"/>
              <a:t>同じ層の全ニューロン</a:t>
            </a:r>
            <a:r>
              <a:rPr lang="ja-JP" altLang="en-US" sz="2400" dirty="0"/>
              <a:t>はすべて、</a:t>
            </a:r>
            <a:r>
              <a:rPr lang="ja-JP" altLang="en-US" sz="2400" b="1" dirty="0"/>
              <a:t>同一のカーネルを共有し、パラメータの量</a:t>
            </a:r>
            <a:r>
              <a:rPr lang="ja-JP" altLang="en-US" sz="2400" dirty="0"/>
              <a:t>は</a:t>
            </a:r>
            <a:r>
              <a:rPr lang="ja-JP" altLang="en-US" sz="2400" b="1" dirty="0"/>
              <a:t>少ない</a:t>
            </a:r>
            <a:endParaRPr lang="en-US" altLang="ja-JP" sz="2400" b="1" dirty="0"/>
          </a:p>
          <a:p>
            <a:r>
              <a:rPr lang="ja-JP" altLang="en-US" sz="2400" b="1" dirty="0"/>
              <a:t>効率的な学習が可能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E4D202-6AE9-4A7E-9AF1-07CA19E1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CF260B-F8E6-4D0F-81E4-A152D95AD93B}"/>
              </a:ext>
            </a:extLst>
          </p:cNvPr>
          <p:cNvSpPr txBox="1"/>
          <p:nvPr/>
        </p:nvSpPr>
        <p:spPr>
          <a:xfrm>
            <a:off x="341396" y="5954868"/>
            <a:ext cx="150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前の層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184519-31B8-4A1E-8B4B-F63B2654AB13}"/>
              </a:ext>
            </a:extLst>
          </p:cNvPr>
          <p:cNvSpPr txBox="1"/>
          <p:nvPr/>
        </p:nvSpPr>
        <p:spPr>
          <a:xfrm>
            <a:off x="4835587" y="6026689"/>
            <a:ext cx="3215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１つの畳み込み層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39AEFA-CC96-425D-A259-5B24D52FEA99}"/>
              </a:ext>
            </a:extLst>
          </p:cNvPr>
          <p:cNvSpPr txBox="1"/>
          <p:nvPr/>
        </p:nvSpPr>
        <p:spPr>
          <a:xfrm>
            <a:off x="614437" y="2896639"/>
            <a:ext cx="4185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85BE16C-98F3-4733-AC68-019861CDC6AD}"/>
              </a:ext>
            </a:extLst>
          </p:cNvPr>
          <p:cNvSpPr/>
          <p:nvPr/>
        </p:nvSpPr>
        <p:spPr>
          <a:xfrm>
            <a:off x="499971" y="2956606"/>
            <a:ext cx="658814" cy="3013051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604D3B-1505-4410-87C0-19DDDBAC5B0F}"/>
              </a:ext>
            </a:extLst>
          </p:cNvPr>
          <p:cNvSpPr/>
          <p:nvPr/>
        </p:nvSpPr>
        <p:spPr>
          <a:xfrm>
            <a:off x="3748789" y="3258970"/>
            <a:ext cx="5073365" cy="245409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D7798D-3BDF-4375-9A98-B340E1C832FE}"/>
              </a:ext>
            </a:extLst>
          </p:cNvPr>
          <p:cNvSpPr txBox="1"/>
          <p:nvPr/>
        </p:nvSpPr>
        <p:spPr>
          <a:xfrm>
            <a:off x="3868936" y="3262424"/>
            <a:ext cx="418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1009C6C-6732-4D3B-88BC-6C8DC44EB400}"/>
              </a:ext>
            </a:extLst>
          </p:cNvPr>
          <p:cNvCxnSpPr>
            <a:cxnSpLocks/>
          </p:cNvCxnSpPr>
          <p:nvPr/>
        </p:nvCxnSpPr>
        <p:spPr>
          <a:xfrm flipH="1" flipV="1">
            <a:off x="888810" y="3258972"/>
            <a:ext cx="3103463" cy="166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B58AFB3-AED8-421D-9A47-B916E029C380}"/>
              </a:ext>
            </a:extLst>
          </p:cNvPr>
          <p:cNvCxnSpPr>
            <a:cxnSpLocks/>
          </p:cNvCxnSpPr>
          <p:nvPr/>
        </p:nvCxnSpPr>
        <p:spPr>
          <a:xfrm flipH="1">
            <a:off x="888810" y="3425755"/>
            <a:ext cx="3076599" cy="27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FBFD9D0-3401-43AD-8752-FF12564BB7A7}"/>
              </a:ext>
            </a:extLst>
          </p:cNvPr>
          <p:cNvCxnSpPr>
            <a:cxnSpLocks/>
          </p:cNvCxnSpPr>
          <p:nvPr/>
        </p:nvCxnSpPr>
        <p:spPr>
          <a:xfrm flipH="1">
            <a:off x="888810" y="3436108"/>
            <a:ext cx="3076599" cy="728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8083D90-BDE8-4243-A45D-A5B2C16EA40C}"/>
              </a:ext>
            </a:extLst>
          </p:cNvPr>
          <p:cNvCxnSpPr>
            <a:cxnSpLocks/>
          </p:cNvCxnSpPr>
          <p:nvPr/>
        </p:nvCxnSpPr>
        <p:spPr>
          <a:xfrm flipH="1">
            <a:off x="888810" y="3439558"/>
            <a:ext cx="3076599" cy="953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F2963E-0E95-4824-A521-2F61FDEE2153}"/>
              </a:ext>
            </a:extLst>
          </p:cNvPr>
          <p:cNvSpPr txBox="1"/>
          <p:nvPr/>
        </p:nvSpPr>
        <p:spPr>
          <a:xfrm>
            <a:off x="4402130" y="3262041"/>
            <a:ext cx="418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915D64E-CA45-4B57-973F-D67F583B789B}"/>
              </a:ext>
            </a:extLst>
          </p:cNvPr>
          <p:cNvSpPr txBox="1"/>
          <p:nvPr/>
        </p:nvSpPr>
        <p:spPr>
          <a:xfrm>
            <a:off x="4935324" y="3261658"/>
            <a:ext cx="418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44E255C-ED4D-48E6-9DDA-4B8159E7ED42}"/>
              </a:ext>
            </a:extLst>
          </p:cNvPr>
          <p:cNvSpPr txBox="1"/>
          <p:nvPr/>
        </p:nvSpPr>
        <p:spPr>
          <a:xfrm>
            <a:off x="5468518" y="3261275"/>
            <a:ext cx="418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29CD99-F065-47A4-80E1-6F10FDC11EDF}"/>
              </a:ext>
            </a:extLst>
          </p:cNvPr>
          <p:cNvSpPr txBox="1"/>
          <p:nvPr/>
        </p:nvSpPr>
        <p:spPr>
          <a:xfrm>
            <a:off x="6001712" y="3260892"/>
            <a:ext cx="418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80BF7EA-DBEE-40D9-8B5E-FEFE6000C253}"/>
              </a:ext>
            </a:extLst>
          </p:cNvPr>
          <p:cNvSpPr txBox="1"/>
          <p:nvPr/>
        </p:nvSpPr>
        <p:spPr>
          <a:xfrm>
            <a:off x="6534906" y="3260509"/>
            <a:ext cx="418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7407B7C-B922-49DF-9956-2F06E6267E26}"/>
              </a:ext>
            </a:extLst>
          </p:cNvPr>
          <p:cNvSpPr txBox="1"/>
          <p:nvPr/>
        </p:nvSpPr>
        <p:spPr>
          <a:xfrm>
            <a:off x="7068100" y="3260126"/>
            <a:ext cx="418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4028E4D-E8C4-4C87-B57A-39EA4F37F032}"/>
              </a:ext>
            </a:extLst>
          </p:cNvPr>
          <p:cNvSpPr txBox="1"/>
          <p:nvPr/>
        </p:nvSpPr>
        <p:spPr>
          <a:xfrm>
            <a:off x="7601294" y="3259743"/>
            <a:ext cx="418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DE50C80-CDAB-413B-BFD1-409E39C6846F}"/>
              </a:ext>
            </a:extLst>
          </p:cNvPr>
          <p:cNvSpPr txBox="1"/>
          <p:nvPr/>
        </p:nvSpPr>
        <p:spPr>
          <a:xfrm>
            <a:off x="8134488" y="3259360"/>
            <a:ext cx="418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C2084AF-8972-4D67-AAD5-23EFC2E89C5A}"/>
              </a:ext>
            </a:extLst>
          </p:cNvPr>
          <p:cNvGrpSpPr/>
          <p:nvPr/>
        </p:nvGrpSpPr>
        <p:grpSpPr>
          <a:xfrm>
            <a:off x="3774430" y="2666779"/>
            <a:ext cx="435686" cy="473086"/>
            <a:chOff x="3635800" y="2408434"/>
            <a:chExt cx="651661" cy="571629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EE322B7-6E3D-4F2E-AD82-CABCC55EA8B6}"/>
                </a:ext>
              </a:extLst>
            </p:cNvPr>
            <p:cNvSpPr/>
            <p:nvPr/>
          </p:nvSpPr>
          <p:spPr>
            <a:xfrm>
              <a:off x="3635800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43D040AD-BD64-4BFF-BE94-A82C7AAF9205}"/>
                </a:ext>
              </a:extLst>
            </p:cNvPr>
            <p:cNvSpPr/>
            <p:nvPr/>
          </p:nvSpPr>
          <p:spPr>
            <a:xfrm>
              <a:off x="3959597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2302E2F-0A3C-4C5B-B298-A3155B60AA9C}"/>
                </a:ext>
              </a:extLst>
            </p:cNvPr>
            <p:cNvSpPr/>
            <p:nvPr/>
          </p:nvSpPr>
          <p:spPr>
            <a:xfrm>
              <a:off x="3641380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8A8AF69-27EC-4B5E-BD2B-19378E866B50}"/>
                </a:ext>
              </a:extLst>
            </p:cNvPr>
            <p:cNvSpPr/>
            <p:nvPr/>
          </p:nvSpPr>
          <p:spPr>
            <a:xfrm>
              <a:off x="3965177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F285826-4FC3-47F6-AFE3-B7AAF0E68446}"/>
              </a:ext>
            </a:extLst>
          </p:cNvPr>
          <p:cNvGrpSpPr/>
          <p:nvPr/>
        </p:nvGrpSpPr>
        <p:grpSpPr>
          <a:xfrm>
            <a:off x="4354157" y="2666337"/>
            <a:ext cx="435686" cy="473086"/>
            <a:chOff x="3635800" y="2408434"/>
            <a:chExt cx="651661" cy="571629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76921271-5F8C-4B93-A6CE-413F63C26478}"/>
                </a:ext>
              </a:extLst>
            </p:cNvPr>
            <p:cNvSpPr/>
            <p:nvPr/>
          </p:nvSpPr>
          <p:spPr>
            <a:xfrm>
              <a:off x="3635800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BC51C8D2-2051-4FBB-A08D-79F86F3D155D}"/>
                </a:ext>
              </a:extLst>
            </p:cNvPr>
            <p:cNvSpPr/>
            <p:nvPr/>
          </p:nvSpPr>
          <p:spPr>
            <a:xfrm>
              <a:off x="3959597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575362E9-FF13-4812-B27F-85E6BF84F32F}"/>
                </a:ext>
              </a:extLst>
            </p:cNvPr>
            <p:cNvSpPr/>
            <p:nvPr/>
          </p:nvSpPr>
          <p:spPr>
            <a:xfrm>
              <a:off x="3641380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1B4A543B-130C-4652-9AB8-2673C675B0EF}"/>
                </a:ext>
              </a:extLst>
            </p:cNvPr>
            <p:cNvSpPr/>
            <p:nvPr/>
          </p:nvSpPr>
          <p:spPr>
            <a:xfrm>
              <a:off x="3965177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30B157F-9A20-46DE-9694-8E3CD054BF59}"/>
              </a:ext>
            </a:extLst>
          </p:cNvPr>
          <p:cNvGrpSpPr/>
          <p:nvPr/>
        </p:nvGrpSpPr>
        <p:grpSpPr>
          <a:xfrm>
            <a:off x="4922934" y="2665895"/>
            <a:ext cx="435686" cy="473086"/>
            <a:chOff x="3635800" y="2408434"/>
            <a:chExt cx="651661" cy="571629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5AA49174-4FCF-434C-90F6-AEEE57DE1B06}"/>
                </a:ext>
              </a:extLst>
            </p:cNvPr>
            <p:cNvSpPr/>
            <p:nvPr/>
          </p:nvSpPr>
          <p:spPr>
            <a:xfrm>
              <a:off x="3635800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D8CD46A0-A967-441D-846D-B1108A7191E7}"/>
                </a:ext>
              </a:extLst>
            </p:cNvPr>
            <p:cNvSpPr/>
            <p:nvPr/>
          </p:nvSpPr>
          <p:spPr>
            <a:xfrm>
              <a:off x="3959597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A546648E-BC49-4AC9-AC15-92BE4D443A97}"/>
                </a:ext>
              </a:extLst>
            </p:cNvPr>
            <p:cNvSpPr/>
            <p:nvPr/>
          </p:nvSpPr>
          <p:spPr>
            <a:xfrm>
              <a:off x="3641380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605F0488-473D-49D7-A4C3-72FF8BD8BA02}"/>
                </a:ext>
              </a:extLst>
            </p:cNvPr>
            <p:cNvSpPr/>
            <p:nvPr/>
          </p:nvSpPr>
          <p:spPr>
            <a:xfrm>
              <a:off x="3965177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703CFFEA-8EA0-4CF8-9B1B-FE244BE18DB7}"/>
              </a:ext>
            </a:extLst>
          </p:cNvPr>
          <p:cNvGrpSpPr/>
          <p:nvPr/>
        </p:nvGrpSpPr>
        <p:grpSpPr>
          <a:xfrm>
            <a:off x="5453386" y="2665453"/>
            <a:ext cx="435686" cy="473086"/>
            <a:chOff x="3635800" y="2408434"/>
            <a:chExt cx="651661" cy="571629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18990E0D-581D-4FEE-B347-84D96715FCCB}"/>
                </a:ext>
              </a:extLst>
            </p:cNvPr>
            <p:cNvSpPr/>
            <p:nvPr/>
          </p:nvSpPr>
          <p:spPr>
            <a:xfrm>
              <a:off x="3635800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C0E98823-1287-46FF-9113-602CF11037EA}"/>
                </a:ext>
              </a:extLst>
            </p:cNvPr>
            <p:cNvSpPr/>
            <p:nvPr/>
          </p:nvSpPr>
          <p:spPr>
            <a:xfrm>
              <a:off x="3959597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A2378670-4F80-4C3D-AB46-30560BC90E33}"/>
                </a:ext>
              </a:extLst>
            </p:cNvPr>
            <p:cNvSpPr/>
            <p:nvPr/>
          </p:nvSpPr>
          <p:spPr>
            <a:xfrm>
              <a:off x="3641380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2B4B9765-F13B-4C1E-AA85-D6A2A2992C55}"/>
                </a:ext>
              </a:extLst>
            </p:cNvPr>
            <p:cNvSpPr/>
            <p:nvPr/>
          </p:nvSpPr>
          <p:spPr>
            <a:xfrm>
              <a:off x="3965177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DB70C217-0398-4E61-89A4-E24EE0C7F685}"/>
              </a:ext>
            </a:extLst>
          </p:cNvPr>
          <p:cNvGrpSpPr/>
          <p:nvPr/>
        </p:nvGrpSpPr>
        <p:grpSpPr>
          <a:xfrm>
            <a:off x="5983838" y="2665011"/>
            <a:ext cx="435686" cy="473086"/>
            <a:chOff x="3635800" y="2408434"/>
            <a:chExt cx="651661" cy="571629"/>
          </a:xfrm>
        </p:grpSpPr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A24B848C-BC10-4EEC-82C5-94219B9095DF}"/>
                </a:ext>
              </a:extLst>
            </p:cNvPr>
            <p:cNvSpPr/>
            <p:nvPr/>
          </p:nvSpPr>
          <p:spPr>
            <a:xfrm>
              <a:off x="3635800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4B7F89B5-E087-4A1A-BCE9-46C32A25DF78}"/>
                </a:ext>
              </a:extLst>
            </p:cNvPr>
            <p:cNvSpPr/>
            <p:nvPr/>
          </p:nvSpPr>
          <p:spPr>
            <a:xfrm>
              <a:off x="3959597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42CDC44B-CF89-41EF-A5D2-1E216898EB18}"/>
                </a:ext>
              </a:extLst>
            </p:cNvPr>
            <p:cNvSpPr/>
            <p:nvPr/>
          </p:nvSpPr>
          <p:spPr>
            <a:xfrm>
              <a:off x="3641380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62EC4E8E-71FF-4DDA-8CE0-BCAB44399FED}"/>
                </a:ext>
              </a:extLst>
            </p:cNvPr>
            <p:cNvSpPr/>
            <p:nvPr/>
          </p:nvSpPr>
          <p:spPr>
            <a:xfrm>
              <a:off x="3965177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F01A3A49-D1C5-40FA-BD73-8B62969F1088}"/>
              </a:ext>
            </a:extLst>
          </p:cNvPr>
          <p:cNvGrpSpPr/>
          <p:nvPr/>
        </p:nvGrpSpPr>
        <p:grpSpPr>
          <a:xfrm>
            <a:off x="6514290" y="2664569"/>
            <a:ext cx="435686" cy="473086"/>
            <a:chOff x="3635800" y="2408434"/>
            <a:chExt cx="651661" cy="571629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0DE5C58F-3D70-469F-8E8D-C258C6D87067}"/>
                </a:ext>
              </a:extLst>
            </p:cNvPr>
            <p:cNvSpPr/>
            <p:nvPr/>
          </p:nvSpPr>
          <p:spPr>
            <a:xfrm>
              <a:off x="3635800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1D13272E-93FB-44D7-9111-5277BF802EC1}"/>
                </a:ext>
              </a:extLst>
            </p:cNvPr>
            <p:cNvSpPr/>
            <p:nvPr/>
          </p:nvSpPr>
          <p:spPr>
            <a:xfrm>
              <a:off x="3959597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5EE101EF-442E-44BF-BFE3-6563EFC03A36}"/>
                </a:ext>
              </a:extLst>
            </p:cNvPr>
            <p:cNvSpPr/>
            <p:nvPr/>
          </p:nvSpPr>
          <p:spPr>
            <a:xfrm>
              <a:off x="3641380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40E7E831-A943-4A5D-9EC4-8093B0330DB9}"/>
                </a:ext>
              </a:extLst>
            </p:cNvPr>
            <p:cNvSpPr/>
            <p:nvPr/>
          </p:nvSpPr>
          <p:spPr>
            <a:xfrm>
              <a:off x="3965177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2D49EAD9-B432-4A21-8AB3-8ADA55BB6BE0}"/>
              </a:ext>
            </a:extLst>
          </p:cNvPr>
          <p:cNvGrpSpPr/>
          <p:nvPr/>
        </p:nvGrpSpPr>
        <p:grpSpPr>
          <a:xfrm>
            <a:off x="7044742" y="2664127"/>
            <a:ext cx="435686" cy="473086"/>
            <a:chOff x="3635800" y="2408434"/>
            <a:chExt cx="651661" cy="571629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DB522281-3429-41EA-9F03-B9C2210C1E33}"/>
                </a:ext>
              </a:extLst>
            </p:cNvPr>
            <p:cNvSpPr/>
            <p:nvPr/>
          </p:nvSpPr>
          <p:spPr>
            <a:xfrm>
              <a:off x="3635800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3B05A3E2-0260-4D79-AFC7-028C15EBEAD9}"/>
                </a:ext>
              </a:extLst>
            </p:cNvPr>
            <p:cNvSpPr/>
            <p:nvPr/>
          </p:nvSpPr>
          <p:spPr>
            <a:xfrm>
              <a:off x="3959597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D17C006D-5F36-4D56-84CB-4E2BBC2EF5B1}"/>
                </a:ext>
              </a:extLst>
            </p:cNvPr>
            <p:cNvSpPr/>
            <p:nvPr/>
          </p:nvSpPr>
          <p:spPr>
            <a:xfrm>
              <a:off x="3641380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B2B955D1-F61E-4B26-AC31-69983B18BB21}"/>
                </a:ext>
              </a:extLst>
            </p:cNvPr>
            <p:cNvSpPr/>
            <p:nvPr/>
          </p:nvSpPr>
          <p:spPr>
            <a:xfrm>
              <a:off x="3965177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20A23D04-440C-4EC7-A631-5EAB185A72A0}"/>
              </a:ext>
            </a:extLst>
          </p:cNvPr>
          <p:cNvGrpSpPr/>
          <p:nvPr/>
        </p:nvGrpSpPr>
        <p:grpSpPr>
          <a:xfrm>
            <a:off x="7575194" y="2663685"/>
            <a:ext cx="435686" cy="473086"/>
            <a:chOff x="3635800" y="2408434"/>
            <a:chExt cx="651661" cy="571629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C20FA67B-1747-4205-B0E6-B9E0BB01A1E3}"/>
                </a:ext>
              </a:extLst>
            </p:cNvPr>
            <p:cNvSpPr/>
            <p:nvPr/>
          </p:nvSpPr>
          <p:spPr>
            <a:xfrm>
              <a:off x="3635800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FE789B0E-A3CC-452A-A0CA-328EF37524D8}"/>
                </a:ext>
              </a:extLst>
            </p:cNvPr>
            <p:cNvSpPr/>
            <p:nvPr/>
          </p:nvSpPr>
          <p:spPr>
            <a:xfrm>
              <a:off x="3959597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275C658A-E407-4C4C-BCFA-17B607CC8DFD}"/>
                </a:ext>
              </a:extLst>
            </p:cNvPr>
            <p:cNvSpPr/>
            <p:nvPr/>
          </p:nvSpPr>
          <p:spPr>
            <a:xfrm>
              <a:off x="3641380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7CCA29B1-A533-4FCD-88E2-0A78DA3866B2}"/>
                </a:ext>
              </a:extLst>
            </p:cNvPr>
            <p:cNvSpPr/>
            <p:nvPr/>
          </p:nvSpPr>
          <p:spPr>
            <a:xfrm>
              <a:off x="3965177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E54CE302-92A8-40ED-8E71-674CBD7D9265}"/>
              </a:ext>
            </a:extLst>
          </p:cNvPr>
          <p:cNvGrpSpPr/>
          <p:nvPr/>
        </p:nvGrpSpPr>
        <p:grpSpPr>
          <a:xfrm>
            <a:off x="8105646" y="2663243"/>
            <a:ext cx="435686" cy="473086"/>
            <a:chOff x="3635800" y="2408434"/>
            <a:chExt cx="651661" cy="571629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2F12FB62-DFFA-410B-8A18-F4FE7E5CE62A}"/>
                </a:ext>
              </a:extLst>
            </p:cNvPr>
            <p:cNvSpPr/>
            <p:nvPr/>
          </p:nvSpPr>
          <p:spPr>
            <a:xfrm>
              <a:off x="3635800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7430EFA3-42A4-4217-9B10-63D5C403C8CB}"/>
                </a:ext>
              </a:extLst>
            </p:cNvPr>
            <p:cNvSpPr/>
            <p:nvPr/>
          </p:nvSpPr>
          <p:spPr>
            <a:xfrm>
              <a:off x="3959597" y="2408434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A791F31A-30DE-40E6-BFEB-E1B456FA1585}"/>
                </a:ext>
              </a:extLst>
            </p:cNvPr>
            <p:cNvSpPr/>
            <p:nvPr/>
          </p:nvSpPr>
          <p:spPr>
            <a:xfrm>
              <a:off x="3641380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275E1674-726A-4FCA-8EE8-5E58EB35EC50}"/>
                </a:ext>
              </a:extLst>
            </p:cNvPr>
            <p:cNvSpPr/>
            <p:nvPr/>
          </p:nvSpPr>
          <p:spPr>
            <a:xfrm>
              <a:off x="3965177" y="2694782"/>
              <a:ext cx="322284" cy="28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0A37A2D5-4408-4A39-87FB-71B0E44822CC}"/>
              </a:ext>
            </a:extLst>
          </p:cNvPr>
          <p:cNvSpPr txBox="1"/>
          <p:nvPr/>
        </p:nvSpPr>
        <p:spPr>
          <a:xfrm>
            <a:off x="5376178" y="2231763"/>
            <a:ext cx="3215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複数のカーネル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F753044-D260-7D7C-2937-90FDD413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畳み込み層の特徴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055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D88448-5387-4E74-054E-FE4A6FF1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8C52FDA-87AF-9D72-9259-A41E1F8A2557}"/>
              </a:ext>
            </a:extLst>
          </p:cNvPr>
          <p:cNvSpPr/>
          <p:nvPr/>
        </p:nvSpPr>
        <p:spPr>
          <a:xfrm>
            <a:off x="397042" y="511342"/>
            <a:ext cx="7760369" cy="61240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21E9C86-3AAD-96FF-7762-AF28CE5C1859}"/>
              </a:ext>
            </a:extLst>
          </p:cNvPr>
          <p:cNvSpPr/>
          <p:nvPr/>
        </p:nvSpPr>
        <p:spPr>
          <a:xfrm>
            <a:off x="986589" y="1822785"/>
            <a:ext cx="6671511" cy="459004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知的な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IT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B81A2B0-10EA-896E-F9E1-584D80B29865}"/>
              </a:ext>
            </a:extLst>
          </p:cNvPr>
          <p:cNvSpPr/>
          <p:nvPr/>
        </p:nvSpPr>
        <p:spPr>
          <a:xfrm>
            <a:off x="1576136" y="3200400"/>
            <a:ext cx="5528511" cy="30698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E15F69-62D3-E941-EB06-2A332BD1C6E9}"/>
              </a:ext>
            </a:extLst>
          </p:cNvPr>
          <p:cNvSpPr txBox="1"/>
          <p:nvPr/>
        </p:nvSpPr>
        <p:spPr>
          <a:xfrm>
            <a:off x="2992855" y="100939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知的なITシステム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4A4BDA-D25E-4F04-E9DB-68EF07375D91}"/>
              </a:ext>
            </a:extLst>
          </p:cNvPr>
          <p:cNvSpPr txBox="1"/>
          <p:nvPr/>
        </p:nvSpPr>
        <p:spPr>
          <a:xfrm>
            <a:off x="3519236" y="356877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人工知能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B3AF90-AED7-A1EF-F91B-E539F950854D}"/>
              </a:ext>
            </a:extLst>
          </p:cNvPr>
          <p:cNvSpPr txBox="1"/>
          <p:nvPr/>
        </p:nvSpPr>
        <p:spPr>
          <a:xfrm>
            <a:off x="3569340" y="1678750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機械学習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63FEF5-D42A-F289-05F0-8D2DB1334356}"/>
              </a:ext>
            </a:extLst>
          </p:cNvPr>
          <p:cNvSpPr txBox="1"/>
          <p:nvPr/>
        </p:nvSpPr>
        <p:spPr>
          <a:xfrm>
            <a:off x="2195763" y="2316409"/>
            <a:ext cx="4565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データから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し、知的能力を向上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32A786-4DB9-526E-EE94-0404FBED5B11}"/>
              </a:ext>
            </a:extLst>
          </p:cNvPr>
          <p:cNvSpPr txBox="1"/>
          <p:nvPr/>
        </p:nvSpPr>
        <p:spPr>
          <a:xfrm>
            <a:off x="2845016" y="3111713"/>
            <a:ext cx="29546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ディープラーニング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669F09-56C6-8A47-4557-C3ED0AC72B6E}"/>
              </a:ext>
            </a:extLst>
          </p:cNvPr>
          <p:cNvSpPr txBox="1"/>
          <p:nvPr/>
        </p:nvSpPr>
        <p:spPr>
          <a:xfrm>
            <a:off x="2189747" y="397892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データから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し、複雑なタスクを実行。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多層のニューラルネットワーク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</a:p>
        </p:txBody>
      </p:sp>
    </p:spTree>
    <p:extLst>
      <p:ext uri="{BB962C8B-B14F-4D97-AF65-F5344CB8AC3E}">
        <p14:creationId xmlns:p14="http://schemas.microsoft.com/office/powerpoint/2010/main" val="1157093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畳み込み層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畳み込み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畳み込み層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589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31494"/>
            <a:ext cx="8461208" cy="594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①「</a:t>
            </a:r>
            <a:r>
              <a:rPr kumimoji="1" lang="en-US" altLang="ja-JP" sz="2400" dirty="0"/>
              <a:t>Animated AI</a:t>
            </a:r>
            <a:r>
              <a:rPr kumimoji="1" lang="ja-JP" altLang="en-US" sz="2400" dirty="0"/>
              <a:t>」のサイトにアクセスする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https://animatedai.github.io/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②このサイトでは、さまざまな</a:t>
            </a:r>
            <a:r>
              <a:rPr kumimoji="1" lang="ja-JP" altLang="en-US" sz="2400" b="1" dirty="0"/>
              <a:t>ニューラルネットワーク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アルゴリズム</a:t>
            </a:r>
            <a:r>
              <a:rPr kumimoji="1" lang="ja-JP" altLang="en-US" sz="2400" dirty="0"/>
              <a:t>が解説されている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③トップの「</a:t>
            </a:r>
            <a:r>
              <a:rPr kumimoji="1" lang="en-US" altLang="ja-JP" sz="2400" b="1" dirty="0"/>
              <a:t>The Basic Algorithm</a:t>
            </a:r>
            <a:r>
              <a:rPr kumimoji="1" lang="ja-JP" altLang="en-US" sz="2400" dirty="0"/>
              <a:t>」は、</a:t>
            </a:r>
            <a:r>
              <a:rPr kumimoji="1" lang="ja-JP" altLang="en-US" sz="2400" b="1" dirty="0"/>
              <a:t>畳み込み</a:t>
            </a:r>
            <a:r>
              <a:rPr kumimoji="1" lang="ja-JP" altLang="en-US" sz="2400" dirty="0"/>
              <a:t>をアニメーションで示している。　</a:t>
            </a:r>
            <a:endParaRPr kumimoji="1" lang="en-US" altLang="ja-JP" sz="2400" dirty="0"/>
          </a:p>
          <a:p>
            <a:r>
              <a:rPr kumimoji="1" lang="ja-JP" altLang="en-US" sz="2400" dirty="0"/>
              <a:t>元データ</a:t>
            </a:r>
            <a:r>
              <a:rPr lang="ja-JP" altLang="en-US" sz="2400" dirty="0"/>
              <a:t>と</a:t>
            </a:r>
            <a:r>
              <a:rPr kumimoji="1" lang="ja-JP" altLang="en-US" sz="2400" dirty="0"/>
              <a:t>カーネル</a:t>
            </a:r>
            <a:r>
              <a:rPr lang="ja-JP" altLang="en-US" sz="2400" dirty="0"/>
              <a:t>は</a:t>
            </a:r>
            <a:r>
              <a:rPr kumimoji="1" lang="ja-JP" altLang="en-US" sz="2400" dirty="0"/>
              <a:t>３次元である</a:t>
            </a:r>
            <a:endParaRPr lang="en-US" altLang="ja-JP" sz="2400" dirty="0"/>
          </a:p>
          <a:p>
            <a:r>
              <a:rPr lang="ja-JP" altLang="en-US" sz="2400" b="1" dirty="0"/>
              <a:t>畳み込み</a:t>
            </a:r>
            <a:r>
              <a:rPr lang="ja-JP" altLang="en-US" sz="2400" dirty="0"/>
              <a:t>の仕組み上，畳み込み層の</a:t>
            </a:r>
            <a:r>
              <a:rPr lang="ja-JP" altLang="en-US" sz="2400" b="1" dirty="0">
                <a:solidFill>
                  <a:prstClr val="black"/>
                </a:solidFill>
              </a:rPr>
              <a:t>同じ層のニューロン</a:t>
            </a:r>
            <a:r>
              <a:rPr lang="ja-JP" altLang="en-US" sz="2400" dirty="0">
                <a:solidFill>
                  <a:prstClr val="black"/>
                </a:solidFill>
              </a:rPr>
              <a:t>はすべて，</a:t>
            </a:r>
            <a:r>
              <a:rPr lang="ja-JP" altLang="en-US" sz="2400" b="1" dirty="0">
                <a:solidFill>
                  <a:prstClr val="black"/>
                </a:solidFill>
              </a:rPr>
              <a:t>同一のカーネルを共有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911" y="4350320"/>
            <a:ext cx="4447533" cy="243244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99915" y="46125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元データ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17722" y="433551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カーネルは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全部で８個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55048" y="61579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畳み込み結果</a:t>
            </a:r>
          </a:p>
        </p:txBody>
      </p:sp>
    </p:spTree>
    <p:extLst>
      <p:ext uri="{BB962C8B-B14F-4D97-AF65-F5344CB8AC3E}">
        <p14:creationId xmlns:p14="http://schemas.microsoft.com/office/powerpoint/2010/main" val="916326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学習の仕組み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58142"/>
            <a:ext cx="8461208" cy="6099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u="sng" dirty="0"/>
              <a:t>パラメータを調整して誤差を最小化する</a:t>
            </a:r>
            <a:endParaRPr lang="en-US" altLang="ja-JP" sz="2400" u="sng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b="1" dirty="0"/>
              <a:t>全結合層のパラメータ</a:t>
            </a:r>
            <a:r>
              <a:rPr lang="en-US" altLang="ja-JP" sz="2400" dirty="0"/>
              <a:t>】</a:t>
            </a:r>
          </a:p>
          <a:p>
            <a:r>
              <a:rPr lang="ja-JP" altLang="en-US" sz="2400" b="1" dirty="0"/>
              <a:t>パラメータ：</a:t>
            </a:r>
            <a:r>
              <a:rPr lang="ja-JP" altLang="en-US" sz="2400" dirty="0"/>
              <a:t>ニューロンの</a:t>
            </a:r>
            <a:r>
              <a:rPr lang="ja-JP" altLang="en-US" sz="2400" b="1" dirty="0"/>
              <a:t>重み</a:t>
            </a:r>
            <a:r>
              <a:rPr lang="ja-JP" altLang="en-US" sz="2400" dirty="0"/>
              <a:t>や</a:t>
            </a:r>
            <a:r>
              <a:rPr lang="ja-JP" altLang="en-US" sz="2400" b="1" dirty="0"/>
              <a:t>バイアス</a:t>
            </a:r>
            <a:endParaRPr lang="en-US" altLang="ja-JP" sz="2400" dirty="0"/>
          </a:p>
          <a:p>
            <a:r>
              <a:rPr lang="ja-JP" altLang="en-US" sz="2400" b="1" dirty="0"/>
              <a:t>パラメータは大量</a:t>
            </a:r>
            <a:endParaRPr lang="en-US" altLang="ja-JP" sz="2400" b="1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b="1" dirty="0"/>
              <a:t>畳み込み層のパラメータ</a:t>
            </a:r>
            <a:r>
              <a:rPr lang="en-US" altLang="ja-JP" sz="2400" dirty="0"/>
              <a:t>】</a:t>
            </a:r>
            <a:endParaRPr lang="ja-JP" altLang="en-US" sz="2400" dirty="0"/>
          </a:p>
          <a:p>
            <a:r>
              <a:rPr lang="ja-JP" altLang="en-US" sz="2400" dirty="0"/>
              <a:t>パラメータ：</a:t>
            </a:r>
            <a:r>
              <a:rPr lang="ja-JP" altLang="en-US" sz="2400" b="1" dirty="0"/>
              <a:t>カーネル</a:t>
            </a:r>
            <a:endParaRPr lang="en-US" altLang="ja-JP" sz="2400" b="1" dirty="0"/>
          </a:p>
          <a:p>
            <a:r>
              <a:rPr lang="ja-JP" altLang="en-US" sz="2400" b="1" dirty="0"/>
              <a:t>同じ層の全ニューロン</a:t>
            </a:r>
            <a:r>
              <a:rPr lang="ja-JP" altLang="en-US" sz="2400" dirty="0"/>
              <a:t>はすべて、</a:t>
            </a:r>
            <a:r>
              <a:rPr lang="ja-JP" altLang="en-US" sz="2400" b="1" dirty="0"/>
              <a:t>同一のカーネルを共有</a:t>
            </a:r>
            <a:endParaRPr lang="en-US" altLang="ja-JP" sz="2400" b="1" dirty="0"/>
          </a:p>
          <a:p>
            <a:r>
              <a:rPr lang="ja-JP" altLang="en-US" sz="2400" b="1" dirty="0"/>
              <a:t>パラメータは少量</a:t>
            </a:r>
          </a:p>
          <a:p>
            <a:r>
              <a:rPr lang="ja-JP" altLang="en-US" sz="2400" dirty="0"/>
              <a:t>カーネルの共有によって，過学習を避けつつ高速な学習が実現される．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4753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7-7. </a:t>
            </a:r>
            <a:r>
              <a:rPr lang="ja-JP" altLang="en-US" sz="4500" dirty="0">
                <a:solidFill>
                  <a:schemeClr val="tx2"/>
                </a:solidFill>
              </a:rPr>
              <a:t>プーリング層</a:t>
            </a:r>
            <a:br>
              <a:rPr lang="ja-JP" altLang="en-US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7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EAC16B-7912-4415-AD59-DCBAAE3C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プーリング層の機能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13DDC2-68DB-4360-A08F-64DF5360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２次元のデータの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縮小</a:t>
            </a:r>
            <a:endParaRPr kumimoji="1"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/>
              <a:t>　　（例）サイズ </a:t>
            </a:r>
            <a:r>
              <a:rPr kumimoji="1" lang="en-US" altLang="ja-JP" sz="2400" dirty="0"/>
              <a:t>100 × 100</a:t>
            </a:r>
            <a:r>
              <a:rPr lang="ja-JP" altLang="en-US" sz="2400" dirty="0"/>
              <a:t> ⇒ </a:t>
            </a:r>
            <a:r>
              <a:rPr lang="en-US" altLang="ja-JP" sz="2400" dirty="0"/>
              <a:t>50 × 50 </a:t>
            </a:r>
            <a:r>
              <a:rPr lang="ja-JP" altLang="en-US" sz="2400" dirty="0" err="1"/>
              <a:t>のように</a:t>
            </a:r>
            <a:endParaRPr lang="en-US" altLang="ja-JP" sz="2400" dirty="0"/>
          </a:p>
          <a:p>
            <a:r>
              <a:rPr kumimoji="1" lang="ja-JP" altLang="en-US" sz="2400" dirty="0"/>
              <a:t>一定領域内の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結果</a:t>
            </a:r>
            <a:r>
              <a:rPr kumimoji="1" lang="ja-JP" altLang="en-US" sz="2400" dirty="0"/>
              <a:t>を，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１つにまとめる</a:t>
            </a:r>
            <a:r>
              <a:rPr kumimoji="1" lang="ja-JP" altLang="en-US" sz="2400" dirty="0"/>
              <a:t>．</a:t>
            </a:r>
            <a:endParaRPr kumimoji="1" lang="en-US" altLang="ja-JP" sz="2400" dirty="0"/>
          </a:p>
          <a:p>
            <a:r>
              <a:rPr lang="ja-JP" altLang="en-US" sz="2400" dirty="0"/>
              <a:t>まとめるときに，最大値でまとめる </a:t>
            </a:r>
            <a:r>
              <a:rPr lang="en-US" altLang="ja-JP" sz="2400" dirty="0"/>
              <a:t>Max Pooling </a:t>
            </a:r>
            <a:r>
              <a:rPr lang="ja-JP" altLang="en-US" sz="2400" dirty="0"/>
              <a:t>がよく利用される（特徴抽出の結果を保持）．</a:t>
            </a:r>
            <a:endParaRPr kumimoji="1" lang="en-US" altLang="ja-JP" sz="2400" dirty="0"/>
          </a:p>
          <a:p>
            <a:r>
              <a:rPr lang="ja-JP" altLang="en-US" sz="2400" dirty="0"/>
              <a:t>学習の対象では</a:t>
            </a:r>
            <a:r>
              <a:rPr lang="ja-JP" altLang="en-US" sz="2400" b="1" dirty="0">
                <a:solidFill>
                  <a:srgbClr val="FF0000"/>
                </a:solidFill>
              </a:rPr>
              <a:t>ない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C81469-DE87-4EF1-936A-D4AF6272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6875AE-104B-45F1-9493-5E87C6EB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1324"/>
            <a:ext cx="4992858" cy="238945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B19D63-B579-4847-8AD9-9AF65DB235CB}"/>
              </a:ext>
            </a:extLst>
          </p:cNvPr>
          <p:cNvSpPr txBox="1"/>
          <p:nvPr/>
        </p:nvSpPr>
        <p:spPr>
          <a:xfrm>
            <a:off x="5419253" y="4343939"/>
            <a:ext cx="3563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4, 8, 7, 1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の最大値は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4, 8, 7, 1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から，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最大値の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を選ぶ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F0AE2F3-F794-4FC9-A001-97D40F66121F}"/>
              </a:ext>
            </a:extLst>
          </p:cNvPr>
          <p:cNvSpPr/>
          <p:nvPr/>
        </p:nvSpPr>
        <p:spPr>
          <a:xfrm>
            <a:off x="272566" y="4088454"/>
            <a:ext cx="821155" cy="855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CE21EA-F226-45E9-A382-8DEB3815A28C}"/>
              </a:ext>
            </a:extLst>
          </p:cNvPr>
          <p:cNvSpPr/>
          <p:nvPr/>
        </p:nvSpPr>
        <p:spPr>
          <a:xfrm>
            <a:off x="3351138" y="4512890"/>
            <a:ext cx="605255" cy="576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2879EB-79B1-4AE4-AF5A-4984159E4943}"/>
              </a:ext>
            </a:extLst>
          </p:cNvPr>
          <p:cNvSpPr txBox="1"/>
          <p:nvPr/>
        </p:nvSpPr>
        <p:spPr>
          <a:xfrm>
            <a:off x="0" y="6249974"/>
            <a:ext cx="8744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出典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https://github.com/jeffheaton/t81_558_deep_learning/blob/084023876b6cf09c931b452584dbd44c56314a03/t81_558_class_06_2_cnn.ipynb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0188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0" y="1741337"/>
            <a:ext cx="7325179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7-8. CNN Explainer </a:t>
            </a:r>
            <a:r>
              <a:rPr lang="ja-JP" altLang="en-US" sz="4500" dirty="0">
                <a:solidFill>
                  <a:schemeClr val="tx2"/>
                </a:solidFill>
              </a:rPr>
              <a:t>のデモ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4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41A39A-C16D-F6AD-ECBD-ABDA06CC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畳み込みニューラルネットワーク（</a:t>
            </a:r>
            <a:r>
              <a:rPr lang="en-US" altLang="ja-JP" dirty="0"/>
              <a:t>CNN</a:t>
            </a:r>
            <a:r>
              <a:rPr lang="ja-JP" altLang="en-US" dirty="0"/>
              <a:t>）の特徴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A99B72-1A5A-360C-0221-7AA1AE357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fontAlgn="t"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画像の局所的な特徴をとらえる</a:t>
            </a:r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畳み込み層を持つ</a:t>
            </a:r>
            <a:endParaRPr kumimoji="1" lang="ja-JP" altLang="en-US" sz="24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rtl="0" eaLnBrk="1" fontAlgn="t" latinLnBrk="0" hangingPunct="1">
              <a:lnSpc>
                <a:spcPct val="150000"/>
              </a:lnSpc>
            </a:pPr>
            <a:r>
              <a:rPr kumimoji="1" lang="ja-JP" altLang="ja-JP" sz="2400" b="0" i="0" u="none" strike="noStrike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主に</a:t>
            </a:r>
            <a:r>
              <a:rPr kumimoji="1" lang="ja-JP" altLang="ja-JP" sz="2400" b="1" i="0" u="sng" strike="noStrike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畳み込み層、プーリング層、全結合層</a:t>
            </a:r>
            <a:r>
              <a:rPr kumimoji="1" lang="ja-JP" altLang="ja-JP" sz="2400" b="0" i="0" u="none" strike="noStrike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などから構成</a:t>
            </a:r>
            <a:endParaRPr lang="ja-JP" altLang="ja-JP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rtl="0" eaLnBrk="1" fontAlgn="auto" latinLnBrk="0" hangingPunct="1">
              <a:lnSpc>
                <a:spcPct val="150000"/>
              </a:lnSpc>
            </a:pPr>
            <a:r>
              <a:rPr kumimoji="1" lang="ja-JP" altLang="ja-JP" sz="2400" b="0" i="0" u="none" strike="noStrike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学習では、重み、バイアスなどのパラメータを調整。</a:t>
            </a:r>
            <a:r>
              <a:rPr kumimoji="1" lang="ja-JP" altLang="ja-JP" sz="2400" b="0" i="0" u="none" strike="noStrike" kern="12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ただし、</a:t>
            </a:r>
            <a:r>
              <a:rPr kumimoji="1" lang="ja-JP" altLang="ja-JP" sz="2400" b="1" i="0" u="sng" strike="noStrike" kern="12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畳み込み層</a:t>
            </a:r>
            <a:r>
              <a:rPr kumimoji="1" lang="ja-JP" altLang="ja-JP" sz="2400" b="0" i="0" u="none" strike="noStrike" kern="12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では、</a:t>
            </a:r>
            <a:r>
              <a:rPr kumimoji="1" lang="ja-JP" altLang="ja-JP" sz="2400" b="1" i="0" u="sng" strike="noStrike" kern="12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カーネルを共有する</a:t>
            </a:r>
            <a:r>
              <a:rPr kumimoji="1" lang="ja-JP" altLang="ja-JP" sz="2400" b="0" i="0" u="none" strike="noStrike" kern="12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ため、学習が効率化</a:t>
            </a:r>
            <a:endParaRPr lang="ja-JP" altLang="ja-JP" sz="2400" b="0" i="0" u="none" strike="noStrike" dirty="0">
              <a:effectLst/>
              <a:latin typeface="Arial" panose="020B0604020202020204" pitchFamily="34" charset="0"/>
            </a:endParaRP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412AFA-60B7-71E2-3050-D317C5AF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4341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畳み込みニューラルネットワーク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29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E71C1A-C43F-4F74-9FF8-19BEB918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i="0" dirty="0">
                <a:solidFill>
                  <a:srgbClr val="000000"/>
                </a:solidFill>
                <a:effectLst/>
                <a:latin typeface="-apple-system"/>
              </a:rPr>
              <a:t>CNN Explainer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-apple-system"/>
              </a:rPr>
              <a:t>　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9138E-E567-4FED-BDDF-CACDEA4CF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i="0" dirty="0">
                <a:solidFill>
                  <a:srgbClr val="000000"/>
                </a:solidFill>
                <a:effectLst/>
                <a:latin typeface="-apple-system"/>
              </a:rPr>
              <a:t>CNN Explainer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-apple-system"/>
              </a:rPr>
              <a:t>　</a:t>
            </a:r>
            <a:r>
              <a:rPr lang="ja-JP" altLang="en-US" i="0" dirty="0">
                <a:solidFill>
                  <a:srgbClr val="000000"/>
                </a:solidFill>
                <a:effectLst/>
                <a:latin typeface="-apple-system"/>
              </a:rPr>
              <a:t>ジョージア工科大学 </a:t>
            </a:r>
            <a:r>
              <a:rPr lang="en-US" altLang="ja-JP" i="0" dirty="0">
                <a:solidFill>
                  <a:srgbClr val="000000"/>
                </a:solidFill>
                <a:effectLst/>
                <a:latin typeface="-apple-system"/>
              </a:rPr>
              <a:t>Polo Club</a:t>
            </a:r>
          </a:p>
          <a:p>
            <a:r>
              <a:rPr lang="ja-JP" altLang="en-US" dirty="0">
                <a:solidFill>
                  <a:srgbClr val="000000"/>
                </a:solidFill>
                <a:latin typeface="-apple-system"/>
              </a:rPr>
              <a:t>畳み込み層などの仕組みをビジュアルに学ぶことができるサイト</a:t>
            </a:r>
            <a:endParaRPr lang="en-US" altLang="ja-JP" dirty="0">
              <a:solidFill>
                <a:srgbClr val="000000"/>
              </a:solidFill>
              <a:latin typeface="-apple-system"/>
            </a:endParaRPr>
          </a:p>
          <a:p>
            <a:endParaRPr lang="en-US" altLang="ja-JP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000000"/>
                </a:solidFill>
                <a:latin typeface="-apple-system"/>
              </a:rPr>
              <a:t>【</a:t>
            </a:r>
            <a:r>
              <a:rPr lang="ja-JP" altLang="en-US" b="1" dirty="0">
                <a:solidFill>
                  <a:srgbClr val="000000"/>
                </a:solidFill>
                <a:latin typeface="-apple-system"/>
              </a:rPr>
              <a:t>アクセス方法</a:t>
            </a:r>
            <a:r>
              <a:rPr lang="en-US" altLang="ja-JP" b="1" dirty="0">
                <a:solidFill>
                  <a:srgbClr val="000000"/>
                </a:solidFill>
                <a:latin typeface="-apple-system"/>
              </a:rPr>
              <a:t>】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000000"/>
                </a:solidFill>
                <a:latin typeface="-apple-system"/>
              </a:rPr>
              <a:t>Web</a:t>
            </a:r>
            <a:r>
              <a:rPr lang="ja-JP" altLang="en-US" b="1" dirty="0">
                <a:solidFill>
                  <a:srgbClr val="000000"/>
                </a:solidFill>
                <a:latin typeface="-apple-system"/>
              </a:rPr>
              <a:t>ブラウザで次の </a:t>
            </a:r>
            <a:r>
              <a:rPr lang="en-US" altLang="ja-JP" b="1" dirty="0">
                <a:solidFill>
                  <a:srgbClr val="000000"/>
                </a:solidFill>
                <a:latin typeface="-apple-system"/>
              </a:rPr>
              <a:t>URL </a:t>
            </a:r>
            <a:r>
              <a:rPr lang="ja-JP" altLang="en-US" b="1" dirty="0">
                <a:solidFill>
                  <a:srgbClr val="000000"/>
                </a:solidFill>
                <a:latin typeface="-apple-system"/>
              </a:rPr>
              <a:t>を開く</a:t>
            </a:r>
            <a:endParaRPr lang="en-US" altLang="ja-JP" b="1" dirty="0">
              <a:solidFill>
                <a:srgbClr val="1020D0"/>
              </a:solidFill>
              <a:latin typeface="-apple-system"/>
              <a:hlinkClick r:id="" action="ppaction://noaction"/>
            </a:endParaRPr>
          </a:p>
          <a:p>
            <a:pPr marL="0" indent="0">
              <a:buNone/>
            </a:pPr>
            <a:r>
              <a:rPr lang="en-US" altLang="ja-JP" b="1" i="0" u="none" strike="noStrike" dirty="0">
                <a:solidFill>
                  <a:srgbClr val="1020D0"/>
                </a:solidFill>
                <a:effectLst/>
                <a:latin typeface="-apple-system"/>
                <a:hlinkClick r:id="rId2"/>
              </a:rPr>
              <a:t>https://poloclub.github.io/cnn-explainer/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2C629C-A86F-4BBF-AC72-FA1BDE35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869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2F5672-2FB5-4226-B210-693483BF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85367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画像分類を行うニューラルネットワーク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C21CCB-9121-4DA7-9ED4-90751C9E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E22737D-4880-460D-8AFD-F6D6BF58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9" y="2277186"/>
            <a:ext cx="7706539" cy="394819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11B89F8-B5BD-402D-9BE4-440041962E2E}"/>
              </a:ext>
            </a:extLst>
          </p:cNvPr>
          <p:cNvSpPr/>
          <p:nvPr/>
        </p:nvSpPr>
        <p:spPr>
          <a:xfrm>
            <a:off x="209550" y="2148682"/>
            <a:ext cx="3568700" cy="4953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AEF71B-F908-4F84-8B3A-9CE082522643}"/>
              </a:ext>
            </a:extLst>
          </p:cNvPr>
          <p:cNvSpPr txBox="1"/>
          <p:nvPr/>
        </p:nvSpPr>
        <p:spPr>
          <a:xfrm>
            <a:off x="3822960" y="193198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画像を選ぶ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F29F3D6-7E5F-431D-BE4E-DDED210B9499}"/>
              </a:ext>
            </a:extLst>
          </p:cNvPr>
          <p:cNvSpPr/>
          <p:nvPr/>
        </p:nvSpPr>
        <p:spPr>
          <a:xfrm>
            <a:off x="481597" y="3210164"/>
            <a:ext cx="763003" cy="253896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0448D7-C22E-48A5-8A4B-42DCD2758A63}"/>
              </a:ext>
            </a:extLst>
          </p:cNvPr>
          <p:cNvSpPr txBox="1"/>
          <p:nvPr/>
        </p:nvSpPr>
        <p:spPr>
          <a:xfrm>
            <a:off x="277395" y="619216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元画像の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赤青緑の成分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F50EF0-8D57-44AD-8564-D6A5C5AC6D85}"/>
              </a:ext>
            </a:extLst>
          </p:cNvPr>
          <p:cNvSpPr/>
          <p:nvPr/>
        </p:nvSpPr>
        <p:spPr>
          <a:xfrm>
            <a:off x="1612398" y="2708036"/>
            <a:ext cx="5759952" cy="331414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620843-A91E-48E0-BA17-E543855768E3}"/>
              </a:ext>
            </a:extLst>
          </p:cNvPr>
          <p:cNvSpPr txBox="1"/>
          <p:nvPr/>
        </p:nvSpPr>
        <p:spPr>
          <a:xfrm>
            <a:off x="2493545" y="628526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ニューラルネットワークの可視化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9E52540-EE83-4E4A-8F7C-EA797BAD6C7B}"/>
              </a:ext>
            </a:extLst>
          </p:cNvPr>
          <p:cNvSpPr/>
          <p:nvPr/>
        </p:nvSpPr>
        <p:spPr>
          <a:xfrm>
            <a:off x="7499350" y="2635196"/>
            <a:ext cx="688786" cy="350128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9B35BAC-9AB9-4A6D-B728-687C2E1BC9DB}"/>
              </a:ext>
            </a:extLst>
          </p:cNvPr>
          <p:cNvSpPr txBox="1"/>
          <p:nvPr/>
        </p:nvSpPr>
        <p:spPr>
          <a:xfrm>
            <a:off x="6538495" y="6211669"/>
            <a:ext cx="2097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画像の分類結果．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ここでは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espresso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9CFE662-7450-36F4-C9F6-5B857580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CNN Explainer</a:t>
            </a:r>
            <a:r>
              <a:rPr lang="ja-JP" altLang="en-US" dirty="0"/>
              <a:t>の基本操作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56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61AFA3-DC87-46CB-822A-AA40C11F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10807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/>
              <a:t>ディープラーニング</a:t>
            </a:r>
            <a:r>
              <a:rPr lang="ja-JP" altLang="en-US" dirty="0"/>
              <a:t>は</a:t>
            </a:r>
            <a:r>
              <a:rPr lang="ja-JP" altLang="en-US" b="1" dirty="0"/>
              <a:t>多層のニューラルネットワーク</a:t>
            </a:r>
            <a:r>
              <a:rPr lang="ja-JP" altLang="en-US" dirty="0"/>
              <a:t>を用いた機械学習</a:t>
            </a:r>
            <a:endParaRPr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513BFA3-5439-41CE-BD82-E0D6FC400AB4}"/>
              </a:ext>
            </a:extLst>
          </p:cNvPr>
          <p:cNvSpPr txBox="1">
            <a:spLocks/>
          </p:cNvSpPr>
          <p:nvPr/>
        </p:nvSpPr>
        <p:spPr>
          <a:xfrm>
            <a:off x="407904" y="2397868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6CD0BD-0177-427C-BDB3-5F463FF2B67B}"/>
              </a:ext>
            </a:extLst>
          </p:cNvPr>
          <p:cNvSpPr txBox="1"/>
          <p:nvPr/>
        </p:nvSpPr>
        <p:spPr>
          <a:xfrm>
            <a:off x="856093" y="541989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層の数が少ない（浅い）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486206-1AC5-45F5-94FD-DB1F37662932}"/>
              </a:ext>
            </a:extLst>
          </p:cNvPr>
          <p:cNvSpPr txBox="1"/>
          <p:nvPr/>
        </p:nvSpPr>
        <p:spPr>
          <a:xfrm>
            <a:off x="5341751" y="55330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層の数が多い（深い）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DC369F1-3A61-4D63-8EA4-B478BD8F2950}"/>
              </a:ext>
            </a:extLst>
          </p:cNvPr>
          <p:cNvSpPr/>
          <p:nvPr/>
        </p:nvSpPr>
        <p:spPr>
          <a:xfrm>
            <a:off x="1582153" y="3254542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2F51FA1-2904-45DD-B13A-05D1157AC4A8}"/>
              </a:ext>
            </a:extLst>
          </p:cNvPr>
          <p:cNvSpPr/>
          <p:nvPr/>
        </p:nvSpPr>
        <p:spPr>
          <a:xfrm>
            <a:off x="1927831" y="3560567"/>
            <a:ext cx="270710" cy="12633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3B939A-78D7-4C32-9063-7A420F0C952E}"/>
              </a:ext>
            </a:extLst>
          </p:cNvPr>
          <p:cNvSpPr/>
          <p:nvPr/>
        </p:nvSpPr>
        <p:spPr>
          <a:xfrm>
            <a:off x="2273509" y="3429000"/>
            <a:ext cx="270710" cy="149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3D64FA4-062E-41F8-99F3-234479FB1D2C}"/>
              </a:ext>
            </a:extLst>
          </p:cNvPr>
          <p:cNvSpPr/>
          <p:nvPr/>
        </p:nvSpPr>
        <p:spPr>
          <a:xfrm>
            <a:off x="5167564" y="3389338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4F41FB1-94DB-4591-BB81-20D868402759}"/>
              </a:ext>
            </a:extLst>
          </p:cNvPr>
          <p:cNvSpPr/>
          <p:nvPr/>
        </p:nvSpPr>
        <p:spPr>
          <a:xfrm>
            <a:off x="5513242" y="3521506"/>
            <a:ext cx="270710" cy="16227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1FBB16C-DEA7-4049-BE60-F4393E838B52}"/>
              </a:ext>
            </a:extLst>
          </p:cNvPr>
          <p:cNvSpPr/>
          <p:nvPr/>
        </p:nvSpPr>
        <p:spPr>
          <a:xfrm>
            <a:off x="5858920" y="3661607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0251E1A-B984-474F-B659-5B3E73D3E3CF}"/>
              </a:ext>
            </a:extLst>
          </p:cNvPr>
          <p:cNvSpPr/>
          <p:nvPr/>
        </p:nvSpPr>
        <p:spPr>
          <a:xfrm>
            <a:off x="6204598" y="3985124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FDABD12-23DE-4FE0-B071-04BFB9FFE8AA}"/>
              </a:ext>
            </a:extLst>
          </p:cNvPr>
          <p:cNvSpPr/>
          <p:nvPr/>
        </p:nvSpPr>
        <p:spPr>
          <a:xfrm>
            <a:off x="6563227" y="3707062"/>
            <a:ext cx="270710" cy="1253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32ED5DF-3DED-44B1-BDB8-22DBCFE01176}"/>
              </a:ext>
            </a:extLst>
          </p:cNvPr>
          <p:cNvSpPr/>
          <p:nvPr/>
        </p:nvSpPr>
        <p:spPr>
          <a:xfrm>
            <a:off x="6921856" y="3429000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F18B233-29CD-4716-9160-BBD28502222B}"/>
              </a:ext>
            </a:extLst>
          </p:cNvPr>
          <p:cNvSpPr/>
          <p:nvPr/>
        </p:nvSpPr>
        <p:spPr>
          <a:xfrm>
            <a:off x="7280485" y="3707062"/>
            <a:ext cx="270710" cy="1299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4589AE5-3D71-452D-91A9-DEE9E3CC156E}"/>
              </a:ext>
            </a:extLst>
          </p:cNvPr>
          <p:cNvSpPr/>
          <p:nvPr/>
        </p:nvSpPr>
        <p:spPr>
          <a:xfrm>
            <a:off x="7639114" y="3985124"/>
            <a:ext cx="270710" cy="8719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65CA097-D6C8-41F4-ADB4-6456BE855401}"/>
              </a:ext>
            </a:extLst>
          </p:cNvPr>
          <p:cNvSpPr/>
          <p:nvPr/>
        </p:nvSpPr>
        <p:spPr>
          <a:xfrm>
            <a:off x="7997743" y="3429000"/>
            <a:ext cx="270710" cy="18553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5656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2F5672-2FB5-4226-B210-693483BF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69" y="803612"/>
            <a:ext cx="8718801" cy="47145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全結合層，畳み込み層，プーリング層</a:t>
            </a:r>
            <a:r>
              <a:rPr lang="ja-JP" altLang="en-US" dirty="0"/>
              <a:t>から構成される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C21CCB-9121-4DA7-9ED4-90751C9E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E22737D-4880-460D-8AFD-F6D6BF58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22" y="2207346"/>
            <a:ext cx="7706539" cy="394819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620843-A91E-48E0-BA17-E543855768E3}"/>
              </a:ext>
            </a:extLst>
          </p:cNvPr>
          <p:cNvSpPr txBox="1"/>
          <p:nvPr/>
        </p:nvSpPr>
        <p:spPr>
          <a:xfrm>
            <a:off x="2244061" y="61368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全結合層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28237E-8EDE-487A-A2A2-E0974AEE0886}"/>
              </a:ext>
            </a:extLst>
          </p:cNvPr>
          <p:cNvSpPr txBox="1"/>
          <p:nvPr/>
        </p:nvSpPr>
        <p:spPr>
          <a:xfrm>
            <a:off x="1376038" y="1266236"/>
            <a:ext cx="664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conv   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  conv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max_pool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conv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conv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max_pool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6F2D149-97DA-4059-9383-58E31AB343CA}"/>
              </a:ext>
            </a:extLst>
          </p:cNvPr>
          <p:cNvSpPr/>
          <p:nvPr/>
        </p:nvSpPr>
        <p:spPr>
          <a:xfrm>
            <a:off x="1553556" y="2524371"/>
            <a:ext cx="5984277" cy="3062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E0961A8-4357-494A-900F-26EDB15B2863}"/>
              </a:ext>
            </a:extLst>
          </p:cNvPr>
          <p:cNvCxnSpPr>
            <a:cxnSpLocks/>
          </p:cNvCxnSpPr>
          <p:nvPr/>
        </p:nvCxnSpPr>
        <p:spPr>
          <a:xfrm>
            <a:off x="3892550" y="1856754"/>
            <a:ext cx="203200" cy="6672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D3C84D9-C990-4775-8438-CFFBFB29B74C}"/>
              </a:ext>
            </a:extLst>
          </p:cNvPr>
          <p:cNvSpPr txBox="1"/>
          <p:nvPr/>
        </p:nvSpPr>
        <p:spPr>
          <a:xfrm>
            <a:off x="1376038" y="1548977"/>
            <a:ext cx="6710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畳み込み層       畳み込み層　プーリング層    畳み込み層  畳み込み層  プーリング層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24EE0F8-2C4D-4553-9939-33E812E4EE7D}"/>
              </a:ext>
            </a:extLst>
          </p:cNvPr>
          <p:cNvSpPr txBox="1"/>
          <p:nvPr/>
        </p:nvSpPr>
        <p:spPr>
          <a:xfrm>
            <a:off x="3994150" y="1783710"/>
            <a:ext cx="511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conv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は畳み込み層で，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max_pool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はプーリング層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31374DD5-AB66-4767-B980-5ABE7CB10EAB}"/>
              </a:ext>
            </a:extLst>
          </p:cNvPr>
          <p:cNvSpPr/>
          <p:nvPr/>
        </p:nvSpPr>
        <p:spPr>
          <a:xfrm rot="5400000">
            <a:off x="2733598" y="5609822"/>
            <a:ext cx="128922" cy="64676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中かっこ 20">
            <a:extLst>
              <a:ext uri="{FF2B5EF4-FFF2-40B4-BE49-F238E27FC236}">
                <a16:creationId xmlns:a16="http://schemas.microsoft.com/office/drawing/2014/main" id="{C6A8C490-F3AD-4EF6-B7D4-A388D8F5A13B}"/>
              </a:ext>
            </a:extLst>
          </p:cNvPr>
          <p:cNvSpPr/>
          <p:nvPr/>
        </p:nvSpPr>
        <p:spPr>
          <a:xfrm rot="5400000">
            <a:off x="4455068" y="5609822"/>
            <a:ext cx="128922" cy="64676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右中かっこ 21">
            <a:extLst>
              <a:ext uri="{FF2B5EF4-FFF2-40B4-BE49-F238E27FC236}">
                <a16:creationId xmlns:a16="http://schemas.microsoft.com/office/drawing/2014/main" id="{B6797B97-CFEF-45C7-A21B-8009546AD2A2}"/>
              </a:ext>
            </a:extLst>
          </p:cNvPr>
          <p:cNvSpPr/>
          <p:nvPr/>
        </p:nvSpPr>
        <p:spPr>
          <a:xfrm rot="5400000">
            <a:off x="5816980" y="5609822"/>
            <a:ext cx="128922" cy="64676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BD8017C5-81B4-499A-88E8-2679A55D3B1A}"/>
              </a:ext>
            </a:extLst>
          </p:cNvPr>
          <p:cNvSpPr/>
          <p:nvPr/>
        </p:nvSpPr>
        <p:spPr>
          <a:xfrm rot="5400000">
            <a:off x="7423530" y="5666546"/>
            <a:ext cx="128922" cy="64676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5E1D122-BADD-41B7-85B4-DF76F0C8F0AE}"/>
              </a:ext>
            </a:extLst>
          </p:cNvPr>
          <p:cNvSpPr txBox="1"/>
          <p:nvPr/>
        </p:nvSpPr>
        <p:spPr>
          <a:xfrm>
            <a:off x="3965531" y="61336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全結合層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55A3E53-D4D1-432A-9078-25D034D6C7CC}"/>
              </a:ext>
            </a:extLst>
          </p:cNvPr>
          <p:cNvSpPr txBox="1"/>
          <p:nvPr/>
        </p:nvSpPr>
        <p:spPr>
          <a:xfrm>
            <a:off x="5380175" y="61355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全結合層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9E3E50-2B8B-4304-B299-AAE646904B9E}"/>
              </a:ext>
            </a:extLst>
          </p:cNvPr>
          <p:cNvSpPr txBox="1"/>
          <p:nvPr/>
        </p:nvSpPr>
        <p:spPr>
          <a:xfrm>
            <a:off x="6794819" y="61374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全結合層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E29976C-8381-59E8-AE74-04DB54CB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ネットワーク構成の確認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7026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8030D4-E864-4CD4-921D-9A63BB18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畳み込み処理の可視化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3DF0F3-BEFF-4DED-8DCA-CE6590A70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左上の画像をクリック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→　畳み込みの様子をアニメーションで確認できる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（この画像は，</a:t>
            </a:r>
            <a:r>
              <a:rPr kumimoji="1" lang="ja-JP" altLang="en-US" b="1" dirty="0"/>
              <a:t>各層での処理結果</a:t>
            </a:r>
            <a:r>
              <a:rPr kumimoji="1" lang="ja-JP" altLang="en-US" dirty="0"/>
              <a:t>である）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7F8710-1BEE-42E3-B341-5696E8CE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388B102-1DDC-4E8D-B6ED-A73B47758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29" y="3122720"/>
            <a:ext cx="6286823" cy="360381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B5FE4E6-EAC8-4BCF-AFAA-9F8B2392F255}"/>
              </a:ext>
            </a:extLst>
          </p:cNvPr>
          <p:cNvSpPr/>
          <p:nvPr/>
        </p:nvSpPr>
        <p:spPr>
          <a:xfrm>
            <a:off x="1960810" y="3667602"/>
            <a:ext cx="559706" cy="38883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7069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F071C6-36D0-415F-8FF5-A868ADBF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詳細な畳み込み過程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061A15-570E-44ED-8EDA-B390CEA90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出てきた画像をクリック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→　畳み込みの詳細をアニメーションで確認できる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F25E1F-768D-4188-B07C-26BA76C1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90EBD87-3B86-45E5-BFBF-9C48AA245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43" y="2465295"/>
            <a:ext cx="7142514" cy="439270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97A1A2-6A00-4573-AFAD-E2C4A2B5950C}"/>
              </a:ext>
            </a:extLst>
          </p:cNvPr>
          <p:cNvSpPr/>
          <p:nvPr/>
        </p:nvSpPr>
        <p:spPr>
          <a:xfrm>
            <a:off x="1900101" y="3795821"/>
            <a:ext cx="559706" cy="38883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1499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FFE893-AF04-48DD-AA61-1EDE4AF0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アニメーションによる学習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C49F42-4A1C-4839-8F4F-0B3DFCFF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5794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畳み込みの様子がアニメーションで表示される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ED2311-6A2F-4A00-8397-0A33B3DE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04DB8CF-A2D0-46CD-B08F-FB43D9C9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37" y="1493687"/>
            <a:ext cx="6509263" cy="3746965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CFA7271-586A-41B4-B4DE-997D002E2A3D}"/>
              </a:ext>
            </a:extLst>
          </p:cNvPr>
          <p:cNvSpPr txBox="1">
            <a:spLocks/>
          </p:cNvSpPr>
          <p:nvPr/>
        </p:nvSpPr>
        <p:spPr>
          <a:xfrm>
            <a:off x="0" y="5364313"/>
            <a:ext cx="8461208" cy="1579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その他の層についてもビジュアルに表示できる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（いろいろ試すことは，各自の自主的な自習とする）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51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/>
              <a:t>全体まとめ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6523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dirty="0"/>
              <a:t>畳み込みニューラルネットワーク（</a:t>
            </a:r>
            <a:r>
              <a:rPr lang="en-US" altLang="ja-JP" sz="2000" b="1" dirty="0"/>
              <a:t>CNN</a:t>
            </a:r>
            <a:r>
              <a:rPr lang="ja-JP" altLang="en-US" sz="2000" b="1" dirty="0"/>
              <a:t>）</a:t>
            </a:r>
            <a:endParaRPr lang="en-US" altLang="ja-JP" sz="2000" b="1" dirty="0"/>
          </a:p>
          <a:p>
            <a:r>
              <a:rPr lang="ja-JP" altLang="en-US" sz="2000" b="1" dirty="0"/>
              <a:t>畳み込みニューラルネットワーク（</a:t>
            </a:r>
            <a:r>
              <a:rPr lang="en-US" altLang="ja-JP" sz="2000" b="1" dirty="0"/>
              <a:t>CNN</a:t>
            </a:r>
            <a:r>
              <a:rPr lang="ja-JP" altLang="en-US" sz="2000" dirty="0"/>
              <a:t>）は</a:t>
            </a:r>
            <a:r>
              <a:rPr lang="ja-JP" altLang="en-US" sz="2000" b="1" dirty="0"/>
              <a:t>画像理解</a:t>
            </a:r>
            <a:r>
              <a:rPr lang="ja-JP" altLang="en-US" sz="2000" dirty="0"/>
              <a:t>や</a:t>
            </a:r>
            <a:r>
              <a:rPr lang="ja-JP" altLang="en-US" sz="2000" b="1" dirty="0"/>
              <a:t>画像の分析</a:t>
            </a:r>
            <a:r>
              <a:rPr lang="ja-JP" altLang="en-US" sz="2000" dirty="0"/>
              <a:t>に特化した</a:t>
            </a:r>
            <a:r>
              <a:rPr lang="ja-JP" altLang="en-US" sz="2000" b="1" dirty="0"/>
              <a:t>ディープラーニング</a:t>
            </a:r>
            <a:r>
              <a:rPr lang="ja-JP" altLang="en-US" sz="2000" dirty="0"/>
              <a:t>の一種。</a:t>
            </a:r>
          </a:p>
          <a:p>
            <a:r>
              <a:rPr lang="en-US" altLang="ja-JP" sz="2000" dirty="0"/>
              <a:t>CNN</a:t>
            </a:r>
            <a:r>
              <a:rPr lang="ja-JP" altLang="en-US" sz="2000" dirty="0"/>
              <a:t>は主に</a:t>
            </a:r>
            <a:r>
              <a:rPr lang="ja-JP" altLang="en-US" sz="2000" b="1" dirty="0"/>
              <a:t>畳み込み層</a:t>
            </a:r>
            <a:r>
              <a:rPr lang="ja-JP" altLang="en-US" sz="2000" dirty="0"/>
              <a:t>、</a:t>
            </a:r>
            <a:r>
              <a:rPr lang="ja-JP" altLang="en-US" sz="2000" b="1" dirty="0"/>
              <a:t>プーリング層</a:t>
            </a:r>
            <a:r>
              <a:rPr lang="ja-JP" altLang="en-US" sz="2000" dirty="0"/>
              <a:t>、</a:t>
            </a:r>
            <a:r>
              <a:rPr lang="ja-JP" altLang="en-US" sz="2000" b="1" dirty="0"/>
              <a:t>全結合層</a:t>
            </a:r>
            <a:r>
              <a:rPr lang="ja-JP" altLang="en-US" sz="2000" dirty="0"/>
              <a:t>の３種類</a:t>
            </a:r>
            <a:endParaRPr lang="en-US" altLang="ja-JP" sz="2000" dirty="0"/>
          </a:p>
          <a:p>
            <a:r>
              <a:rPr lang="ja-JP" altLang="en-US" sz="2000" b="1" dirty="0"/>
              <a:t>畳み込み層</a:t>
            </a:r>
            <a:r>
              <a:rPr lang="ja-JP" altLang="en-US" sz="2000" dirty="0"/>
              <a:t>：画像の</a:t>
            </a:r>
            <a:r>
              <a:rPr lang="ja-JP" altLang="en-US" sz="2000" b="1" dirty="0"/>
              <a:t>局所的な特徴をとらえる</a:t>
            </a:r>
            <a:r>
              <a:rPr lang="ja-JP" altLang="en-US" sz="2000" dirty="0"/>
              <a:t>ための層。</a:t>
            </a:r>
            <a:r>
              <a:rPr lang="ja-JP" altLang="en-US" sz="2000" b="1" dirty="0"/>
              <a:t>特徴</a:t>
            </a:r>
            <a:r>
              <a:rPr lang="ja-JP" altLang="en-US" sz="2000" dirty="0"/>
              <a:t>は、画像内の</a:t>
            </a:r>
            <a:r>
              <a:rPr lang="ja-JP" altLang="en-US" sz="2000" b="1" dirty="0"/>
              <a:t>顕著なパターンや属性</a:t>
            </a:r>
            <a:r>
              <a:rPr lang="ja-JP" altLang="en-US" sz="2000" dirty="0"/>
              <a:t>（例：エッジ、テクスチャ）</a:t>
            </a:r>
            <a:endParaRPr lang="ja-JP" altLang="en-US" sz="2000" b="1" dirty="0"/>
          </a:p>
          <a:p>
            <a:r>
              <a:rPr lang="ja-JP" altLang="en-US" sz="2000" b="1" dirty="0"/>
              <a:t>プーリング層</a:t>
            </a:r>
            <a:r>
              <a:rPr lang="ja-JP" altLang="en-US" sz="2000" dirty="0"/>
              <a:t>：</a:t>
            </a:r>
            <a:r>
              <a:rPr lang="ja-JP" altLang="en-US" sz="2000" b="1" dirty="0"/>
              <a:t>特徴マップ</a:t>
            </a:r>
            <a:r>
              <a:rPr lang="ja-JP" altLang="en-US" sz="2000" dirty="0"/>
              <a:t>の</a:t>
            </a:r>
            <a:r>
              <a:rPr lang="ja-JP" altLang="en-US" sz="2000" b="1" dirty="0"/>
              <a:t>サイズを縮小</a:t>
            </a:r>
            <a:r>
              <a:rPr lang="ja-JP" altLang="en-US" sz="2000" dirty="0"/>
              <a:t>するための層。</a:t>
            </a:r>
            <a:r>
              <a:rPr lang="ja-JP" altLang="en-US" sz="2000" b="1" dirty="0"/>
              <a:t>過学習を防止</a:t>
            </a:r>
            <a:r>
              <a:rPr lang="ja-JP" altLang="en-US" sz="2000" dirty="0"/>
              <a:t>。</a:t>
            </a:r>
            <a:r>
              <a:rPr lang="ja-JP" altLang="en-US" sz="2000" b="1" dirty="0"/>
              <a:t>計算効率を向上</a:t>
            </a:r>
            <a:endParaRPr lang="ja-JP" altLang="en-US" sz="2000" dirty="0"/>
          </a:p>
          <a:p>
            <a:r>
              <a:rPr lang="ja-JP" altLang="en-US" sz="2000" b="1" dirty="0"/>
              <a:t>全結合層</a:t>
            </a:r>
            <a:r>
              <a:rPr lang="ja-JP" altLang="en-US" sz="2000" dirty="0"/>
              <a:t>：全ニューロンが前の層のすべてのニューロンと接続された層。畳み込み層とプーリング層を通過した後の特徴を基に、</a:t>
            </a:r>
            <a:r>
              <a:rPr lang="ja-JP" altLang="en-US" sz="2000" b="1" dirty="0"/>
              <a:t>画像</a:t>
            </a:r>
            <a:r>
              <a:rPr lang="ja-JP" altLang="en-US" sz="2000" dirty="0"/>
              <a:t>の</a:t>
            </a:r>
            <a:r>
              <a:rPr lang="ja-JP" altLang="en-US" sz="2000" b="1" dirty="0"/>
              <a:t>分類</a:t>
            </a:r>
            <a:r>
              <a:rPr lang="ja-JP" altLang="en-US" sz="2000" dirty="0"/>
              <a:t>や</a:t>
            </a:r>
            <a:r>
              <a:rPr lang="ja-JP" altLang="en-US" sz="2000" b="1" dirty="0"/>
              <a:t>回帰</a:t>
            </a:r>
            <a:r>
              <a:rPr lang="ja-JP" altLang="en-US" sz="2000" dirty="0"/>
              <a:t>を行う</a:t>
            </a:r>
            <a:endParaRPr lang="en-US" altLang="ja-JP" sz="2000" dirty="0"/>
          </a:p>
          <a:p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畳み込み層のパラメータの量は少ない。これにより、過学習を回避</a:t>
            </a:r>
          </a:p>
          <a:p>
            <a:pPr marL="0" indent="0">
              <a:buNone/>
            </a:pPr>
            <a:endParaRPr lang="ja-JP" altLang="en-US" sz="2000" dirty="0"/>
          </a:p>
          <a:p>
            <a:endParaRPr lang="en-US" altLang="ja-JP" sz="2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88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ディープニューラルネットワーク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513BFA3-5439-41CE-BD82-E0D6FC400AB4}"/>
              </a:ext>
            </a:extLst>
          </p:cNvPr>
          <p:cNvSpPr txBox="1">
            <a:spLocks/>
          </p:cNvSpPr>
          <p:nvPr/>
        </p:nvSpPr>
        <p:spPr>
          <a:xfrm>
            <a:off x="-431321" y="2258386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EEAC7A-246C-4000-8511-AE082D2F202F}"/>
              </a:ext>
            </a:extLst>
          </p:cNvPr>
          <p:cNvSpPr txBox="1"/>
          <p:nvPr/>
        </p:nvSpPr>
        <p:spPr>
          <a:xfrm>
            <a:off x="1503723" y="2419611"/>
            <a:ext cx="92333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３層の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40C183-E7B4-4FAC-A2CA-BA4FC7586018}"/>
              </a:ext>
            </a:extLst>
          </p:cNvPr>
          <p:cNvSpPr txBox="1"/>
          <p:nvPr/>
        </p:nvSpPr>
        <p:spPr>
          <a:xfrm>
            <a:off x="2489303" y="2419612"/>
            <a:ext cx="92333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３層の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9AFC7D-2B8E-4D6E-8B6D-DF173916181F}"/>
              </a:ext>
            </a:extLst>
          </p:cNvPr>
          <p:cNvSpPr txBox="1"/>
          <p:nvPr/>
        </p:nvSpPr>
        <p:spPr>
          <a:xfrm>
            <a:off x="3474883" y="2419610"/>
            <a:ext cx="9233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２層の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66E380-7508-4666-AE3F-5882E18DD3D8}"/>
              </a:ext>
            </a:extLst>
          </p:cNvPr>
          <p:cNvSpPr txBox="1"/>
          <p:nvPr/>
        </p:nvSpPr>
        <p:spPr>
          <a:xfrm>
            <a:off x="5064486" y="392580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合計で８層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4CCC332-5E3D-4212-ACAD-CEA97B4A74B7}"/>
              </a:ext>
            </a:extLst>
          </p:cNvPr>
          <p:cNvSpPr txBox="1">
            <a:spLocks/>
          </p:cNvSpPr>
          <p:nvPr/>
        </p:nvSpPr>
        <p:spPr>
          <a:xfrm>
            <a:off x="242136" y="960513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層が浅い（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層の数が少ない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ニューラルネットワーク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組み合わせる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こともある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955CED-52A0-44F6-8B2E-990760EBA0A9}"/>
              </a:ext>
            </a:extLst>
          </p:cNvPr>
          <p:cNvSpPr txBox="1"/>
          <p:nvPr/>
        </p:nvSpPr>
        <p:spPr>
          <a:xfrm>
            <a:off x="4905068" y="4642979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（さまざまな組み合わせが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ありえる）</a:t>
            </a:r>
          </a:p>
        </p:txBody>
      </p:sp>
    </p:spTree>
    <p:extLst>
      <p:ext uri="{BB962C8B-B14F-4D97-AF65-F5344CB8AC3E}">
        <p14:creationId xmlns:p14="http://schemas.microsoft.com/office/powerpoint/2010/main" val="424524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ディープラーニングが広く利用されている理由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多様なデータへの対応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例：画像、テキスト、音声、動画など</a:t>
            </a:r>
            <a:endParaRPr lang="en-US" altLang="ja-JP" sz="2400" dirty="0"/>
          </a:p>
          <a:p>
            <a:r>
              <a:rPr lang="ja-JP" altLang="en-US" sz="2400" b="1" dirty="0"/>
              <a:t>広範な応用分野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例：画像認識、自然言語処理、音声認識など</a:t>
            </a:r>
            <a:endParaRPr lang="en-US" altLang="ja-JP" sz="2400" dirty="0"/>
          </a:p>
          <a:p>
            <a:r>
              <a:rPr lang="ja-JP" altLang="en-US" sz="2400" b="1" dirty="0"/>
              <a:t>優れたパターン抽出能力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複雑なパターンを抽出する能力に優れる。</a:t>
            </a:r>
          </a:p>
          <a:p>
            <a:r>
              <a:rPr lang="ja-JP" altLang="en-US" sz="2400" b="1" dirty="0"/>
              <a:t>タスクの自動実行能力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パターン抽出ならびにタスク実行は自動で行われる。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A6A1F8C-2558-4ACF-9211-852949B26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26" y="1969685"/>
            <a:ext cx="4936619" cy="228964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ディープラーニングへの期待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2430877-6C0D-4511-A675-A84F96B0A8DE}"/>
              </a:ext>
            </a:extLst>
          </p:cNvPr>
          <p:cNvSpPr txBox="1"/>
          <p:nvPr/>
        </p:nvSpPr>
        <p:spPr>
          <a:xfrm>
            <a:off x="356736" y="783457"/>
            <a:ext cx="85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さまざまなレベルのパターン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抽出・認識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できるようになる」という考える場合も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D7EC0F6-D44E-4F23-B5BE-6269E1AC001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369138" y="3963543"/>
            <a:ext cx="468652" cy="1427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7586733-0550-42A8-96A8-4A4DE35E7422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3593043" y="3961344"/>
            <a:ext cx="345167" cy="1417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949D1E4-65CE-4621-9EEE-0F60C17BE70B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728162" y="4011885"/>
            <a:ext cx="310468" cy="13557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4215EA5-19D7-4552-81DB-7B326BA558C5}"/>
              </a:ext>
            </a:extLst>
          </p:cNvPr>
          <p:cNvSpPr txBox="1"/>
          <p:nvPr/>
        </p:nvSpPr>
        <p:spPr>
          <a:xfrm>
            <a:off x="5593570" y="4712378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「より出力に近い層では，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より高次のパターン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認識したい」という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考え方も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6A74D0-75CB-E124-5387-272CB97CAF77}"/>
              </a:ext>
            </a:extLst>
          </p:cNvPr>
          <p:cNvSpPr/>
          <p:nvPr/>
        </p:nvSpPr>
        <p:spPr>
          <a:xfrm>
            <a:off x="1985177" y="4719367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4A21FD-CA98-DC87-DBF9-C2DC2ADEEEB0}"/>
              </a:ext>
            </a:extLst>
          </p:cNvPr>
          <p:cNvSpPr/>
          <p:nvPr/>
        </p:nvSpPr>
        <p:spPr>
          <a:xfrm>
            <a:off x="2343806" y="4991636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7411B4A-8F8F-6485-A0C0-64B1D981D78C}"/>
              </a:ext>
            </a:extLst>
          </p:cNvPr>
          <p:cNvSpPr/>
          <p:nvPr/>
        </p:nvSpPr>
        <p:spPr>
          <a:xfrm>
            <a:off x="2702435" y="5390631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E0D9A0-E56E-921D-AA7B-6EC087829B75}"/>
              </a:ext>
            </a:extLst>
          </p:cNvPr>
          <p:cNvSpPr/>
          <p:nvPr/>
        </p:nvSpPr>
        <p:spPr>
          <a:xfrm>
            <a:off x="3085597" y="4713574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7F0848B-F19E-DD71-FF0D-8FAF8AA5C5DB}"/>
              </a:ext>
            </a:extLst>
          </p:cNvPr>
          <p:cNvSpPr/>
          <p:nvPr/>
        </p:nvSpPr>
        <p:spPr>
          <a:xfrm>
            <a:off x="1378006" y="4516231"/>
            <a:ext cx="4167402" cy="2205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B72E66-0E00-958A-C06F-F726FB281EB5}"/>
              </a:ext>
            </a:extLst>
          </p:cNvPr>
          <p:cNvSpPr/>
          <p:nvPr/>
        </p:nvSpPr>
        <p:spPr>
          <a:xfrm>
            <a:off x="3444226" y="4980148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8102EF3-A7E9-A96B-AB93-1A25F4B989B4}"/>
              </a:ext>
            </a:extLst>
          </p:cNvPr>
          <p:cNvSpPr/>
          <p:nvPr/>
        </p:nvSpPr>
        <p:spPr>
          <a:xfrm>
            <a:off x="3802855" y="5379143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E6CE741-1387-273D-2D87-79D7943F45F6}"/>
              </a:ext>
            </a:extLst>
          </p:cNvPr>
          <p:cNvSpPr/>
          <p:nvPr/>
        </p:nvSpPr>
        <p:spPr>
          <a:xfrm>
            <a:off x="4544646" y="4968660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2090B21-AE93-FE10-FFF7-E8E725C81F3F}"/>
              </a:ext>
            </a:extLst>
          </p:cNvPr>
          <p:cNvSpPr/>
          <p:nvPr/>
        </p:nvSpPr>
        <p:spPr>
          <a:xfrm>
            <a:off x="4903275" y="5367655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4842B8C-C95A-7326-573C-9784FD6F044B}"/>
              </a:ext>
            </a:extLst>
          </p:cNvPr>
          <p:cNvSpPr/>
          <p:nvPr/>
        </p:nvSpPr>
        <p:spPr>
          <a:xfrm>
            <a:off x="4168555" y="4702086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18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7469</TotalTime>
  <Words>3091</Words>
  <Application>Microsoft Office PowerPoint</Application>
  <PresentationFormat>画面に合わせる (4:3)</PresentationFormat>
  <Paragraphs>759</Paragraphs>
  <Slides>64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64</vt:i4>
      </vt:variant>
    </vt:vector>
  </HeadingPairs>
  <TitlesOfParts>
    <vt:vector size="81" baseType="lpstr">
      <vt:lpstr>-apple-system</vt:lpstr>
      <vt:lpstr>ＭＳ ゴシック</vt:lpstr>
      <vt:lpstr>ヒラギノ角ゴ Pro W3</vt:lpstr>
      <vt:lpstr>メイリオ</vt:lpstr>
      <vt:lpstr>游ゴシック</vt:lpstr>
      <vt:lpstr>Abadi</vt:lpstr>
      <vt:lpstr>Arial</vt:lpstr>
      <vt:lpstr>Calibri</vt:lpstr>
      <vt:lpstr>Segoe UI</vt:lpstr>
      <vt:lpstr>Times New Roman</vt:lpstr>
      <vt:lpstr>Office テーマ</vt:lpstr>
      <vt:lpstr>3_Office テーマ</vt:lpstr>
      <vt:lpstr>4_Office テーマ</vt:lpstr>
      <vt:lpstr>2_Office テーマ</vt:lpstr>
      <vt:lpstr>5_Office テーマ</vt:lpstr>
      <vt:lpstr>6_Office テーマ</vt:lpstr>
      <vt:lpstr>1_Office テーマ</vt:lpstr>
      <vt:lpstr>ae-7. 画像認識のための畳み込みニューラルネットワーク（CNN）入門 ：基礎概念から実装まで </vt:lpstr>
      <vt:lpstr>人工知能（AI）の学習のための指針</vt:lpstr>
      <vt:lpstr>アウトライン</vt:lpstr>
      <vt:lpstr>7-1. イントロダクション</vt:lpstr>
      <vt:lpstr>PowerPoint プレゼンテーション</vt:lpstr>
      <vt:lpstr>ディープニューラルネットワーク</vt:lpstr>
      <vt:lpstr>ディープニューラルネットワーク</vt:lpstr>
      <vt:lpstr>ディープラーニングが広く利用されている理由</vt:lpstr>
      <vt:lpstr>ディープラーニングへの期待</vt:lpstr>
      <vt:lpstr>ディープラーニングの応用と特徴</vt:lpstr>
      <vt:lpstr>7-2. 画像データの扱い</vt:lpstr>
      <vt:lpstr>画像と画素</vt:lpstr>
      <vt:lpstr>画像の種類</vt:lpstr>
      <vt:lpstr>濃淡画像でのコード化</vt:lpstr>
      <vt:lpstr>R（赤）成分，G（緑），B（青）成分によるカラー画像表現</vt:lpstr>
      <vt:lpstr>7-3. Google Colaboratory の基礎</vt:lpstr>
      <vt:lpstr>Google Colaboratory (Colab)</vt:lpstr>
      <vt:lpstr>Google Colaboratory の全体画面</vt:lpstr>
      <vt:lpstr>Python ノートブック</vt:lpstr>
      <vt:lpstr>演習１ </vt:lpstr>
      <vt:lpstr>PowerPoint プレゼンテーション</vt:lpstr>
      <vt:lpstr>PowerPoint プレゼンテーション</vt:lpstr>
      <vt:lpstr>7-4. 畳み込みニューラルネットワーク(CNN)の基礎 </vt:lpstr>
      <vt:lpstr>畳み込みニューラルネットワーク（CNN）の基本構造</vt:lpstr>
      <vt:lpstr>畳み込みニューラルネットワーク（CNN）の例</vt:lpstr>
      <vt:lpstr>畳み込みニューラルネットワークでのパターン認識</vt:lpstr>
      <vt:lpstr>畳み込みニューラルネットワーク（CNN）のメリット</vt:lpstr>
      <vt:lpstr>畳み込みニューラルネットワーク（CNN）の特徴</vt:lpstr>
      <vt:lpstr>畳み込みニューラルネットワーク（CNN）の構成と特徴</vt:lpstr>
      <vt:lpstr>6-5. 畳み込み</vt:lpstr>
      <vt:lpstr>畳み込みの役割</vt:lpstr>
      <vt:lpstr>畳み込みの応用例</vt:lpstr>
      <vt:lpstr>畳み込みの仕組み</vt:lpstr>
      <vt:lpstr>データの畳み込みの例</vt:lpstr>
      <vt:lpstr>畳み込みの例</vt:lpstr>
      <vt:lpstr>畳み込みによる局所的特徴抽出</vt:lpstr>
      <vt:lpstr>画像の畳み込み</vt:lpstr>
      <vt:lpstr>画像での畳み込み</vt:lpstr>
      <vt:lpstr>画像での畳み込み</vt:lpstr>
      <vt:lpstr>画像での畳み込み</vt:lpstr>
      <vt:lpstr>演習２ </vt:lpstr>
      <vt:lpstr>PowerPoint プレゼンテーション</vt:lpstr>
      <vt:lpstr>発展演習（余裕のある人向け）①</vt:lpstr>
      <vt:lpstr>発展演習（余裕のある人向け）②</vt:lpstr>
      <vt:lpstr>畳み込みのまとめ</vt:lpstr>
      <vt:lpstr>7-5. 全結合層</vt:lpstr>
      <vt:lpstr>全結合層の特徴</vt:lpstr>
      <vt:lpstr>7-6. 畳み込み層</vt:lpstr>
      <vt:lpstr>畳み込み層の特徴</vt:lpstr>
      <vt:lpstr>演習３ </vt:lpstr>
      <vt:lpstr>PowerPoint プレゼンテーション</vt:lpstr>
      <vt:lpstr>学習の仕組み</vt:lpstr>
      <vt:lpstr>7-7. プーリング層 </vt:lpstr>
      <vt:lpstr>プーリング層の機能</vt:lpstr>
      <vt:lpstr>7-8. CNN Explainer のデモ</vt:lpstr>
      <vt:lpstr>畳み込みニューラルネットワーク（CNN）の特徴</vt:lpstr>
      <vt:lpstr>演習４ </vt:lpstr>
      <vt:lpstr>CNN Explainer　</vt:lpstr>
      <vt:lpstr>CNN Explainerの基本操作</vt:lpstr>
      <vt:lpstr>ネットワーク構成の確認</vt:lpstr>
      <vt:lpstr>畳み込み処理の可視化</vt:lpstr>
      <vt:lpstr>詳細な畳み込み過程</vt:lpstr>
      <vt:lpstr>アニメーションによる学習</vt:lpstr>
      <vt:lpstr>全体まとめ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ae-7.画像認識のための畳み込みニューラルネットワーク（CNN）入門：基礎概念から実装まで（AI演習）</dc:title>
  <dc:creator>kaneko kunihiko</dc:creator>
  <cp:lastModifiedBy>金子　邦彦</cp:lastModifiedBy>
  <cp:revision>651</cp:revision>
  <dcterms:created xsi:type="dcterms:W3CDTF">2019-11-02T00:06:04Z</dcterms:created>
  <dcterms:modified xsi:type="dcterms:W3CDTF">2025-03-25T05:03:48Z</dcterms:modified>
</cp:coreProperties>
</file>