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8" r:id="rId3"/>
    <p:sldMasterId id="2147483693" r:id="rId4"/>
    <p:sldMasterId id="2147483698" r:id="rId5"/>
    <p:sldMasterId id="2147483703" r:id="rId6"/>
    <p:sldMasterId id="2147483713" r:id="rId7"/>
  </p:sldMasterIdLst>
  <p:notesMasterIdLst>
    <p:notesMasterId r:id="rId82"/>
  </p:notesMasterIdLst>
  <p:handoutMasterIdLst>
    <p:handoutMasterId r:id="rId83"/>
  </p:handoutMasterIdLst>
  <p:sldIdLst>
    <p:sldId id="1037" r:id="rId8"/>
    <p:sldId id="1691" r:id="rId9"/>
    <p:sldId id="1697" r:id="rId10"/>
    <p:sldId id="1692" r:id="rId11"/>
    <p:sldId id="1693" r:id="rId12"/>
    <p:sldId id="1694" r:id="rId13"/>
    <p:sldId id="1710" r:id="rId14"/>
    <p:sldId id="1705" r:id="rId15"/>
    <p:sldId id="1707" r:id="rId16"/>
    <p:sldId id="1706" r:id="rId17"/>
    <p:sldId id="1698" r:id="rId18"/>
    <p:sldId id="1730" r:id="rId19"/>
    <p:sldId id="1793" r:id="rId20"/>
    <p:sldId id="1709" r:id="rId21"/>
    <p:sldId id="1708" r:id="rId22"/>
    <p:sldId id="1699" r:id="rId23"/>
    <p:sldId id="1711" r:id="rId24"/>
    <p:sldId id="1744" r:id="rId25"/>
    <p:sldId id="1783" r:id="rId26"/>
    <p:sldId id="1703" r:id="rId27"/>
    <p:sldId id="1779" r:id="rId28"/>
    <p:sldId id="1713" r:id="rId29"/>
    <p:sldId id="1727" r:id="rId30"/>
    <p:sldId id="1716" r:id="rId31"/>
    <p:sldId id="1732" r:id="rId32"/>
    <p:sldId id="1733" r:id="rId33"/>
    <p:sldId id="1731" r:id="rId34"/>
    <p:sldId id="1728" r:id="rId35"/>
    <p:sldId id="1729" r:id="rId36"/>
    <p:sldId id="1734" r:id="rId37"/>
    <p:sldId id="1735" r:id="rId38"/>
    <p:sldId id="1720" r:id="rId39"/>
    <p:sldId id="1747" r:id="rId40"/>
    <p:sldId id="1742" r:id="rId41"/>
    <p:sldId id="1736" r:id="rId42"/>
    <p:sldId id="1737" r:id="rId43"/>
    <p:sldId id="1738" r:id="rId44"/>
    <p:sldId id="1743" r:id="rId45"/>
    <p:sldId id="1745" r:id="rId46"/>
    <p:sldId id="1748" r:id="rId47"/>
    <p:sldId id="1749" r:id="rId48"/>
    <p:sldId id="1750" r:id="rId49"/>
    <p:sldId id="1751" r:id="rId50"/>
    <p:sldId id="1752" r:id="rId51"/>
    <p:sldId id="1780" r:id="rId52"/>
    <p:sldId id="1746" r:id="rId53"/>
    <p:sldId id="1753" r:id="rId54"/>
    <p:sldId id="1754" r:id="rId55"/>
    <p:sldId id="1755" r:id="rId56"/>
    <p:sldId id="1756" r:id="rId57"/>
    <p:sldId id="1724" r:id="rId58"/>
    <p:sldId id="1757" r:id="rId59"/>
    <p:sldId id="1758" r:id="rId60"/>
    <p:sldId id="1759" r:id="rId61"/>
    <p:sldId id="1760" r:id="rId62"/>
    <p:sldId id="1761" r:id="rId63"/>
    <p:sldId id="1762" r:id="rId64"/>
    <p:sldId id="1763" r:id="rId65"/>
    <p:sldId id="1781" r:id="rId66"/>
    <p:sldId id="1764" r:id="rId67"/>
    <p:sldId id="1765" r:id="rId68"/>
    <p:sldId id="1771" r:id="rId69"/>
    <p:sldId id="1767" r:id="rId70"/>
    <p:sldId id="1465" r:id="rId71"/>
    <p:sldId id="1769" r:id="rId72"/>
    <p:sldId id="1772" r:id="rId73"/>
    <p:sldId id="1773" r:id="rId74"/>
    <p:sldId id="1774" r:id="rId75"/>
    <p:sldId id="1782" r:id="rId76"/>
    <p:sldId id="1775" r:id="rId77"/>
    <p:sldId id="1776" r:id="rId78"/>
    <p:sldId id="1777" r:id="rId79"/>
    <p:sldId id="1551" r:id="rId80"/>
    <p:sldId id="1552" r:id="rId8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4660"/>
  </p:normalViewPr>
  <p:slideViewPr>
    <p:cSldViewPr snapToGrid="0">
      <p:cViewPr varScale="1">
        <p:scale>
          <a:sx n="51" d="100"/>
          <a:sy n="51" d="100"/>
        </p:scale>
        <p:origin x="36" y="164"/>
      </p:cViewPr>
      <p:guideLst/>
    </p:cSldViewPr>
  </p:slideViewPr>
  <p:notesTextViewPr>
    <p:cViewPr>
      <p:scale>
        <a:sx n="3" d="2"/>
        <a:sy n="3" d="2"/>
      </p:scale>
      <p:origin x="0" y="0"/>
    </p:cViewPr>
  </p:notesTextViewPr>
  <p:sorterViewPr>
    <p:cViewPr>
      <p:scale>
        <a:sx n="75" d="100"/>
        <a:sy n="75" d="100"/>
      </p:scale>
      <p:origin x="0" y="-13326"/>
    </p:cViewPr>
  </p:sorterViewPr>
  <p:notesViewPr>
    <p:cSldViewPr snapToGrid="0">
      <p:cViewPr varScale="1">
        <p:scale>
          <a:sx n="38" d="100"/>
          <a:sy n="38" d="100"/>
        </p:scale>
        <p:origin x="1878"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2024/1/10</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2024/1/10</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055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r>
              <a:rPr lang="ja-JP" altLang="en-US" dirty="0"/>
              <a:t>画像分類は，画像に対して，ラベルとその確率を得ることです．</a:t>
            </a:r>
          </a:p>
          <a:p>
            <a:endParaRPr lang="ja-JP" altLang="en-US" dirty="0"/>
          </a:p>
          <a:p>
            <a:r>
              <a:rPr lang="ja-JP" altLang="en-US" dirty="0"/>
              <a:t>ラベルというのは，画像分類した結果の，画像の種類を表すキーワードのことです．</a:t>
            </a:r>
          </a:p>
          <a:p>
            <a:endParaRPr lang="ja-JP" altLang="en-US" dirty="0"/>
          </a:p>
          <a:p>
            <a:r>
              <a:rPr lang="ja-JP" altLang="en-US" dirty="0"/>
              <a:t>このラベルと確率を精度よく自動で求めるために，人工知能を使うことができます．</a:t>
            </a:r>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9</a:t>
            </a:fld>
            <a:endParaRPr kumimoji="1" lang="ja-JP" altLang="en-US"/>
          </a:p>
        </p:txBody>
      </p:sp>
    </p:spTree>
    <p:extLst>
      <p:ext uri="{BB962C8B-B14F-4D97-AF65-F5344CB8AC3E}">
        <p14:creationId xmlns:p14="http://schemas.microsoft.com/office/powerpoint/2010/main" val="51832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画像分類の例</a:t>
            </a:r>
          </a:p>
          <a:p>
            <a:endParaRPr lang="ja-JP" altLang="en-US" dirty="0"/>
          </a:p>
          <a:p>
            <a:r>
              <a:rPr lang="ja-JP" altLang="en-US" dirty="0"/>
              <a:t>画像に対して，いくつかのラベル，</a:t>
            </a:r>
          </a:p>
          <a:p>
            <a:r>
              <a:rPr lang="ja-JP" altLang="en-US" dirty="0"/>
              <a:t>それぞれのラベルに対しての確率が得られています．</a:t>
            </a:r>
          </a:p>
          <a:p>
            <a:endParaRPr lang="ja-JP" altLang="en-US" dirty="0"/>
          </a:p>
          <a:p>
            <a:r>
              <a:rPr lang="ja-JP" altLang="en-US" dirty="0"/>
              <a:t>例えば，この結果を見ると，この画像，ラベルが </a:t>
            </a:r>
            <a:r>
              <a:rPr lang="en-US" altLang="ja-JP" dirty="0" err="1"/>
              <a:t>lab_coat</a:t>
            </a:r>
            <a:r>
              <a:rPr lang="en-US" altLang="ja-JP" dirty="0"/>
              <a:t> </a:t>
            </a:r>
            <a:r>
              <a:rPr lang="ja-JP" altLang="en-US" dirty="0"/>
              <a:t>である確率が，約 </a:t>
            </a:r>
            <a:r>
              <a:rPr lang="en-US" altLang="ja-JP" dirty="0"/>
              <a:t>0.98 </a:t>
            </a:r>
            <a:r>
              <a:rPr lang="ja-JP" altLang="en-US" dirty="0" err="1"/>
              <a:t>のように</a:t>
            </a:r>
            <a:r>
              <a:rPr lang="ja-JP" altLang="en-US" dirty="0"/>
              <a:t>結果が得られています．</a:t>
            </a:r>
          </a:p>
          <a:p>
            <a:endParaRPr lang="ja-JP" altLang="en-US" dirty="0"/>
          </a:p>
          <a:p>
            <a:r>
              <a:rPr lang="ja-JP" altLang="en-US" dirty="0"/>
              <a:t>このように，１枚の画像に対して，複数のラベルとそれぞれの確率を得ること．</a:t>
            </a:r>
          </a:p>
          <a:p>
            <a:r>
              <a:rPr lang="ja-JP" altLang="en-US" dirty="0"/>
              <a:t>それが画像分類です．</a:t>
            </a:r>
          </a:p>
          <a:p>
            <a:endParaRPr lang="ja-JP" altLang="en-US" dirty="0"/>
          </a:p>
          <a:p>
            <a:r>
              <a:rPr lang="ja-JP" altLang="en-US" dirty="0"/>
              <a:t>画像分類は，画像を扱う他の人工知能，例えば，物体検出などの基礎になっています．</a:t>
            </a:r>
          </a:p>
          <a:p>
            <a:endParaRPr lang="ja-JP" altLang="en-US" dirty="0"/>
          </a:p>
          <a:p>
            <a:r>
              <a:rPr lang="ja-JP" altLang="en-US" dirty="0"/>
              <a:t>画像分類の説明は以上です．</a:t>
            </a:r>
          </a:p>
          <a:p>
            <a:r>
              <a:rPr lang="ja-JP" altLang="en-US" dirty="0"/>
              <a:t>視聴ありがとうございました．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861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良好な学習能力をもち，機械学習が脚光をあびるきっかけにも</a:t>
            </a:r>
            <a:endParaRPr kumimoji="1" lang="en-US" altLang="ja-JP" dirty="0"/>
          </a:p>
          <a:p>
            <a:endParaRPr lang="en-US" altLang="ja-JP" dirty="0"/>
          </a:p>
          <a:p>
            <a:r>
              <a:rPr lang="ja-JP" altLang="en-US" dirty="0"/>
              <a:t>機械学習を勉強するとき，ニューラルネットワークは良い手段と考える</a:t>
            </a:r>
            <a:endParaRPr lang="en-US" altLang="ja-JP" dirty="0"/>
          </a:p>
          <a:p>
            <a:endParaRPr kumimoji="1" lang="en-US" altLang="ja-JP" dirty="0"/>
          </a:p>
          <a:p>
            <a:r>
              <a:rPr lang="ja-JP" altLang="en-US" dirty="0"/>
              <a:t>機械学習では，ニューラルネットワークを使う場合もあれば，ニューラルネットワークではない他のものもある（あとで詳しく）</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0036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8062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16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7176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2024/1/10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33032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07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5753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81464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93787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845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54444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094314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75353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01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2024/1/10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5071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41304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5234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715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33939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61337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20150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417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60569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2024/1/10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2024/1/10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6676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29519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20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55205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1103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2024/1/10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a:p>
        </p:txBody>
      </p:sp>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3686673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6750674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378831308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23655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5545102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8328381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kkaneko.jp/ai/ae/index.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olab.research.google.com/drive/18IPPkY96Oc6jkYD2su4cFgWcoYAskLo_?usp=sharing" TargetMode="Externa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olab.research.google.com/drive/18IPPkY96Oc6jkYD2su4cFgWcoYAskLo_?usp=sharing" TargetMode="Externa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olab.research.google.com/drive/18IPPkY96Oc6jkYD2su4cFgWcoYAskLo_?usp=sharing" TargetMode="Externa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olab.research.google.com/drive/18IPPkY96Oc6jkYD2su4cFgWcoYAskLo_?usp=sharing" TargetMode="Externa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ja-JP" altLang="en-US" sz="4400" dirty="0">
                <a:latin typeface="メイリオ" panose="020B0604030504040204" pitchFamily="50" charset="-128"/>
              </a:rPr>
              <a:t>６</a:t>
            </a:r>
            <a:r>
              <a:rPr lang="en-US" altLang="ja-JP" sz="4400" dirty="0">
                <a:latin typeface="メイリオ" panose="020B0604030504040204" pitchFamily="50" charset="-128"/>
              </a:rPr>
              <a:t>.</a:t>
            </a:r>
            <a:r>
              <a:rPr lang="ja-JP" altLang="en-US" dirty="0">
                <a:latin typeface="メイリオ" panose="020B0604030504040204" pitchFamily="50" charset="-128"/>
              </a:rPr>
              <a:t> ディープラーニングでの画像理解①（画像分類、物体検出）</a:t>
            </a:r>
            <a:br>
              <a:rPr lang="en-US" altLang="ja-JP" sz="4000"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150100"/>
            <a:ext cx="8266421" cy="1506085"/>
          </a:xfrm>
        </p:spPr>
        <p:txBody>
          <a:bodyPr>
            <a:normAutofit lnSpcReduction="10000"/>
          </a:bodyPr>
          <a:lstStyle/>
          <a:p>
            <a:r>
              <a:rPr lang="ja-JP" altLang="en-US" sz="2800" dirty="0"/>
              <a:t>（ディープラーニング，</a:t>
            </a:r>
            <a:r>
              <a:rPr lang="en-US" altLang="ja-JP" sz="2800" dirty="0"/>
              <a:t>Python </a:t>
            </a:r>
            <a:r>
              <a:rPr lang="ja-JP" altLang="en-US" sz="2800" dirty="0"/>
              <a:t>を使用）</a:t>
            </a:r>
            <a:endParaRPr lang="en-US" altLang="ja-JP" sz="2800" dirty="0"/>
          </a:p>
          <a:p>
            <a:r>
              <a:rPr lang="ja-JP" altLang="en-US" sz="2800" dirty="0"/>
              <a:t>（全１５回）</a:t>
            </a:r>
          </a:p>
          <a:p>
            <a:r>
              <a:rPr lang="en-US" altLang="ja-JP" dirty="0">
                <a:hlinkClick r:id="rId5"/>
              </a:rPr>
              <a:t>https://www.kkaneko.</a:t>
            </a:r>
            <a:r>
              <a:rPr lang="en-US" altLang="ja-JP">
                <a:hlinkClick r:id="rId5"/>
              </a:rPr>
              <a:t>jp/ai/</a:t>
            </a:r>
            <a:r>
              <a:rPr lang="en-US" altLang="ja-JP" dirty="0">
                <a:hlinkClick r:id="rId5"/>
              </a:rPr>
              <a:t>ae/index</a:t>
            </a:r>
            <a:r>
              <a:rPr lang="en-US" altLang="ja-JP">
                <a:hlinkClick r:id="rId5"/>
              </a:rPr>
              <a:t>.html</a:t>
            </a:r>
            <a:endParaRPr lang="en-US" altLang="ja-JP"/>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p:txBody>
          <a:bodyPr>
            <a:normAutofit fontScale="90000"/>
          </a:bodyPr>
          <a:lstStyle/>
          <a:p>
            <a:r>
              <a:rPr kumimoji="1" lang="ja-JP" altLang="en-US" dirty="0"/>
              <a:t>② 物体検出</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1" name="図 10">
            <a:extLst>
              <a:ext uri="{FF2B5EF4-FFF2-40B4-BE49-F238E27FC236}">
                <a16:creationId xmlns:a16="http://schemas.microsoft.com/office/drawing/2014/main" id="{28EBFAF6-BE77-4527-93AA-1CDCCA421449}"/>
              </a:ext>
            </a:extLst>
          </p:cNvPr>
          <p:cNvPicPr>
            <a:picLocks noChangeAspect="1"/>
          </p:cNvPicPr>
          <p:nvPr/>
        </p:nvPicPr>
        <p:blipFill>
          <a:blip r:embed="rId2"/>
          <a:stretch>
            <a:fillRect/>
          </a:stretch>
        </p:blipFill>
        <p:spPr>
          <a:xfrm>
            <a:off x="4687212" y="2190643"/>
            <a:ext cx="1752690" cy="1581231"/>
          </a:xfrm>
          <a:prstGeom prst="rect">
            <a:avLst/>
          </a:prstGeom>
        </p:spPr>
      </p:pic>
      <p:sp>
        <p:nvSpPr>
          <p:cNvPr id="13" name="矢印: 右 12">
            <a:extLst>
              <a:ext uri="{FF2B5EF4-FFF2-40B4-BE49-F238E27FC236}">
                <a16:creationId xmlns:a16="http://schemas.microsoft.com/office/drawing/2014/main" id="{9115178E-8940-46A0-A144-89BA551E28E8}"/>
              </a:ext>
            </a:extLst>
          </p:cNvPr>
          <p:cNvSpPr/>
          <p:nvPr/>
        </p:nvSpPr>
        <p:spPr>
          <a:xfrm>
            <a:off x="6565900" y="2737059"/>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6C84EEB7-F84C-49C2-A53C-CC66416D53BB}"/>
              </a:ext>
            </a:extLst>
          </p:cNvPr>
          <p:cNvPicPr>
            <a:picLocks noChangeAspect="1"/>
          </p:cNvPicPr>
          <p:nvPr/>
        </p:nvPicPr>
        <p:blipFill>
          <a:blip r:embed="rId2"/>
          <a:stretch>
            <a:fillRect/>
          </a:stretch>
        </p:blipFill>
        <p:spPr>
          <a:xfrm>
            <a:off x="6952062" y="2190643"/>
            <a:ext cx="1752690" cy="1581231"/>
          </a:xfrm>
          <a:prstGeom prst="rect">
            <a:avLst/>
          </a:prstGeom>
        </p:spPr>
      </p:pic>
      <p:sp>
        <p:nvSpPr>
          <p:cNvPr id="17" name="正方形/長方形 16">
            <a:extLst>
              <a:ext uri="{FF2B5EF4-FFF2-40B4-BE49-F238E27FC236}">
                <a16:creationId xmlns:a16="http://schemas.microsoft.com/office/drawing/2014/main" id="{40507AB2-612A-486D-B2E8-41E6AA2B1BA0}"/>
              </a:ext>
            </a:extLst>
          </p:cNvPr>
          <p:cNvSpPr/>
          <p:nvPr/>
        </p:nvSpPr>
        <p:spPr>
          <a:xfrm>
            <a:off x="7058212" y="2817771"/>
            <a:ext cx="1397582" cy="8686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9178AF9D-FF65-40B6-ACEA-6592E316D191}"/>
              </a:ext>
            </a:extLst>
          </p:cNvPr>
          <p:cNvSpPr/>
          <p:nvPr/>
        </p:nvSpPr>
        <p:spPr>
          <a:xfrm>
            <a:off x="7494590" y="2298007"/>
            <a:ext cx="667633" cy="1248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8006214" y="1568158"/>
            <a:ext cx="119000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person</a:t>
            </a:r>
          </a:p>
        </p:txBody>
      </p:sp>
      <p:sp>
        <p:nvSpPr>
          <p:cNvPr id="20" name="テキスト ボックス 19">
            <a:extLst>
              <a:ext uri="{FF2B5EF4-FFF2-40B4-BE49-F238E27FC236}">
                <a16:creationId xmlns:a16="http://schemas.microsoft.com/office/drawing/2014/main" id="{316A258D-726A-40CE-9CDC-4CC4A863035E}"/>
              </a:ext>
            </a:extLst>
          </p:cNvPr>
          <p:cNvSpPr txBox="1"/>
          <p:nvPr/>
        </p:nvSpPr>
        <p:spPr>
          <a:xfrm>
            <a:off x="7998599" y="3686451"/>
            <a:ext cx="117718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bicycle</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2" name="直線矢印コネクタ 21">
            <a:extLst>
              <a:ext uri="{FF2B5EF4-FFF2-40B4-BE49-F238E27FC236}">
                <a16:creationId xmlns:a16="http://schemas.microsoft.com/office/drawing/2014/main" id="{D3DF48C8-FE07-43A5-A317-C498662256B2}"/>
              </a:ext>
            </a:extLst>
          </p:cNvPr>
          <p:cNvCxnSpPr>
            <a:endCxn id="18" idx="0"/>
          </p:cNvCxnSpPr>
          <p:nvPr/>
        </p:nvCxnSpPr>
        <p:spPr>
          <a:xfrm flipH="1">
            <a:off x="7828407" y="1948919"/>
            <a:ext cx="194250" cy="349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F46A05C-9108-4636-821B-362019BFE9B0}"/>
              </a:ext>
            </a:extLst>
          </p:cNvPr>
          <p:cNvCxnSpPr>
            <a:cxnSpLocks/>
          </p:cNvCxnSpPr>
          <p:nvPr/>
        </p:nvCxnSpPr>
        <p:spPr>
          <a:xfrm flipH="1" flipV="1">
            <a:off x="7925533" y="3681065"/>
            <a:ext cx="198189" cy="28021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424B6F6B-9D38-4493-BB44-FEF55BAEC3C7}"/>
              </a:ext>
            </a:extLst>
          </p:cNvPr>
          <p:cNvPicPr>
            <a:picLocks noChangeAspect="1"/>
          </p:cNvPicPr>
          <p:nvPr/>
        </p:nvPicPr>
        <p:blipFill>
          <a:blip r:embed="rId3"/>
          <a:stretch>
            <a:fillRect/>
          </a:stretch>
        </p:blipFill>
        <p:spPr>
          <a:xfrm>
            <a:off x="51846" y="830877"/>
            <a:ext cx="4495800" cy="2229039"/>
          </a:xfrm>
          <a:prstGeom prst="rect">
            <a:avLst/>
          </a:prstGeom>
        </p:spPr>
      </p:pic>
      <p:sp>
        <p:nvSpPr>
          <p:cNvPr id="3" name="テキスト ボックス 2">
            <a:extLst>
              <a:ext uri="{FF2B5EF4-FFF2-40B4-BE49-F238E27FC236}">
                <a16:creationId xmlns:a16="http://schemas.microsoft.com/office/drawing/2014/main" id="{9906979B-08F8-481E-8D28-2D3BCD2A9C88}"/>
              </a:ext>
            </a:extLst>
          </p:cNvPr>
          <p:cNvSpPr txBox="1"/>
          <p:nvPr/>
        </p:nvSpPr>
        <p:spPr>
          <a:xfrm>
            <a:off x="1834821" y="5728865"/>
            <a:ext cx="6288901" cy="954107"/>
          </a:xfrm>
          <a:prstGeom prst="rect">
            <a:avLst/>
          </a:prstGeom>
          <a:noFill/>
        </p:spPr>
        <p:txBody>
          <a:bodyPr wrap="none" rtlCol="0">
            <a:spAutoFit/>
          </a:bodyPr>
          <a:lstStyle/>
          <a:p>
            <a:r>
              <a:rPr kumimoji="1" lang="ja-JP" altLang="en-US" sz="2800" b="1" dirty="0">
                <a:solidFill>
                  <a:srgbClr val="C00000"/>
                </a:solidFill>
                <a:latin typeface="メイリオ" panose="020B0604030504040204" pitchFamily="50" charset="-128"/>
                <a:ea typeface="メイリオ" panose="020B0604030504040204" pitchFamily="50" charset="-128"/>
              </a:rPr>
              <a:t>バウンディングボックス</a:t>
            </a:r>
            <a:r>
              <a:rPr kumimoji="1" lang="ja-JP" altLang="en-US" sz="2800" dirty="0">
                <a:latin typeface="メイリオ" panose="020B0604030504040204" pitchFamily="50" charset="-128"/>
                <a:ea typeface="メイリオ" panose="020B0604030504040204" pitchFamily="50" charset="-128"/>
              </a:rPr>
              <a:t>は，</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u="sng" dirty="0">
                <a:solidFill>
                  <a:srgbClr val="FF0000"/>
                </a:solidFill>
                <a:latin typeface="メイリオ" panose="020B0604030504040204" pitchFamily="50" charset="-128"/>
                <a:ea typeface="メイリオ" panose="020B0604030504040204" pitchFamily="50" charset="-128"/>
              </a:rPr>
              <a:t>物体を囲む</a:t>
            </a:r>
            <a:r>
              <a:rPr kumimoji="1" lang="ja-JP" altLang="en-US" sz="2800" dirty="0">
                <a:latin typeface="メイリオ" panose="020B0604030504040204" pitchFamily="50" charset="-128"/>
                <a:ea typeface="メイリオ" panose="020B0604030504040204" pitchFamily="50" charset="-128"/>
              </a:rPr>
              <a:t>最小のボックス（四角形）</a:t>
            </a:r>
          </a:p>
        </p:txBody>
      </p:sp>
      <p:sp>
        <p:nvSpPr>
          <p:cNvPr id="21" name="正方形/長方形 20">
            <a:extLst>
              <a:ext uri="{FF2B5EF4-FFF2-40B4-BE49-F238E27FC236}">
                <a16:creationId xmlns:a16="http://schemas.microsoft.com/office/drawing/2014/main" id="{CF7123F4-E98B-4F17-84D5-9D024158EC9B}"/>
              </a:ext>
            </a:extLst>
          </p:cNvPr>
          <p:cNvSpPr/>
          <p:nvPr/>
        </p:nvSpPr>
        <p:spPr>
          <a:xfrm>
            <a:off x="8371233" y="2431058"/>
            <a:ext cx="234732" cy="4629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5" name="直線矢印コネクタ 24">
            <a:extLst>
              <a:ext uri="{FF2B5EF4-FFF2-40B4-BE49-F238E27FC236}">
                <a16:creationId xmlns:a16="http://schemas.microsoft.com/office/drawing/2014/main" id="{F96AF8CA-8603-460D-BA81-DBC07B7959D4}"/>
              </a:ext>
            </a:extLst>
          </p:cNvPr>
          <p:cNvCxnSpPr>
            <a:cxnSpLocks/>
          </p:cNvCxnSpPr>
          <p:nvPr/>
        </p:nvCxnSpPr>
        <p:spPr>
          <a:xfrm>
            <a:off x="8313865" y="2049618"/>
            <a:ext cx="141929" cy="3303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83008ED8-CB6D-497A-A314-3D0F0ADC0F86}"/>
              </a:ext>
            </a:extLst>
          </p:cNvPr>
          <p:cNvSpPr/>
          <p:nvPr/>
        </p:nvSpPr>
        <p:spPr>
          <a:xfrm>
            <a:off x="7158057" y="2617700"/>
            <a:ext cx="468294" cy="3651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9" name="直線矢印コネクタ 28">
            <a:extLst>
              <a:ext uri="{FF2B5EF4-FFF2-40B4-BE49-F238E27FC236}">
                <a16:creationId xmlns:a16="http://schemas.microsoft.com/office/drawing/2014/main" id="{EE087379-F3F5-4142-99E8-837BEE05BDDE}"/>
              </a:ext>
            </a:extLst>
          </p:cNvPr>
          <p:cNvCxnSpPr>
            <a:cxnSpLocks/>
          </p:cNvCxnSpPr>
          <p:nvPr/>
        </p:nvCxnSpPr>
        <p:spPr>
          <a:xfrm>
            <a:off x="7342948" y="1707817"/>
            <a:ext cx="1" cy="8319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3ECFCB07-DC33-46E0-87F3-8DD569B0ED64}"/>
              </a:ext>
            </a:extLst>
          </p:cNvPr>
          <p:cNvSpPr txBox="1"/>
          <p:nvPr/>
        </p:nvSpPr>
        <p:spPr>
          <a:xfrm>
            <a:off x="6797201" y="1232343"/>
            <a:ext cx="6305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car</a:t>
            </a:r>
          </a:p>
        </p:txBody>
      </p:sp>
      <p:sp>
        <p:nvSpPr>
          <p:cNvPr id="26" name="テキスト ボックス 13">
            <a:extLst>
              <a:ext uri="{FF2B5EF4-FFF2-40B4-BE49-F238E27FC236}">
                <a16:creationId xmlns:a16="http://schemas.microsoft.com/office/drawing/2014/main" id="{0E7977EE-791D-4311-B194-C45F986DC15E}"/>
              </a:ext>
            </a:extLst>
          </p:cNvPr>
          <p:cNvSpPr txBox="1"/>
          <p:nvPr/>
        </p:nvSpPr>
        <p:spPr>
          <a:xfrm>
            <a:off x="4900561" y="4438461"/>
            <a:ext cx="4884774"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2400" b="1" dirty="0">
                <a:latin typeface="メイリオ" panose="020B0604030504040204" pitchFamily="50" charset="-128"/>
                <a:ea typeface="メイリオ" panose="020B0604030504040204" pitchFamily="50" charset="-128"/>
              </a:rPr>
              <a:t>バウンディングボックス，</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ラベルを得る</a:t>
            </a:r>
            <a:endParaRPr kumimoji="1" lang="en-US" altLang="ja-JP"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12053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9E45BB-49B3-40E1-A138-A5F6CCB28559}"/>
              </a:ext>
            </a:extLst>
          </p:cNvPr>
          <p:cNvSpPr>
            <a:spLocks noGrp="1"/>
          </p:cNvSpPr>
          <p:nvPr>
            <p:ph type="title"/>
          </p:nvPr>
        </p:nvSpPr>
        <p:spPr/>
        <p:txBody>
          <a:bodyPr>
            <a:normAutofit fontScale="90000"/>
          </a:bodyPr>
          <a:lstStyle/>
          <a:p>
            <a:r>
              <a:rPr lang="ja-JP" altLang="en-US" dirty="0"/>
              <a:t>③ セグメンテーション</a:t>
            </a:r>
            <a:endParaRPr kumimoji="1" lang="ja-JP" altLang="en-US" dirty="0"/>
          </a:p>
        </p:txBody>
      </p:sp>
      <p:sp>
        <p:nvSpPr>
          <p:cNvPr id="4" name="スライド番号プレースホルダー 3">
            <a:extLst>
              <a:ext uri="{FF2B5EF4-FFF2-40B4-BE49-F238E27FC236}">
                <a16:creationId xmlns:a16="http://schemas.microsoft.com/office/drawing/2014/main" id="{3044A1EE-9308-4000-B949-B0E19E5349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1" name="テキスト ボックス 13">
            <a:extLst>
              <a:ext uri="{FF2B5EF4-FFF2-40B4-BE49-F238E27FC236}">
                <a16:creationId xmlns:a16="http://schemas.microsoft.com/office/drawing/2014/main" id="{230A5AB8-8E28-4FF7-9A61-F8482F75F8C5}"/>
              </a:ext>
            </a:extLst>
          </p:cNvPr>
          <p:cNvSpPr txBox="1"/>
          <p:nvPr/>
        </p:nvSpPr>
        <p:spPr>
          <a:xfrm>
            <a:off x="4800604" y="2997359"/>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物体の形を画素単位で抜き出し</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9" name="図 8">
            <a:extLst>
              <a:ext uri="{FF2B5EF4-FFF2-40B4-BE49-F238E27FC236}">
                <a16:creationId xmlns:a16="http://schemas.microsoft.com/office/drawing/2014/main" id="{AA5E0ACE-CEB1-4BF1-A40E-A45B7CF065EA}"/>
              </a:ext>
            </a:extLst>
          </p:cNvPr>
          <p:cNvPicPr>
            <a:picLocks noChangeAspect="1"/>
          </p:cNvPicPr>
          <p:nvPr/>
        </p:nvPicPr>
        <p:blipFill>
          <a:blip r:embed="rId3"/>
          <a:stretch>
            <a:fillRect/>
          </a:stretch>
        </p:blipFill>
        <p:spPr>
          <a:xfrm>
            <a:off x="0" y="2424125"/>
            <a:ext cx="4495800" cy="2229039"/>
          </a:xfrm>
          <a:prstGeom prst="rect">
            <a:avLst/>
          </a:prstGeom>
        </p:spPr>
      </p:pic>
      <p:sp>
        <p:nvSpPr>
          <p:cNvPr id="14" name="矢印: 右 13">
            <a:extLst>
              <a:ext uri="{FF2B5EF4-FFF2-40B4-BE49-F238E27FC236}">
                <a16:creationId xmlns:a16="http://schemas.microsoft.com/office/drawing/2014/main" id="{F3E1FD31-6385-4B6F-93AF-A371DD79110E}"/>
              </a:ext>
            </a:extLst>
          </p:cNvPr>
          <p:cNvSpPr/>
          <p:nvPr/>
        </p:nvSpPr>
        <p:spPr>
          <a:xfrm>
            <a:off x="4591052" y="3178175"/>
            <a:ext cx="114300" cy="501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A1EB9D81-21F0-491D-85F1-5EC5C22D4D1C}"/>
              </a:ext>
            </a:extLst>
          </p:cNvPr>
          <p:cNvPicPr>
            <a:picLocks noChangeAspect="1"/>
          </p:cNvPicPr>
          <p:nvPr/>
        </p:nvPicPr>
        <p:blipFill>
          <a:blip r:embed="rId4"/>
          <a:stretch>
            <a:fillRect/>
          </a:stretch>
        </p:blipFill>
        <p:spPr>
          <a:xfrm>
            <a:off x="4847246" y="799862"/>
            <a:ext cx="4273770" cy="2184512"/>
          </a:xfrm>
          <a:prstGeom prst="rect">
            <a:avLst/>
          </a:prstGeom>
        </p:spPr>
      </p:pic>
      <p:pic>
        <p:nvPicPr>
          <p:cNvPr id="5" name="図 4">
            <a:extLst>
              <a:ext uri="{FF2B5EF4-FFF2-40B4-BE49-F238E27FC236}">
                <a16:creationId xmlns:a16="http://schemas.microsoft.com/office/drawing/2014/main" id="{5A41BB87-0D48-4596-8422-FF6D133165D0}"/>
              </a:ext>
            </a:extLst>
          </p:cNvPr>
          <p:cNvPicPr>
            <a:picLocks noChangeAspect="1"/>
          </p:cNvPicPr>
          <p:nvPr/>
        </p:nvPicPr>
        <p:blipFill>
          <a:blip r:embed="rId5"/>
          <a:stretch>
            <a:fillRect/>
          </a:stretch>
        </p:blipFill>
        <p:spPr>
          <a:xfrm>
            <a:off x="4847246" y="3587897"/>
            <a:ext cx="4280120" cy="2130534"/>
          </a:xfrm>
          <a:prstGeom prst="rect">
            <a:avLst/>
          </a:prstGeom>
        </p:spPr>
      </p:pic>
      <p:sp>
        <p:nvSpPr>
          <p:cNvPr id="10" name="テキスト ボックス 13">
            <a:extLst>
              <a:ext uri="{FF2B5EF4-FFF2-40B4-BE49-F238E27FC236}">
                <a16:creationId xmlns:a16="http://schemas.microsoft.com/office/drawing/2014/main" id="{ECB2E3EB-2246-4E2C-A85B-08325A515C97}"/>
              </a:ext>
            </a:extLst>
          </p:cNvPr>
          <p:cNvSpPr txBox="1"/>
          <p:nvPr/>
        </p:nvSpPr>
        <p:spPr>
          <a:xfrm>
            <a:off x="4800604" y="5806558"/>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ラベルを得ることもできる</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321654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685B0-718F-4085-9A79-1DDDC25CB0EF}"/>
              </a:ext>
            </a:extLst>
          </p:cNvPr>
          <p:cNvSpPr>
            <a:spLocks noGrp="1"/>
          </p:cNvSpPr>
          <p:nvPr>
            <p:ph type="title"/>
          </p:nvPr>
        </p:nvSpPr>
        <p:spPr/>
        <p:txBody>
          <a:bodyPr>
            <a:normAutofit fontScale="90000"/>
          </a:bodyPr>
          <a:lstStyle/>
          <a:p>
            <a:r>
              <a:rPr kumimoji="1" lang="ja-JP" altLang="en-US" dirty="0"/>
              <a:t>画像理解の応用例：医療分野</a:t>
            </a:r>
          </a:p>
        </p:txBody>
      </p:sp>
      <p:sp>
        <p:nvSpPr>
          <p:cNvPr id="3" name="コンテンツ プレースホルダー 2">
            <a:extLst>
              <a:ext uri="{FF2B5EF4-FFF2-40B4-BE49-F238E27FC236}">
                <a16:creationId xmlns:a16="http://schemas.microsoft.com/office/drawing/2014/main" id="{11EFD481-B7A4-4279-971A-D3008AB53D4A}"/>
              </a:ext>
            </a:extLst>
          </p:cNvPr>
          <p:cNvSpPr>
            <a:spLocks noGrp="1"/>
          </p:cNvSpPr>
          <p:nvPr>
            <p:ph idx="1"/>
          </p:nvPr>
        </p:nvSpPr>
        <p:spPr/>
        <p:txBody>
          <a:bodyPr/>
          <a:lstStyle/>
          <a:p>
            <a:pPr marL="0" indent="0">
              <a:buNone/>
            </a:pPr>
            <a:r>
              <a:rPr kumimoji="1" lang="ja-JP" altLang="en-US" dirty="0"/>
              <a:t>画像内の差異の抽出</a:t>
            </a:r>
            <a:r>
              <a:rPr lang="ja-JP" altLang="en-US" dirty="0"/>
              <a:t>（傷，汚れ，病変など）</a:t>
            </a:r>
            <a:endParaRPr kumimoji="1" lang="en-US" altLang="ja-JP" dirty="0"/>
          </a:p>
        </p:txBody>
      </p:sp>
      <p:sp>
        <p:nvSpPr>
          <p:cNvPr id="4" name="スライド番号プレースホルダー 3">
            <a:extLst>
              <a:ext uri="{FF2B5EF4-FFF2-40B4-BE49-F238E27FC236}">
                <a16:creationId xmlns:a16="http://schemas.microsoft.com/office/drawing/2014/main" id="{986481C9-C164-441D-A21C-5E92DD9B0263}"/>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sp>
        <p:nvSpPr>
          <p:cNvPr id="5" name="テキスト ボックス 4">
            <a:extLst>
              <a:ext uri="{FF2B5EF4-FFF2-40B4-BE49-F238E27FC236}">
                <a16:creationId xmlns:a16="http://schemas.microsoft.com/office/drawing/2014/main" id="{0713B309-CA9C-48B2-A880-5B62D194D729}"/>
              </a:ext>
            </a:extLst>
          </p:cNvPr>
          <p:cNvSpPr txBox="1"/>
          <p:nvPr/>
        </p:nvSpPr>
        <p:spPr>
          <a:xfrm>
            <a:off x="411179" y="5549782"/>
            <a:ext cx="8321641" cy="830997"/>
          </a:xfrm>
          <a:prstGeom prst="rect">
            <a:avLst/>
          </a:prstGeom>
          <a:no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Efficient Multi-Scale 3D CNN with Fully Connected </a:t>
            </a:r>
            <a:r>
              <a:rPr kumimoji="1" lang="en-US" altLang="ja-JP" sz="1600" dirty="0" err="1">
                <a:latin typeface="Times New Roman" panose="02020603050405020304" pitchFamily="18" charset="0"/>
                <a:cs typeface="Times New Roman" panose="02020603050405020304" pitchFamily="18" charset="0"/>
              </a:rPr>
              <a:t>CRF</a:t>
            </a:r>
            <a:r>
              <a:rPr kumimoji="1" lang="en-US" altLang="ja-JP" sz="1600" dirty="0">
                <a:latin typeface="Times New Roman" panose="02020603050405020304" pitchFamily="18" charset="0"/>
                <a:cs typeface="Times New Roman" panose="02020603050405020304" pitchFamily="18" charset="0"/>
              </a:rPr>
              <a:t> for Accurate Brain Lesion Segmentation, </a:t>
            </a:r>
          </a:p>
          <a:p>
            <a:r>
              <a:rPr kumimoji="1" lang="en-US" altLang="ja-JP" sz="1600" dirty="0">
                <a:latin typeface="Times New Roman" panose="02020603050405020304" pitchFamily="18" charset="0"/>
                <a:cs typeface="Times New Roman" panose="02020603050405020304" pitchFamily="18" charset="0"/>
              </a:rPr>
              <a:t>Konstantinos </a:t>
            </a:r>
            <a:r>
              <a:rPr kumimoji="1" lang="en-US" altLang="ja-JP" sz="1600" dirty="0" err="1">
                <a:latin typeface="Times New Roman" panose="02020603050405020304" pitchFamily="18" charset="0"/>
                <a:cs typeface="Times New Roman" panose="02020603050405020304" pitchFamily="18" charset="0"/>
              </a:rPr>
              <a:t>Kamnitsas</a:t>
            </a:r>
            <a:r>
              <a:rPr kumimoji="1" lang="en-US" altLang="ja-JP" sz="1600" dirty="0">
                <a:latin typeface="Times New Roman" panose="02020603050405020304" pitchFamily="18" charset="0"/>
                <a:cs typeface="Times New Roman" panose="02020603050405020304" pitchFamily="18" charset="0"/>
              </a:rPr>
              <a:t>, Christian </a:t>
            </a:r>
            <a:r>
              <a:rPr kumimoji="1" lang="en-US" altLang="ja-JP" sz="1600" dirty="0" err="1">
                <a:latin typeface="Times New Roman" panose="02020603050405020304" pitchFamily="18" charset="0"/>
                <a:cs typeface="Times New Roman" panose="02020603050405020304" pitchFamily="18" charset="0"/>
              </a:rPr>
              <a:t>Ledig</a:t>
            </a:r>
            <a:r>
              <a:rPr kumimoji="1" lang="en-US" altLang="ja-JP" sz="1600" dirty="0">
                <a:latin typeface="Times New Roman" panose="02020603050405020304" pitchFamily="18" charset="0"/>
                <a:cs typeface="Times New Roman" panose="02020603050405020304" pitchFamily="18" charset="0"/>
              </a:rPr>
              <a:t>, Virginia F.J. Newcombe, Joanna P. Simpson, Andrew D. Kane, David K. Menon, Daniel </a:t>
            </a:r>
            <a:r>
              <a:rPr kumimoji="1" lang="en-US" altLang="ja-JP" sz="1600" dirty="0" err="1">
                <a:latin typeface="Times New Roman" panose="02020603050405020304" pitchFamily="18" charset="0"/>
                <a:cs typeface="Times New Roman" panose="02020603050405020304" pitchFamily="18" charset="0"/>
              </a:rPr>
              <a:t>Rueckert</a:t>
            </a:r>
            <a:r>
              <a:rPr kumimoji="1" lang="en-US" altLang="ja-JP" sz="1600" dirty="0">
                <a:latin typeface="Times New Roman" panose="02020603050405020304" pitchFamily="18" charset="0"/>
                <a:cs typeface="Times New Roman" panose="02020603050405020304" pitchFamily="18" charset="0"/>
              </a:rPr>
              <a:t>, Ben </a:t>
            </a:r>
            <a:r>
              <a:rPr kumimoji="1" lang="en-US" altLang="ja-JP" sz="1600" dirty="0" err="1">
                <a:latin typeface="Times New Roman" panose="02020603050405020304" pitchFamily="18" charset="0"/>
                <a:cs typeface="Times New Roman" panose="02020603050405020304" pitchFamily="18" charset="0"/>
              </a:rPr>
              <a:t>Glocker</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arXiv</a:t>
            </a:r>
            <a:r>
              <a:rPr kumimoji="1" lang="en-US" altLang="ja-JP" sz="1600" dirty="0">
                <a:latin typeface="Times New Roman" panose="02020603050405020304" pitchFamily="18" charset="0"/>
                <a:cs typeface="Times New Roman" panose="02020603050405020304" pitchFamily="18" charset="0"/>
              </a:rPr>
              <a:t>: 1603.05959, 2016.</a:t>
            </a:r>
            <a:endParaRPr kumimoji="1" lang="ja-JP" altLang="en-US" sz="1600" dirty="0">
              <a:latin typeface="Times New Roman" panose="02020603050405020304" pitchFamily="18" charset="0"/>
              <a:cs typeface="Times New Roman" panose="02020603050405020304" pitchFamily="18" charset="0"/>
            </a:endParaRPr>
          </a:p>
        </p:txBody>
      </p:sp>
      <p:pic>
        <p:nvPicPr>
          <p:cNvPr id="6" name="図 5">
            <a:extLst>
              <a:ext uri="{FF2B5EF4-FFF2-40B4-BE49-F238E27FC236}">
                <a16:creationId xmlns:a16="http://schemas.microsoft.com/office/drawing/2014/main" id="{DAA46716-76DA-4205-98A7-F90E6000B052}"/>
              </a:ext>
            </a:extLst>
          </p:cNvPr>
          <p:cNvPicPr>
            <a:picLocks noChangeAspect="1"/>
          </p:cNvPicPr>
          <p:nvPr/>
        </p:nvPicPr>
        <p:blipFill>
          <a:blip r:embed="rId2"/>
          <a:stretch>
            <a:fillRect/>
          </a:stretch>
        </p:blipFill>
        <p:spPr>
          <a:xfrm>
            <a:off x="1347044" y="1519175"/>
            <a:ext cx="3581584" cy="3829247"/>
          </a:xfrm>
          <a:prstGeom prst="rect">
            <a:avLst/>
          </a:prstGeom>
        </p:spPr>
      </p:pic>
      <p:sp>
        <p:nvSpPr>
          <p:cNvPr id="8" name="テキスト ボックス 7">
            <a:extLst>
              <a:ext uri="{FF2B5EF4-FFF2-40B4-BE49-F238E27FC236}">
                <a16:creationId xmlns:a16="http://schemas.microsoft.com/office/drawing/2014/main" id="{6D515797-6020-4E3C-8764-3E4EA4BFBE3B}"/>
              </a:ext>
            </a:extLst>
          </p:cNvPr>
          <p:cNvSpPr txBox="1"/>
          <p:nvPr/>
        </p:nvSpPr>
        <p:spPr>
          <a:xfrm>
            <a:off x="5678905" y="2921267"/>
            <a:ext cx="2031325" cy="369332"/>
          </a:xfrm>
          <a:prstGeom prst="rect">
            <a:avLst/>
          </a:prstGeom>
          <a:noFill/>
        </p:spPr>
        <p:txBody>
          <a:bodyPr wrap="none" rtlCol="0">
            <a:spAutoFit/>
          </a:bodyPr>
          <a:lstStyle/>
          <a:p>
            <a:r>
              <a:rPr kumimoji="1" lang="ja-JP" altLang="en-US" dirty="0"/>
              <a:t>脳内の病変の抽出</a:t>
            </a:r>
          </a:p>
        </p:txBody>
      </p:sp>
    </p:spTree>
    <p:extLst>
      <p:ext uri="{BB962C8B-B14F-4D97-AF65-F5344CB8AC3E}">
        <p14:creationId xmlns:p14="http://schemas.microsoft.com/office/powerpoint/2010/main" val="2526113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p:cNvSpPr>
            <a:spLocks noGrp="1"/>
          </p:cNvSpPr>
          <p:nvPr>
            <p:ph idx="1"/>
          </p:nvPr>
        </p:nvSpPr>
        <p:spPr>
          <a:xfrm>
            <a:off x="321845" y="846252"/>
            <a:ext cx="8620626" cy="5875223"/>
          </a:xfrm>
        </p:spPr>
        <p:txBody>
          <a:bodyPr>
            <a:normAutofit/>
          </a:bodyPr>
          <a:lstStyle/>
          <a:p>
            <a:pPr marL="0" indent="0">
              <a:buNone/>
            </a:pPr>
            <a:r>
              <a:rPr lang="ja-JP" altLang="en-US" sz="2400" b="1" u="sng" dirty="0"/>
              <a:t>画像理解の主な種類</a:t>
            </a:r>
            <a:endParaRPr lang="en-US" altLang="ja-JP" sz="2400" b="1" u="sng" dirty="0"/>
          </a:p>
          <a:p>
            <a:r>
              <a:rPr lang="ja-JP" altLang="en-US" sz="2400" b="1" dirty="0"/>
              <a:t>画像分類</a:t>
            </a:r>
          </a:p>
          <a:p>
            <a:pPr marL="0" indent="0">
              <a:buNone/>
            </a:pPr>
            <a:r>
              <a:rPr lang="ja-JP" altLang="en-US" sz="2400" dirty="0"/>
              <a:t>「何があるか」を理解。結果は「ラベル」として識別</a:t>
            </a:r>
          </a:p>
          <a:p>
            <a:pPr marL="0" indent="0">
              <a:buNone/>
            </a:pPr>
            <a:r>
              <a:rPr lang="ja-JP" altLang="en-US" sz="2400" dirty="0"/>
              <a:t>各ラベルに対する「確率」も提供</a:t>
            </a:r>
            <a:endParaRPr lang="en-US" altLang="ja-JP" sz="2400" dirty="0"/>
          </a:p>
          <a:p>
            <a:r>
              <a:rPr lang="ja-JP" altLang="en-US" sz="2400" b="1" dirty="0"/>
              <a:t>物体検出</a:t>
            </a:r>
          </a:p>
          <a:p>
            <a:pPr marL="0" indent="0">
              <a:buNone/>
            </a:pPr>
            <a:r>
              <a:rPr lang="ja-JP" altLang="en-US" sz="2400" dirty="0"/>
              <a:t>物体の種類、場所、大きさを理解。場所と大きさについて</a:t>
            </a:r>
            <a:endParaRPr lang="en-US" altLang="ja-JP" sz="2400" dirty="0"/>
          </a:p>
          <a:p>
            <a:pPr marL="0" indent="0">
              <a:buNone/>
            </a:pPr>
            <a:r>
              <a:rPr lang="ja-JP" altLang="en-US" sz="2400" dirty="0"/>
              <a:t>の結果は、物体を囲むバウンディングボックス。</a:t>
            </a:r>
            <a:endParaRPr lang="en-US" altLang="ja-JP" sz="2400" dirty="0"/>
          </a:p>
          <a:p>
            <a:pPr marL="0" indent="0">
              <a:buNone/>
            </a:pPr>
            <a:r>
              <a:rPr lang="ja-JP" altLang="en-US" sz="2400" b="1" dirty="0"/>
              <a:t>セグメンテーション</a:t>
            </a:r>
          </a:p>
          <a:p>
            <a:pPr marL="0" indent="0">
              <a:buNone/>
            </a:pPr>
            <a:r>
              <a:rPr lang="ja-JP" altLang="en-US" sz="2400" dirty="0"/>
              <a:t>画素単位で理解。</a:t>
            </a:r>
            <a:endParaRPr lang="en-US" altLang="ja-JP" sz="2400" dirty="0"/>
          </a:p>
          <a:p>
            <a:pPr marL="0" indent="0">
              <a:buNone/>
            </a:pPr>
            <a:r>
              <a:rPr lang="ja-JP" altLang="en-US" sz="2400" dirty="0"/>
              <a:t>物体の「形」を詳細に抽出。</a:t>
            </a:r>
          </a:p>
          <a:p>
            <a:pPr marL="0" indent="0">
              <a:buNone/>
            </a:pPr>
            <a:endParaRPr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0340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7FAC2-3188-49BE-96D3-3D274586EF19}"/>
              </a:ext>
            </a:extLst>
          </p:cNvPr>
          <p:cNvSpPr>
            <a:spLocks noGrp="1"/>
          </p:cNvSpPr>
          <p:nvPr>
            <p:ph type="title"/>
          </p:nvPr>
        </p:nvSpPr>
        <p:spPr/>
        <p:txBody>
          <a:bodyPr>
            <a:normAutofit fontScale="90000"/>
          </a:bodyPr>
          <a:lstStyle/>
          <a:p>
            <a:r>
              <a:rPr lang="ja-JP" altLang="en-US"/>
              <a:t>ニューロン</a:t>
            </a:r>
            <a:r>
              <a:rPr kumimoji="1" lang="ja-JP" altLang="en-US"/>
              <a:t>と</a:t>
            </a:r>
            <a:r>
              <a:rPr kumimoji="1" lang="ja-JP" altLang="en-US" dirty="0"/>
              <a:t>ニューラルネットワーク</a:t>
            </a:r>
          </a:p>
        </p:txBody>
      </p:sp>
      <p:sp>
        <p:nvSpPr>
          <p:cNvPr id="3" name="コンテンツ プレースホルダー 2">
            <a:extLst>
              <a:ext uri="{FF2B5EF4-FFF2-40B4-BE49-F238E27FC236}">
                <a16:creationId xmlns:a16="http://schemas.microsoft.com/office/drawing/2014/main" id="{F8E19C64-24F9-48B7-937F-B1129EFE27C9}"/>
              </a:ext>
            </a:extLst>
          </p:cNvPr>
          <p:cNvSpPr>
            <a:spLocks noGrp="1"/>
          </p:cNvSpPr>
          <p:nvPr>
            <p:ph idx="1"/>
          </p:nvPr>
        </p:nvSpPr>
        <p:spPr>
          <a:xfrm>
            <a:off x="321844" y="769716"/>
            <a:ext cx="8665897" cy="5666090"/>
          </a:xfrm>
        </p:spPr>
        <p:txBody>
          <a:bodyPr>
            <a:normAutofit/>
          </a:bodyPr>
          <a:lstStyle/>
          <a:p>
            <a:r>
              <a:rPr lang="ja-JP" altLang="en-US" sz="2400" b="1" dirty="0"/>
              <a:t>ニューロン</a:t>
            </a:r>
            <a:r>
              <a:rPr lang="ja-JP" altLang="en-US" sz="2400" dirty="0"/>
              <a:t>は、</a:t>
            </a:r>
            <a:r>
              <a:rPr lang="ja-JP" altLang="en-US" sz="2400" b="1" dirty="0"/>
              <a:t>ニューラルネットワーク</a:t>
            </a:r>
            <a:r>
              <a:rPr lang="ja-JP" altLang="en-US" sz="2400" dirty="0"/>
              <a:t>の基本的な構成要素</a:t>
            </a:r>
            <a:endParaRPr lang="en-US" altLang="ja-JP" sz="2400" dirty="0"/>
          </a:p>
          <a:p>
            <a:r>
              <a:rPr lang="ja-JP" altLang="en-US" sz="2400" dirty="0"/>
              <a:t>一つ一つの</a:t>
            </a:r>
            <a:r>
              <a:rPr lang="ja-JP" altLang="en-US" sz="2400" b="1" dirty="0"/>
              <a:t>ニューロン</a:t>
            </a:r>
            <a:r>
              <a:rPr lang="ja-JP" altLang="en-US" sz="2400" dirty="0"/>
              <a:t>は、データの受け取り、処理、伝達を行う</a:t>
            </a:r>
            <a:endParaRPr lang="en-US" altLang="ja-JP" sz="2400" dirty="0"/>
          </a:p>
          <a:p>
            <a:r>
              <a:rPr lang="ja-JP" altLang="en-US" sz="2400" b="1" dirty="0"/>
              <a:t>ニューラルネットワーク</a:t>
            </a:r>
            <a:r>
              <a:rPr lang="ja-JP" altLang="en-US" sz="2400" dirty="0"/>
              <a:t>は、これらの</a:t>
            </a:r>
            <a:r>
              <a:rPr lang="ja-JP" altLang="en-US" sz="2400" b="1" dirty="0"/>
              <a:t>ニューロン</a:t>
            </a:r>
            <a:r>
              <a:rPr lang="ja-JP" altLang="en-US" sz="2400" dirty="0"/>
              <a:t>が多数組み合わさったもの</a:t>
            </a:r>
            <a:endParaRPr lang="en-US" altLang="ja-JP" sz="2400" dirty="0"/>
          </a:p>
        </p:txBody>
      </p:sp>
      <p:sp>
        <p:nvSpPr>
          <p:cNvPr id="4" name="スライド番号プレースホルダー 3">
            <a:extLst>
              <a:ext uri="{FF2B5EF4-FFF2-40B4-BE49-F238E27FC236}">
                <a16:creationId xmlns:a16="http://schemas.microsoft.com/office/drawing/2014/main" id="{42ECB97B-CDE9-4408-936B-B3EADEE590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40" name="正方形/長方形 39">
            <a:extLst>
              <a:ext uri="{FF2B5EF4-FFF2-40B4-BE49-F238E27FC236}">
                <a16:creationId xmlns:a16="http://schemas.microsoft.com/office/drawing/2014/main" id="{E5E29843-2DAA-DD82-0D05-71E86B9F6B5D}"/>
              </a:ext>
            </a:extLst>
          </p:cNvPr>
          <p:cNvSpPr/>
          <p:nvPr/>
        </p:nvSpPr>
        <p:spPr>
          <a:xfrm>
            <a:off x="2074697" y="3754732"/>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28FB2540-0D30-6A54-7259-50B175B528B6}"/>
              </a:ext>
            </a:extLst>
          </p:cNvPr>
          <p:cNvSpPr/>
          <p:nvPr/>
        </p:nvSpPr>
        <p:spPr>
          <a:xfrm>
            <a:off x="2074697" y="4632587"/>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正方形/長方形 41">
            <a:extLst>
              <a:ext uri="{FF2B5EF4-FFF2-40B4-BE49-F238E27FC236}">
                <a16:creationId xmlns:a16="http://schemas.microsoft.com/office/drawing/2014/main" id="{9CC4730D-00F6-C676-B8F3-B58D1488B2CA}"/>
              </a:ext>
            </a:extLst>
          </p:cNvPr>
          <p:cNvSpPr/>
          <p:nvPr/>
        </p:nvSpPr>
        <p:spPr>
          <a:xfrm>
            <a:off x="3867934" y="3754730"/>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987FA2DC-8F7F-EF2B-5DF7-200FCA395C2B}"/>
              </a:ext>
            </a:extLst>
          </p:cNvPr>
          <p:cNvSpPr/>
          <p:nvPr/>
        </p:nvSpPr>
        <p:spPr>
          <a:xfrm>
            <a:off x="3867934" y="4524226"/>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97E95E5C-F7E8-E6F4-2D6E-CB8EAA9EE63B}"/>
              </a:ext>
            </a:extLst>
          </p:cNvPr>
          <p:cNvSpPr/>
          <p:nvPr/>
        </p:nvSpPr>
        <p:spPr>
          <a:xfrm>
            <a:off x="3867934" y="5293722"/>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E4085462-AE33-2F6A-FAB1-C6A3FB2DEEF8}"/>
              </a:ext>
            </a:extLst>
          </p:cNvPr>
          <p:cNvSpPr/>
          <p:nvPr/>
        </p:nvSpPr>
        <p:spPr>
          <a:xfrm>
            <a:off x="3867934" y="6063218"/>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B7265F1D-50C3-C6D6-AE68-C579A8B07846}"/>
              </a:ext>
            </a:extLst>
          </p:cNvPr>
          <p:cNvSpPr/>
          <p:nvPr/>
        </p:nvSpPr>
        <p:spPr>
          <a:xfrm>
            <a:off x="6522208" y="3754728"/>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正方形/長方形 46">
            <a:extLst>
              <a:ext uri="{FF2B5EF4-FFF2-40B4-BE49-F238E27FC236}">
                <a16:creationId xmlns:a16="http://schemas.microsoft.com/office/drawing/2014/main" id="{B70FA2E3-7BBB-92FB-0655-204513064677}"/>
              </a:ext>
            </a:extLst>
          </p:cNvPr>
          <p:cNvSpPr/>
          <p:nvPr/>
        </p:nvSpPr>
        <p:spPr>
          <a:xfrm>
            <a:off x="6522208" y="4541656"/>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矢印: 右 47">
            <a:extLst>
              <a:ext uri="{FF2B5EF4-FFF2-40B4-BE49-F238E27FC236}">
                <a16:creationId xmlns:a16="http://schemas.microsoft.com/office/drawing/2014/main" id="{3105A78B-0AD7-4F13-CB38-0E7372855397}"/>
              </a:ext>
            </a:extLst>
          </p:cNvPr>
          <p:cNvSpPr/>
          <p:nvPr/>
        </p:nvSpPr>
        <p:spPr>
          <a:xfrm>
            <a:off x="639341" y="4828761"/>
            <a:ext cx="703835" cy="5722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矢印: 右 48">
            <a:extLst>
              <a:ext uri="{FF2B5EF4-FFF2-40B4-BE49-F238E27FC236}">
                <a16:creationId xmlns:a16="http://schemas.microsoft.com/office/drawing/2014/main" id="{4C5089CC-A2E4-CB9B-825A-FEBC13C0A256}"/>
              </a:ext>
            </a:extLst>
          </p:cNvPr>
          <p:cNvSpPr/>
          <p:nvPr/>
        </p:nvSpPr>
        <p:spPr>
          <a:xfrm>
            <a:off x="7664489" y="4774409"/>
            <a:ext cx="703835" cy="5722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E85E5386-3A73-F202-8C34-A992953C9AAD}"/>
              </a:ext>
            </a:extLst>
          </p:cNvPr>
          <p:cNvSpPr txBox="1"/>
          <p:nvPr/>
        </p:nvSpPr>
        <p:spPr>
          <a:xfrm>
            <a:off x="321844" y="5677680"/>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入力データ</a:t>
            </a:r>
          </a:p>
        </p:txBody>
      </p:sp>
      <p:sp>
        <p:nvSpPr>
          <p:cNvPr id="51" name="テキスト ボックス 50">
            <a:extLst>
              <a:ext uri="{FF2B5EF4-FFF2-40B4-BE49-F238E27FC236}">
                <a16:creationId xmlns:a16="http://schemas.microsoft.com/office/drawing/2014/main" id="{258FF497-D278-6036-DC46-A25A8E02B123}"/>
              </a:ext>
            </a:extLst>
          </p:cNvPr>
          <p:cNvSpPr txBox="1"/>
          <p:nvPr/>
        </p:nvSpPr>
        <p:spPr>
          <a:xfrm>
            <a:off x="7346992" y="5672307"/>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出力データ</a:t>
            </a:r>
          </a:p>
        </p:txBody>
      </p:sp>
      <p:cxnSp>
        <p:nvCxnSpPr>
          <p:cNvPr id="52" name="直線矢印コネクタ 51">
            <a:extLst>
              <a:ext uri="{FF2B5EF4-FFF2-40B4-BE49-F238E27FC236}">
                <a16:creationId xmlns:a16="http://schemas.microsoft.com/office/drawing/2014/main" id="{3B83B170-9320-CC41-0CAA-2870382019C2}"/>
              </a:ext>
            </a:extLst>
          </p:cNvPr>
          <p:cNvCxnSpPr>
            <a:stCxn id="40" idx="3"/>
            <a:endCxn id="42" idx="1"/>
          </p:cNvCxnSpPr>
          <p:nvPr/>
        </p:nvCxnSpPr>
        <p:spPr>
          <a:xfrm flipV="1">
            <a:off x="2441058" y="4051113"/>
            <a:ext cx="142687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1BB5868D-CDF0-8D12-8FE6-970B5734BFB0}"/>
              </a:ext>
            </a:extLst>
          </p:cNvPr>
          <p:cNvCxnSpPr>
            <a:cxnSpLocks/>
            <a:stCxn id="40" idx="3"/>
          </p:cNvCxnSpPr>
          <p:nvPr/>
        </p:nvCxnSpPr>
        <p:spPr>
          <a:xfrm>
            <a:off x="2441058" y="4051115"/>
            <a:ext cx="1440594" cy="841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FE8FBCC9-B9B8-5822-7671-ECDCF880FAEC}"/>
              </a:ext>
            </a:extLst>
          </p:cNvPr>
          <p:cNvCxnSpPr>
            <a:cxnSpLocks/>
            <a:endCxn id="44" idx="1"/>
          </p:cNvCxnSpPr>
          <p:nvPr/>
        </p:nvCxnSpPr>
        <p:spPr>
          <a:xfrm>
            <a:off x="2441058" y="4051117"/>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9C5607A3-1770-68CC-BB13-B0B5958ACA2D}"/>
              </a:ext>
            </a:extLst>
          </p:cNvPr>
          <p:cNvCxnSpPr>
            <a:cxnSpLocks/>
          </p:cNvCxnSpPr>
          <p:nvPr/>
        </p:nvCxnSpPr>
        <p:spPr>
          <a:xfrm>
            <a:off x="2441058" y="4051119"/>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A22F8493-C628-560D-FC66-DCF566E6B657}"/>
              </a:ext>
            </a:extLst>
          </p:cNvPr>
          <p:cNvCxnSpPr>
            <a:cxnSpLocks/>
            <a:endCxn id="45" idx="1"/>
          </p:cNvCxnSpPr>
          <p:nvPr/>
        </p:nvCxnSpPr>
        <p:spPr>
          <a:xfrm>
            <a:off x="2441058" y="4051121"/>
            <a:ext cx="1426876" cy="230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40C5650A-5527-8D0A-267A-C174D2ABBBFF}"/>
              </a:ext>
            </a:extLst>
          </p:cNvPr>
          <p:cNvCxnSpPr>
            <a:cxnSpLocks/>
            <a:stCxn id="41" idx="3"/>
            <a:endCxn id="42" idx="1"/>
          </p:cNvCxnSpPr>
          <p:nvPr/>
        </p:nvCxnSpPr>
        <p:spPr>
          <a:xfrm flipV="1">
            <a:off x="2441058" y="4051113"/>
            <a:ext cx="1426876" cy="87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5C6D95C1-CE6F-437B-9106-3A8F2B44E8A4}"/>
              </a:ext>
            </a:extLst>
          </p:cNvPr>
          <p:cNvCxnSpPr>
            <a:cxnSpLocks/>
            <a:endCxn id="43" idx="1"/>
          </p:cNvCxnSpPr>
          <p:nvPr/>
        </p:nvCxnSpPr>
        <p:spPr>
          <a:xfrm flipV="1">
            <a:off x="2441058" y="4820609"/>
            <a:ext cx="1426876" cy="108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69E0D7D1-B563-7528-D2BF-50C09F98EB1C}"/>
              </a:ext>
            </a:extLst>
          </p:cNvPr>
          <p:cNvCxnSpPr>
            <a:cxnSpLocks/>
            <a:stCxn id="41" idx="3"/>
          </p:cNvCxnSpPr>
          <p:nvPr/>
        </p:nvCxnSpPr>
        <p:spPr>
          <a:xfrm>
            <a:off x="2441058" y="4928970"/>
            <a:ext cx="1426876" cy="66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3398056-6D40-FA2C-5557-81DBF755C7AB}"/>
              </a:ext>
            </a:extLst>
          </p:cNvPr>
          <p:cNvCxnSpPr>
            <a:cxnSpLocks/>
            <a:stCxn id="41" idx="3"/>
            <a:endCxn id="45" idx="1"/>
          </p:cNvCxnSpPr>
          <p:nvPr/>
        </p:nvCxnSpPr>
        <p:spPr>
          <a:xfrm>
            <a:off x="2441058" y="4928970"/>
            <a:ext cx="1426876" cy="1430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215F0C7A-514B-259A-40C0-F7FEA42F27F1}"/>
              </a:ext>
            </a:extLst>
          </p:cNvPr>
          <p:cNvCxnSpPr>
            <a:cxnSpLocks/>
            <a:stCxn id="42" idx="3"/>
            <a:endCxn id="46" idx="1"/>
          </p:cNvCxnSpPr>
          <p:nvPr/>
        </p:nvCxnSpPr>
        <p:spPr>
          <a:xfrm flipV="1">
            <a:off x="4234295" y="4051111"/>
            <a:ext cx="2287913"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8F8C7804-4E4A-83DA-8FF4-FA6F8F13F034}"/>
              </a:ext>
            </a:extLst>
          </p:cNvPr>
          <p:cNvCxnSpPr>
            <a:cxnSpLocks/>
            <a:endCxn id="47" idx="1"/>
          </p:cNvCxnSpPr>
          <p:nvPr/>
        </p:nvCxnSpPr>
        <p:spPr>
          <a:xfrm>
            <a:off x="4234295" y="4061152"/>
            <a:ext cx="2287913" cy="776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BCBEBD79-A47D-D028-8937-F872098F33E9}"/>
              </a:ext>
            </a:extLst>
          </p:cNvPr>
          <p:cNvCxnSpPr>
            <a:cxnSpLocks/>
            <a:endCxn id="46" idx="1"/>
          </p:cNvCxnSpPr>
          <p:nvPr/>
        </p:nvCxnSpPr>
        <p:spPr>
          <a:xfrm flipV="1">
            <a:off x="4234295" y="4051111"/>
            <a:ext cx="2287913" cy="730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408E0889-4A45-359F-8A54-112DE8359824}"/>
              </a:ext>
            </a:extLst>
          </p:cNvPr>
          <p:cNvCxnSpPr>
            <a:cxnSpLocks/>
            <a:endCxn id="47" idx="1"/>
          </p:cNvCxnSpPr>
          <p:nvPr/>
        </p:nvCxnSpPr>
        <p:spPr>
          <a:xfrm>
            <a:off x="4234295" y="4771554"/>
            <a:ext cx="2287913" cy="66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4F4943ED-5976-B446-2FFD-FEA12E4B31F1}"/>
              </a:ext>
            </a:extLst>
          </p:cNvPr>
          <p:cNvCxnSpPr>
            <a:cxnSpLocks/>
            <a:endCxn id="46" idx="1"/>
          </p:cNvCxnSpPr>
          <p:nvPr/>
        </p:nvCxnSpPr>
        <p:spPr>
          <a:xfrm flipV="1">
            <a:off x="4222413" y="4051111"/>
            <a:ext cx="2299795" cy="155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F6D16A8A-7C42-F10E-FDD4-F8B64A25181C}"/>
              </a:ext>
            </a:extLst>
          </p:cNvPr>
          <p:cNvCxnSpPr>
            <a:cxnSpLocks/>
            <a:endCxn id="46" idx="1"/>
          </p:cNvCxnSpPr>
          <p:nvPr/>
        </p:nvCxnSpPr>
        <p:spPr>
          <a:xfrm flipV="1">
            <a:off x="4209504" y="4051111"/>
            <a:ext cx="2312704" cy="233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0AF4A11D-2321-198D-DC7A-54306A5B7A32}"/>
              </a:ext>
            </a:extLst>
          </p:cNvPr>
          <p:cNvCxnSpPr>
            <a:cxnSpLocks/>
            <a:stCxn id="44" idx="3"/>
            <a:endCxn id="47" idx="1"/>
          </p:cNvCxnSpPr>
          <p:nvPr/>
        </p:nvCxnSpPr>
        <p:spPr>
          <a:xfrm flipV="1">
            <a:off x="4234295" y="4838039"/>
            <a:ext cx="2287913" cy="752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4E168B4F-494D-2124-B717-95BD8A93B768}"/>
              </a:ext>
            </a:extLst>
          </p:cNvPr>
          <p:cNvCxnSpPr>
            <a:cxnSpLocks/>
            <a:endCxn id="47" idx="1"/>
          </p:cNvCxnSpPr>
          <p:nvPr/>
        </p:nvCxnSpPr>
        <p:spPr>
          <a:xfrm flipV="1">
            <a:off x="4259086" y="4838039"/>
            <a:ext cx="2263122" cy="153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4FA47A29-A463-C5AA-91B3-9CFAED07EEF7}"/>
              </a:ext>
            </a:extLst>
          </p:cNvPr>
          <p:cNvSpPr txBox="1"/>
          <p:nvPr/>
        </p:nvSpPr>
        <p:spPr>
          <a:xfrm>
            <a:off x="1788155" y="3236665"/>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sp>
        <p:nvSpPr>
          <p:cNvPr id="70" name="テキスト ボックス 69">
            <a:extLst>
              <a:ext uri="{FF2B5EF4-FFF2-40B4-BE49-F238E27FC236}">
                <a16:creationId xmlns:a16="http://schemas.microsoft.com/office/drawing/2014/main" id="{F586363D-24A5-C9B7-B06C-60FC55B77AA6}"/>
              </a:ext>
            </a:extLst>
          </p:cNvPr>
          <p:cNvSpPr txBox="1"/>
          <p:nvPr/>
        </p:nvSpPr>
        <p:spPr>
          <a:xfrm>
            <a:off x="3569099" y="3240674"/>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sp>
        <p:nvSpPr>
          <p:cNvPr id="71" name="テキスト ボックス 70">
            <a:extLst>
              <a:ext uri="{FF2B5EF4-FFF2-40B4-BE49-F238E27FC236}">
                <a16:creationId xmlns:a16="http://schemas.microsoft.com/office/drawing/2014/main" id="{A786F2CA-4126-87D3-DB59-D1AAD61D2801}"/>
              </a:ext>
            </a:extLst>
          </p:cNvPr>
          <p:cNvSpPr txBox="1"/>
          <p:nvPr/>
        </p:nvSpPr>
        <p:spPr>
          <a:xfrm>
            <a:off x="6151390" y="3231728"/>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sp>
        <p:nvSpPr>
          <p:cNvPr id="72" name="テキスト ボックス 71">
            <a:extLst>
              <a:ext uri="{FF2B5EF4-FFF2-40B4-BE49-F238E27FC236}">
                <a16:creationId xmlns:a16="http://schemas.microsoft.com/office/drawing/2014/main" id="{5E18B02E-A125-1B62-0FA1-F421C01E312F}"/>
              </a:ext>
            </a:extLst>
          </p:cNvPr>
          <p:cNvSpPr txBox="1"/>
          <p:nvPr/>
        </p:nvSpPr>
        <p:spPr>
          <a:xfrm>
            <a:off x="2485173" y="3458340"/>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880CCDB3-95C2-EE08-986A-1BE5B26EDEF2}"/>
              </a:ext>
            </a:extLst>
          </p:cNvPr>
          <p:cNvSpPr txBox="1"/>
          <p:nvPr/>
        </p:nvSpPr>
        <p:spPr>
          <a:xfrm>
            <a:off x="4785156" y="3459142"/>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09949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61AFA3-DC87-46CB-822A-AA40C11F93B2}"/>
              </a:ext>
            </a:extLst>
          </p:cNvPr>
          <p:cNvSpPr>
            <a:spLocks noGrp="1"/>
          </p:cNvSpPr>
          <p:nvPr>
            <p:ph idx="1"/>
          </p:nvPr>
        </p:nvSpPr>
        <p:spPr>
          <a:xfrm>
            <a:off x="321845" y="846253"/>
            <a:ext cx="8620626" cy="1080738"/>
          </a:xfrm>
        </p:spPr>
        <p:txBody>
          <a:bodyPr/>
          <a:lstStyle/>
          <a:p>
            <a:pPr marL="0" indent="0">
              <a:buNone/>
            </a:pPr>
            <a:r>
              <a:rPr lang="ja-JP" altLang="en-US" b="1" dirty="0"/>
              <a:t>ディープラーニング</a:t>
            </a:r>
            <a:r>
              <a:rPr lang="ja-JP" altLang="en-US" dirty="0"/>
              <a:t>に「</a:t>
            </a:r>
            <a:r>
              <a:rPr lang="ja-JP" altLang="en-US" b="1" dirty="0"/>
              <a:t>ディープ</a:t>
            </a:r>
            <a:r>
              <a:rPr lang="ja-JP" altLang="en-US" dirty="0"/>
              <a:t>」とついているのは、</a:t>
            </a:r>
            <a:r>
              <a:rPr lang="ja-JP" altLang="en-US" b="1" u="sng" dirty="0">
                <a:solidFill>
                  <a:srgbClr val="FF0000"/>
                </a:solidFill>
              </a:rPr>
              <a:t>多層のニューラルネットワーク</a:t>
            </a:r>
            <a:r>
              <a:rPr lang="ja-JP" altLang="en-US" dirty="0"/>
              <a:t>を使用するため</a:t>
            </a:r>
            <a:endParaRPr lang="en-US" altLang="ja-JP" b="1" dirty="0">
              <a:solidFill>
                <a:srgbClr val="C00000"/>
              </a:solidFill>
            </a:endParaRPr>
          </a:p>
          <a:p>
            <a:pPr marL="0" indent="0">
              <a:buNone/>
            </a:pPr>
            <a:endParaRPr lang="en-US" altLang="ja-JP" b="1" dirty="0">
              <a:solidFill>
                <a:srgbClr val="C00000"/>
              </a:solidFill>
            </a:endParaRPr>
          </a:p>
        </p:txBody>
      </p:sp>
      <p:sp>
        <p:nvSpPr>
          <p:cNvPr id="4" name="スライド番号プレースホルダー 3">
            <a:extLst>
              <a:ext uri="{FF2B5EF4-FFF2-40B4-BE49-F238E27FC236}">
                <a16:creationId xmlns:a16="http://schemas.microsoft.com/office/drawing/2014/main" id="{E78DC6D6-17C0-4DAF-85A1-0093061E02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A513BFA3-5439-41CE-BD82-E0D6FC400AB4}"/>
              </a:ext>
            </a:extLst>
          </p:cNvPr>
          <p:cNvSpPr txBox="1">
            <a:spLocks/>
          </p:cNvSpPr>
          <p:nvPr/>
        </p:nvSpPr>
        <p:spPr>
          <a:xfrm>
            <a:off x="407904" y="2397868"/>
            <a:ext cx="8620626" cy="10807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endParaRPr>
          </a:p>
        </p:txBody>
      </p:sp>
      <p:sp>
        <p:nvSpPr>
          <p:cNvPr id="11" name="テキスト ボックス 10">
            <a:extLst>
              <a:ext uri="{FF2B5EF4-FFF2-40B4-BE49-F238E27FC236}">
                <a16:creationId xmlns:a16="http://schemas.microsoft.com/office/drawing/2014/main" id="{5F6CD0BD-0177-427C-BDB3-5F463FF2B67B}"/>
              </a:ext>
            </a:extLst>
          </p:cNvPr>
          <p:cNvSpPr txBox="1"/>
          <p:nvPr/>
        </p:nvSpPr>
        <p:spPr>
          <a:xfrm>
            <a:off x="856093" y="5419896"/>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層の数が少ない</a:t>
            </a:r>
          </a:p>
        </p:txBody>
      </p:sp>
      <p:sp>
        <p:nvSpPr>
          <p:cNvPr id="12" name="テキスト ボックス 11">
            <a:extLst>
              <a:ext uri="{FF2B5EF4-FFF2-40B4-BE49-F238E27FC236}">
                <a16:creationId xmlns:a16="http://schemas.microsoft.com/office/drawing/2014/main" id="{E1486206-1AC5-45F5-94FD-DB1F37662932}"/>
              </a:ext>
            </a:extLst>
          </p:cNvPr>
          <p:cNvSpPr txBox="1"/>
          <p:nvPr/>
        </p:nvSpPr>
        <p:spPr>
          <a:xfrm>
            <a:off x="5341751" y="5533035"/>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層の数が多い（ディープ）</a:t>
            </a:r>
          </a:p>
        </p:txBody>
      </p:sp>
      <p:sp>
        <p:nvSpPr>
          <p:cNvPr id="13" name="正方形/長方形 12">
            <a:extLst>
              <a:ext uri="{FF2B5EF4-FFF2-40B4-BE49-F238E27FC236}">
                <a16:creationId xmlns:a16="http://schemas.microsoft.com/office/drawing/2014/main" id="{8DC369F1-3A61-4D63-8EA4-B478BD8F2950}"/>
              </a:ext>
            </a:extLst>
          </p:cNvPr>
          <p:cNvSpPr/>
          <p:nvPr/>
        </p:nvSpPr>
        <p:spPr>
          <a:xfrm>
            <a:off x="1582153" y="3254542"/>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D2F51FA1-2904-45DD-B13A-05D1157AC4A8}"/>
              </a:ext>
            </a:extLst>
          </p:cNvPr>
          <p:cNvSpPr/>
          <p:nvPr/>
        </p:nvSpPr>
        <p:spPr>
          <a:xfrm>
            <a:off x="1927831" y="3560567"/>
            <a:ext cx="270710" cy="12633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223B939A-78D7-4C32-9063-7A420F0C952E}"/>
              </a:ext>
            </a:extLst>
          </p:cNvPr>
          <p:cNvSpPr/>
          <p:nvPr/>
        </p:nvSpPr>
        <p:spPr>
          <a:xfrm>
            <a:off x="2273509" y="3429000"/>
            <a:ext cx="270710" cy="1498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3D64FA4-062E-41F8-99F3-234479FB1D2C}"/>
              </a:ext>
            </a:extLst>
          </p:cNvPr>
          <p:cNvSpPr/>
          <p:nvPr/>
        </p:nvSpPr>
        <p:spPr>
          <a:xfrm>
            <a:off x="5167564" y="3389338"/>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F4F41FB1-94DB-4591-BB81-20D868402759}"/>
              </a:ext>
            </a:extLst>
          </p:cNvPr>
          <p:cNvSpPr/>
          <p:nvPr/>
        </p:nvSpPr>
        <p:spPr>
          <a:xfrm>
            <a:off x="5513242" y="3521506"/>
            <a:ext cx="270710" cy="16227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F1FBB16C-DEA7-4049-BE60-F4393E838B52}"/>
              </a:ext>
            </a:extLst>
          </p:cNvPr>
          <p:cNvSpPr/>
          <p:nvPr/>
        </p:nvSpPr>
        <p:spPr>
          <a:xfrm>
            <a:off x="5858920" y="3661607"/>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90251E1A-B984-474F-B659-5B3E73D3E3CF}"/>
              </a:ext>
            </a:extLst>
          </p:cNvPr>
          <p:cNvSpPr/>
          <p:nvPr/>
        </p:nvSpPr>
        <p:spPr>
          <a:xfrm>
            <a:off x="6204598" y="3985124"/>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FDABD12-23DE-4FE0-B071-04BFB9FFE8AA}"/>
              </a:ext>
            </a:extLst>
          </p:cNvPr>
          <p:cNvSpPr/>
          <p:nvPr/>
        </p:nvSpPr>
        <p:spPr>
          <a:xfrm>
            <a:off x="6563227" y="3707062"/>
            <a:ext cx="270710" cy="12537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32ED5DF-3DED-44B1-BDB8-22DBCFE01176}"/>
              </a:ext>
            </a:extLst>
          </p:cNvPr>
          <p:cNvSpPr/>
          <p:nvPr/>
        </p:nvSpPr>
        <p:spPr>
          <a:xfrm>
            <a:off x="6921856" y="3429000"/>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5F18B233-29CD-4716-9160-BBD28502222B}"/>
              </a:ext>
            </a:extLst>
          </p:cNvPr>
          <p:cNvSpPr/>
          <p:nvPr/>
        </p:nvSpPr>
        <p:spPr>
          <a:xfrm>
            <a:off x="7280485" y="3707062"/>
            <a:ext cx="270710" cy="12991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24589AE5-3D71-452D-91A9-DEE9E3CC156E}"/>
              </a:ext>
            </a:extLst>
          </p:cNvPr>
          <p:cNvSpPr/>
          <p:nvPr/>
        </p:nvSpPr>
        <p:spPr>
          <a:xfrm>
            <a:off x="7639114" y="3985124"/>
            <a:ext cx="270710" cy="87195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065CA097-D6C8-41F4-ADB4-6456BE855401}"/>
              </a:ext>
            </a:extLst>
          </p:cNvPr>
          <p:cNvSpPr/>
          <p:nvPr/>
        </p:nvSpPr>
        <p:spPr>
          <a:xfrm>
            <a:off x="7997743" y="3429000"/>
            <a:ext cx="270710" cy="18553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4"/>
          <p:cNvSpPr>
            <a:spLocks noGrp="1"/>
          </p:cNvSpPr>
          <p:nvPr>
            <p:ph type="title"/>
          </p:nvPr>
        </p:nvSpPr>
        <p:spPr/>
        <p:txBody>
          <a:bodyPr>
            <a:normAutofit fontScale="90000"/>
          </a:bodyPr>
          <a:lstStyle/>
          <a:p>
            <a:r>
              <a:rPr kumimoji="1" lang="ja-JP" altLang="en-US" dirty="0"/>
              <a:t>ディープラーニング</a:t>
            </a:r>
          </a:p>
        </p:txBody>
      </p:sp>
    </p:spTree>
    <p:extLst>
      <p:ext uri="{BB962C8B-B14F-4D97-AF65-F5344CB8AC3E}">
        <p14:creationId xmlns:p14="http://schemas.microsoft.com/office/powerpoint/2010/main" val="2477883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畳み込みニューラルネットワーク（</a:t>
            </a:r>
            <a:r>
              <a:rPr lang="en-US" altLang="ja-JP" dirty="0"/>
              <a:t>CNN</a:t>
            </a:r>
            <a:r>
              <a:rPr lang="ja-JP" altLang="en-US" dirty="0"/>
              <a:t>）</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400" b="1" dirty="0"/>
              <a:t>畳み込みニューラルネットワーク（</a:t>
            </a:r>
            <a:r>
              <a:rPr lang="en-US" altLang="ja-JP" sz="2400" b="1" dirty="0"/>
              <a:t>CNN</a:t>
            </a:r>
            <a:r>
              <a:rPr lang="ja-JP" altLang="en-US" sz="2400" dirty="0"/>
              <a:t>）は</a:t>
            </a:r>
            <a:r>
              <a:rPr lang="ja-JP" altLang="en-US" sz="2400" b="1" dirty="0"/>
              <a:t>画像理解</a:t>
            </a:r>
            <a:r>
              <a:rPr lang="ja-JP" altLang="en-US" sz="2400" dirty="0"/>
              <a:t>や</a:t>
            </a:r>
            <a:r>
              <a:rPr lang="ja-JP" altLang="en-US" sz="2400" b="1" dirty="0"/>
              <a:t>画像の分析</a:t>
            </a:r>
            <a:r>
              <a:rPr lang="ja-JP" altLang="en-US" sz="2400" dirty="0"/>
              <a:t>に特化した</a:t>
            </a:r>
            <a:r>
              <a:rPr lang="ja-JP" altLang="en-US" sz="2400" b="1" dirty="0"/>
              <a:t>ディープラーニング</a:t>
            </a:r>
            <a:r>
              <a:rPr lang="ja-JP" altLang="en-US" sz="2400" dirty="0"/>
              <a:t>の一種。</a:t>
            </a:r>
          </a:p>
          <a:p>
            <a:r>
              <a:rPr lang="en-US" altLang="ja-JP" sz="2400" dirty="0"/>
              <a:t>CNN</a:t>
            </a:r>
            <a:r>
              <a:rPr lang="ja-JP" altLang="en-US" sz="2400" dirty="0"/>
              <a:t>は主に</a:t>
            </a:r>
            <a:r>
              <a:rPr lang="ja-JP" altLang="en-US" sz="2400" b="1" dirty="0"/>
              <a:t>畳み込み層</a:t>
            </a:r>
            <a:r>
              <a:rPr lang="ja-JP" altLang="en-US" sz="2400" dirty="0"/>
              <a:t>、</a:t>
            </a:r>
            <a:r>
              <a:rPr lang="ja-JP" altLang="en-US" sz="2400" b="1" dirty="0"/>
              <a:t>プーリング層</a:t>
            </a:r>
            <a:r>
              <a:rPr lang="ja-JP" altLang="en-US" sz="2400" dirty="0"/>
              <a:t>、</a:t>
            </a:r>
            <a:r>
              <a:rPr lang="ja-JP" altLang="en-US" sz="2400" b="1" dirty="0"/>
              <a:t>全結合層</a:t>
            </a:r>
            <a:r>
              <a:rPr lang="ja-JP" altLang="en-US" sz="2400" dirty="0"/>
              <a:t>の</a:t>
            </a:r>
            <a:r>
              <a:rPr lang="ja-JP" altLang="en-US" sz="2400"/>
              <a:t>３種類（</a:t>
            </a:r>
            <a:r>
              <a:rPr lang="ja-JP" altLang="en-US" sz="2400" dirty="0"/>
              <a:t>注）これら３種類以外のもさまざまある</a:t>
            </a:r>
          </a:p>
          <a:p>
            <a:r>
              <a:rPr lang="ja-JP" altLang="en-US" sz="2400" b="1" dirty="0"/>
              <a:t>畳み込み層</a:t>
            </a:r>
            <a:r>
              <a:rPr lang="ja-JP" altLang="en-US" sz="2400" dirty="0"/>
              <a:t>：画像の局所的な特徴をとらえる役割。</a:t>
            </a:r>
            <a:r>
              <a:rPr lang="ja-JP" altLang="en-US" sz="2400" b="1" dirty="0"/>
              <a:t>特徴</a:t>
            </a:r>
            <a:r>
              <a:rPr lang="ja-JP" altLang="en-US" sz="2400" dirty="0"/>
              <a:t>は、画像内の</a:t>
            </a:r>
            <a:r>
              <a:rPr lang="ja-JP" altLang="en-US" sz="2400" b="1" dirty="0"/>
              <a:t>顕著なパターンや属性</a:t>
            </a:r>
            <a:r>
              <a:rPr lang="ja-JP" altLang="en-US" sz="2400" dirty="0"/>
              <a:t>（例：エッジ、テクスチャ）</a:t>
            </a:r>
            <a:endParaRPr lang="ja-JP" altLang="en-US" sz="2400" b="1" dirty="0"/>
          </a:p>
          <a:p>
            <a:r>
              <a:rPr lang="ja-JP" altLang="en-US" sz="2400" b="1" dirty="0"/>
              <a:t>プーリング層</a:t>
            </a:r>
            <a:r>
              <a:rPr lang="ja-JP" altLang="en-US" sz="2400" dirty="0"/>
              <a:t>：特徴マップの</a:t>
            </a:r>
            <a:r>
              <a:rPr lang="ja-JP" altLang="en-US" sz="2400" b="1" dirty="0"/>
              <a:t>サイズを縮小</a:t>
            </a:r>
            <a:r>
              <a:rPr lang="ja-JP" altLang="en-US" sz="2400" dirty="0"/>
              <a:t>。</a:t>
            </a:r>
            <a:r>
              <a:rPr lang="ja-JP" altLang="en-US" sz="2400" b="1" dirty="0"/>
              <a:t>過学習を防止</a:t>
            </a:r>
            <a:r>
              <a:rPr lang="ja-JP" altLang="en-US" sz="2400" dirty="0"/>
              <a:t>。</a:t>
            </a:r>
            <a:r>
              <a:rPr lang="ja-JP" altLang="en-US" sz="2400" b="1" dirty="0"/>
              <a:t>計算効率を向上</a:t>
            </a:r>
            <a:endParaRPr lang="ja-JP" altLang="en-US" sz="2400" dirty="0"/>
          </a:p>
          <a:p>
            <a:r>
              <a:rPr lang="ja-JP" altLang="en-US" sz="2400" b="1" dirty="0"/>
              <a:t>全結合層</a:t>
            </a:r>
            <a:r>
              <a:rPr lang="ja-JP" altLang="en-US" sz="2400" dirty="0"/>
              <a:t>：畳み込み層とプーリング層を通過した後の特徴を基に、</a:t>
            </a:r>
            <a:r>
              <a:rPr lang="ja-JP" altLang="en-US" sz="2400" b="1" dirty="0"/>
              <a:t>画像</a:t>
            </a:r>
            <a:r>
              <a:rPr lang="ja-JP" altLang="en-US" sz="2400" dirty="0"/>
              <a:t>の</a:t>
            </a:r>
            <a:r>
              <a:rPr lang="ja-JP" altLang="en-US" sz="2400" b="1" dirty="0"/>
              <a:t>分類</a:t>
            </a:r>
            <a:r>
              <a:rPr lang="ja-JP" altLang="en-US" sz="2400" dirty="0"/>
              <a:t>や</a:t>
            </a:r>
            <a:r>
              <a:rPr lang="ja-JP" altLang="en-US" sz="2400" b="1" dirty="0"/>
              <a:t>回帰</a:t>
            </a:r>
            <a:r>
              <a:rPr lang="ja-JP" altLang="en-US" sz="2400" dirty="0"/>
              <a:t>を行う</a:t>
            </a:r>
          </a:p>
          <a:p>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6844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EBE27-C58D-4368-B3E6-C97CFE9F1B1C}"/>
              </a:ext>
            </a:extLst>
          </p:cNvPr>
          <p:cNvSpPr>
            <a:spLocks noGrp="1"/>
          </p:cNvSpPr>
          <p:nvPr>
            <p:ph type="title"/>
          </p:nvPr>
        </p:nvSpPr>
        <p:spPr>
          <a:xfrm>
            <a:off x="321845" y="175028"/>
            <a:ext cx="8461208" cy="783213"/>
          </a:xfrm>
        </p:spPr>
        <p:txBody>
          <a:bodyPr>
            <a:normAutofit fontScale="90000"/>
          </a:bodyPr>
          <a:lstStyle/>
          <a:p>
            <a:r>
              <a:rPr kumimoji="1" lang="ja-JP" altLang="en-US" dirty="0"/>
              <a:t>畳み込みニューラルネットワーク（</a:t>
            </a:r>
            <a:r>
              <a:rPr kumimoji="1" lang="en-US" altLang="ja-JP" dirty="0"/>
              <a:t>CNN</a:t>
            </a:r>
            <a:r>
              <a:rPr kumimoji="1" lang="ja-JP" altLang="en-US" dirty="0"/>
              <a:t>）</a:t>
            </a:r>
            <a:r>
              <a:rPr lang="ja-JP" altLang="en-US" dirty="0"/>
              <a:t>の例</a:t>
            </a:r>
            <a:endParaRPr kumimoji="1" lang="ja-JP" altLang="en-US" dirty="0"/>
          </a:p>
        </p:txBody>
      </p:sp>
      <p:sp>
        <p:nvSpPr>
          <p:cNvPr id="3" name="コンテンツ プレースホルダー 2">
            <a:extLst>
              <a:ext uri="{FF2B5EF4-FFF2-40B4-BE49-F238E27FC236}">
                <a16:creationId xmlns:a16="http://schemas.microsoft.com/office/drawing/2014/main" id="{0837BD00-99BE-432D-AE4C-BF07EF9DACC4}"/>
              </a:ext>
            </a:extLst>
          </p:cNvPr>
          <p:cNvSpPr>
            <a:spLocks noGrp="1"/>
          </p:cNvSpPr>
          <p:nvPr>
            <p:ph idx="1"/>
          </p:nvPr>
        </p:nvSpPr>
        <p:spPr>
          <a:xfrm>
            <a:off x="2799611" y="3594020"/>
            <a:ext cx="5476061" cy="558844"/>
          </a:xfrm>
        </p:spPr>
        <p:txBody>
          <a:bodyPr/>
          <a:lstStyle/>
          <a:p>
            <a:pPr marL="0" indent="0">
              <a:buNone/>
            </a:pPr>
            <a:r>
              <a:rPr lang="ja-JP" altLang="en-US" dirty="0">
                <a:latin typeface="+mn-ea"/>
                <a:ea typeface="+mn-ea"/>
              </a:rPr>
              <a:t>さまざまなバリエーション</a:t>
            </a:r>
            <a:endParaRPr lang="en-US" altLang="ja-JP" dirty="0">
              <a:latin typeface="+mn-ea"/>
              <a:ea typeface="+mn-ea"/>
            </a:endParaRPr>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262C6DAB-38F2-4793-8A6D-7D0ED8D599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1A47E5CD-CD20-413D-B5FB-BC24298AF109}"/>
              </a:ext>
            </a:extLst>
          </p:cNvPr>
          <p:cNvSpPr/>
          <p:nvPr/>
        </p:nvSpPr>
        <p:spPr>
          <a:xfrm>
            <a:off x="891734" y="1528203"/>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ADE1A76-5EF9-4493-A066-61D3615B4A30}"/>
              </a:ext>
            </a:extLst>
          </p:cNvPr>
          <p:cNvSpPr/>
          <p:nvPr/>
        </p:nvSpPr>
        <p:spPr>
          <a:xfrm>
            <a:off x="1250363" y="1800472"/>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A2D94F0A-5287-4529-A415-DFA523067747}"/>
              </a:ext>
            </a:extLst>
          </p:cNvPr>
          <p:cNvSpPr/>
          <p:nvPr/>
        </p:nvSpPr>
        <p:spPr>
          <a:xfrm>
            <a:off x="1608992" y="2199467"/>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0F31A974-EFFA-4D54-B57E-443ABE46D6E3}"/>
              </a:ext>
            </a:extLst>
          </p:cNvPr>
          <p:cNvSpPr/>
          <p:nvPr/>
        </p:nvSpPr>
        <p:spPr>
          <a:xfrm>
            <a:off x="1992154" y="1522410"/>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7B595EDE-F42C-4DCD-AF55-A12ED93EF299}"/>
              </a:ext>
            </a:extLst>
          </p:cNvPr>
          <p:cNvSpPr/>
          <p:nvPr/>
        </p:nvSpPr>
        <p:spPr>
          <a:xfrm>
            <a:off x="2350783" y="1788984"/>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5F8117EE-E975-4CBE-978D-748A34CAE6A2}"/>
              </a:ext>
            </a:extLst>
          </p:cNvPr>
          <p:cNvSpPr/>
          <p:nvPr/>
        </p:nvSpPr>
        <p:spPr>
          <a:xfrm>
            <a:off x="2709412" y="2187979"/>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973FF8AA-934C-4C50-8055-1C0A1963D283}"/>
              </a:ext>
            </a:extLst>
          </p:cNvPr>
          <p:cNvSpPr/>
          <p:nvPr/>
        </p:nvSpPr>
        <p:spPr>
          <a:xfrm>
            <a:off x="3451203" y="1777496"/>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8A3284F8-E6D8-4810-ABBF-463D064E0B73}"/>
              </a:ext>
            </a:extLst>
          </p:cNvPr>
          <p:cNvSpPr/>
          <p:nvPr/>
        </p:nvSpPr>
        <p:spPr>
          <a:xfrm>
            <a:off x="3809832" y="2176491"/>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4611694C-4634-4CF3-A456-702772A9D096}"/>
              </a:ext>
            </a:extLst>
          </p:cNvPr>
          <p:cNvSpPr/>
          <p:nvPr/>
        </p:nvSpPr>
        <p:spPr>
          <a:xfrm>
            <a:off x="3075112" y="1510922"/>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165BD43F-BA49-41BA-8C7F-084CB159C916}"/>
              </a:ext>
            </a:extLst>
          </p:cNvPr>
          <p:cNvSpPr/>
          <p:nvPr/>
        </p:nvSpPr>
        <p:spPr>
          <a:xfrm>
            <a:off x="5537642" y="1497611"/>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7F2B3608-BD4A-4416-99F1-5A3BE990A163}"/>
              </a:ext>
            </a:extLst>
          </p:cNvPr>
          <p:cNvSpPr/>
          <p:nvPr/>
        </p:nvSpPr>
        <p:spPr>
          <a:xfrm>
            <a:off x="6279433" y="1759541"/>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7DA94E41-2D67-43B3-8D3E-936CF0CA4DC8}"/>
              </a:ext>
            </a:extLst>
          </p:cNvPr>
          <p:cNvSpPr/>
          <p:nvPr/>
        </p:nvSpPr>
        <p:spPr>
          <a:xfrm>
            <a:off x="7022112" y="1617585"/>
            <a:ext cx="253710" cy="16954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9A3CDE46-35B6-412D-AD79-3935055D6453}"/>
              </a:ext>
            </a:extLst>
          </p:cNvPr>
          <p:cNvSpPr/>
          <p:nvPr/>
        </p:nvSpPr>
        <p:spPr>
          <a:xfrm>
            <a:off x="6638062" y="1491818"/>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168D4AF0-2510-49EA-99B9-CA5D968B3A12}"/>
              </a:ext>
            </a:extLst>
          </p:cNvPr>
          <p:cNvSpPr/>
          <p:nvPr/>
        </p:nvSpPr>
        <p:spPr>
          <a:xfrm>
            <a:off x="7386647" y="1746904"/>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F2A1377-C6C7-45F3-BAB6-67CCADF768F4}"/>
              </a:ext>
            </a:extLst>
          </p:cNvPr>
          <p:cNvSpPr/>
          <p:nvPr/>
        </p:nvSpPr>
        <p:spPr>
          <a:xfrm>
            <a:off x="5923767" y="1597359"/>
            <a:ext cx="253710" cy="16954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C6DBA23D-39CC-46CC-9356-F70B44321183}"/>
              </a:ext>
            </a:extLst>
          </p:cNvPr>
          <p:cNvSpPr txBox="1"/>
          <p:nvPr/>
        </p:nvSpPr>
        <p:spPr>
          <a:xfrm>
            <a:off x="826399" y="167753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27" name="テキスト ボックス 26">
            <a:extLst>
              <a:ext uri="{FF2B5EF4-FFF2-40B4-BE49-F238E27FC236}">
                <a16:creationId xmlns:a16="http://schemas.microsoft.com/office/drawing/2014/main" id="{5509ACB1-ECB2-4F14-859C-00B648306ED2}"/>
              </a:ext>
            </a:extLst>
          </p:cNvPr>
          <p:cNvSpPr txBox="1"/>
          <p:nvPr/>
        </p:nvSpPr>
        <p:spPr>
          <a:xfrm>
            <a:off x="1919760" y="165814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28" name="テキスト ボックス 27">
            <a:extLst>
              <a:ext uri="{FF2B5EF4-FFF2-40B4-BE49-F238E27FC236}">
                <a16:creationId xmlns:a16="http://schemas.microsoft.com/office/drawing/2014/main" id="{A0454BF4-89DD-458E-B7F1-987BF3A18CA0}"/>
              </a:ext>
            </a:extLst>
          </p:cNvPr>
          <p:cNvSpPr txBox="1"/>
          <p:nvPr/>
        </p:nvSpPr>
        <p:spPr>
          <a:xfrm>
            <a:off x="3013121" y="163875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29" name="テキスト ボックス 28">
            <a:extLst>
              <a:ext uri="{FF2B5EF4-FFF2-40B4-BE49-F238E27FC236}">
                <a16:creationId xmlns:a16="http://schemas.microsoft.com/office/drawing/2014/main" id="{8015D132-4A16-41F6-AF17-E1BEA6996EC1}"/>
              </a:ext>
            </a:extLst>
          </p:cNvPr>
          <p:cNvSpPr txBox="1"/>
          <p:nvPr/>
        </p:nvSpPr>
        <p:spPr>
          <a:xfrm>
            <a:off x="5473979" y="163076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30" name="テキスト ボックス 29">
            <a:extLst>
              <a:ext uri="{FF2B5EF4-FFF2-40B4-BE49-F238E27FC236}">
                <a16:creationId xmlns:a16="http://schemas.microsoft.com/office/drawing/2014/main" id="{0E95B370-CE18-4F01-A566-B9F2D9EC7B96}"/>
              </a:ext>
            </a:extLst>
          </p:cNvPr>
          <p:cNvSpPr txBox="1"/>
          <p:nvPr/>
        </p:nvSpPr>
        <p:spPr>
          <a:xfrm>
            <a:off x="6580937" y="1581402"/>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31" name="正方形/長方形 30">
            <a:extLst>
              <a:ext uri="{FF2B5EF4-FFF2-40B4-BE49-F238E27FC236}">
                <a16:creationId xmlns:a16="http://schemas.microsoft.com/office/drawing/2014/main" id="{2868D6DD-DFF7-45F8-B315-7116D87499BD}"/>
              </a:ext>
            </a:extLst>
          </p:cNvPr>
          <p:cNvSpPr/>
          <p:nvPr/>
        </p:nvSpPr>
        <p:spPr>
          <a:xfrm>
            <a:off x="647788" y="1376121"/>
            <a:ext cx="3666004" cy="21868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73CC4026-E8E2-461A-A11D-C7DFEE74344E}"/>
              </a:ext>
            </a:extLst>
          </p:cNvPr>
          <p:cNvSpPr/>
          <p:nvPr/>
        </p:nvSpPr>
        <p:spPr>
          <a:xfrm>
            <a:off x="5060446" y="1371216"/>
            <a:ext cx="3143779" cy="21868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1651E5CD-B4FD-461C-AB7B-2C0D67E2AA68}"/>
              </a:ext>
            </a:extLst>
          </p:cNvPr>
          <p:cNvSpPr txBox="1"/>
          <p:nvPr/>
        </p:nvSpPr>
        <p:spPr>
          <a:xfrm>
            <a:off x="1142059" y="1746183"/>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5" name="テキスト ボックス 34">
            <a:extLst>
              <a:ext uri="{FF2B5EF4-FFF2-40B4-BE49-F238E27FC236}">
                <a16:creationId xmlns:a16="http://schemas.microsoft.com/office/drawing/2014/main" id="{513F277B-4992-4F9B-89FF-919D2650AE23}"/>
              </a:ext>
            </a:extLst>
          </p:cNvPr>
          <p:cNvSpPr txBox="1"/>
          <p:nvPr/>
        </p:nvSpPr>
        <p:spPr>
          <a:xfrm>
            <a:off x="2257344" y="1737026"/>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6" name="テキスト ボックス 35">
            <a:extLst>
              <a:ext uri="{FF2B5EF4-FFF2-40B4-BE49-F238E27FC236}">
                <a16:creationId xmlns:a16="http://schemas.microsoft.com/office/drawing/2014/main" id="{3732F04F-7C7C-450A-AF52-9C8E9245352D}"/>
              </a:ext>
            </a:extLst>
          </p:cNvPr>
          <p:cNvSpPr txBox="1"/>
          <p:nvPr/>
        </p:nvSpPr>
        <p:spPr>
          <a:xfrm>
            <a:off x="3334305" y="1759786"/>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7" name="テキスト ボックス 36">
            <a:extLst>
              <a:ext uri="{FF2B5EF4-FFF2-40B4-BE49-F238E27FC236}">
                <a16:creationId xmlns:a16="http://schemas.microsoft.com/office/drawing/2014/main" id="{A16B54AE-B143-4C5A-87E2-787A44F634E6}"/>
              </a:ext>
            </a:extLst>
          </p:cNvPr>
          <p:cNvSpPr txBox="1"/>
          <p:nvPr/>
        </p:nvSpPr>
        <p:spPr>
          <a:xfrm>
            <a:off x="6168138" y="1712907"/>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8" name="テキスト ボックス 37">
            <a:extLst>
              <a:ext uri="{FF2B5EF4-FFF2-40B4-BE49-F238E27FC236}">
                <a16:creationId xmlns:a16="http://schemas.microsoft.com/office/drawing/2014/main" id="{B97D3CD7-2EAE-4AB3-A62C-9CA4575FD830}"/>
              </a:ext>
            </a:extLst>
          </p:cNvPr>
          <p:cNvSpPr txBox="1"/>
          <p:nvPr/>
        </p:nvSpPr>
        <p:spPr>
          <a:xfrm>
            <a:off x="7291169" y="1746183"/>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Tree>
    <p:extLst>
      <p:ext uri="{BB962C8B-B14F-4D97-AF65-F5344CB8AC3E}">
        <p14:creationId xmlns:p14="http://schemas.microsoft.com/office/powerpoint/2010/main" val="413473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554D2-7FD1-0B28-8E0D-B1EDA5455157}"/>
              </a:ext>
            </a:extLst>
          </p:cNvPr>
          <p:cNvSpPr>
            <a:spLocks noGrp="1"/>
          </p:cNvSpPr>
          <p:nvPr>
            <p:ph type="title"/>
          </p:nvPr>
        </p:nvSpPr>
        <p:spPr>
          <a:xfrm>
            <a:off x="321845" y="175028"/>
            <a:ext cx="8731778" cy="469865"/>
          </a:xfrm>
        </p:spPr>
        <p:txBody>
          <a:bodyPr>
            <a:normAutofit fontScale="90000"/>
          </a:bodyPr>
          <a:lstStyle/>
          <a:p>
            <a:r>
              <a:rPr kumimoji="1" lang="ja-JP" altLang="en-US" dirty="0"/>
              <a:t>畳み込みニューラルネットワークでのパターン認識</a:t>
            </a:r>
          </a:p>
        </p:txBody>
      </p:sp>
      <p:sp>
        <p:nvSpPr>
          <p:cNvPr id="4" name="スライド番号プレースホルダー 3">
            <a:extLst>
              <a:ext uri="{FF2B5EF4-FFF2-40B4-BE49-F238E27FC236}">
                <a16:creationId xmlns:a16="http://schemas.microsoft.com/office/drawing/2014/main" id="{974ECD58-8133-0207-1D0A-56225FA43EB1}"/>
              </a:ext>
            </a:extLst>
          </p:cNvPr>
          <p:cNvSpPr>
            <a:spLocks noGrp="1"/>
          </p:cNvSpPr>
          <p:nvPr>
            <p:ph type="sldNum" sz="quarter" idx="12"/>
          </p:nvPr>
        </p:nvSpPr>
        <p:spPr/>
        <p:txBody>
          <a:bodyPr/>
          <a:lstStyle/>
          <a:p>
            <a:fld id="{E205D82C-95A1-431E-8E38-AA614A14CDCF}" type="slidenum">
              <a:rPr kumimoji="1" lang="ja-JP" altLang="en-US" smtClean="0"/>
              <a:t>18</a:t>
            </a:fld>
            <a:endParaRPr kumimoji="1" lang="ja-JP" altLang="en-US"/>
          </a:p>
        </p:txBody>
      </p:sp>
      <p:sp>
        <p:nvSpPr>
          <p:cNvPr id="7" name="コンテンツ プレースホルダー 6">
            <a:extLst>
              <a:ext uri="{FF2B5EF4-FFF2-40B4-BE49-F238E27FC236}">
                <a16:creationId xmlns:a16="http://schemas.microsoft.com/office/drawing/2014/main" id="{66101F90-12E2-28B3-FBDB-B30AEB7FBE67}"/>
              </a:ext>
            </a:extLst>
          </p:cNvPr>
          <p:cNvSpPr>
            <a:spLocks noGrp="1"/>
          </p:cNvSpPr>
          <p:nvPr>
            <p:ph idx="1"/>
          </p:nvPr>
        </p:nvSpPr>
        <p:spPr>
          <a:xfrm>
            <a:off x="321845" y="6249553"/>
            <a:ext cx="8461208" cy="578719"/>
          </a:xfrm>
        </p:spPr>
        <p:txBody>
          <a:bodyPr>
            <a:noAutofit/>
          </a:bodyPr>
          <a:lstStyle/>
          <a:p>
            <a:pPr marL="0" indent="0">
              <a:buNone/>
            </a:pPr>
            <a:r>
              <a:rPr lang="en-US" altLang="ja-JP" sz="1200" dirty="0">
                <a:latin typeface="Times New Roman" panose="02020603050405020304" pitchFamily="18" charset="0"/>
                <a:cs typeface="Times New Roman" panose="02020603050405020304" pitchFamily="18" charset="0"/>
              </a:rPr>
              <a:t>Mei Wang, </a:t>
            </a:r>
            <a:r>
              <a:rPr lang="en-US" altLang="ja-JP" sz="1200" dirty="0" err="1">
                <a:latin typeface="Times New Roman" panose="02020603050405020304" pitchFamily="18" charset="0"/>
                <a:cs typeface="Times New Roman" panose="02020603050405020304" pitchFamily="18" charset="0"/>
              </a:rPr>
              <a:t>Weihong</a:t>
            </a:r>
            <a:r>
              <a:rPr lang="en-US" altLang="ja-JP" sz="1200" dirty="0">
                <a:latin typeface="Times New Roman" panose="02020603050405020304" pitchFamily="18" charset="0"/>
                <a:cs typeface="Times New Roman" panose="02020603050405020304" pitchFamily="18" charset="0"/>
              </a:rPr>
              <a:t> Deng, </a:t>
            </a:r>
          </a:p>
          <a:p>
            <a:pPr marL="0" indent="0">
              <a:buNone/>
            </a:pPr>
            <a:r>
              <a:rPr lang="en-US" altLang="ja-JP" sz="1200" dirty="0">
                <a:latin typeface="Times New Roman" panose="02020603050405020304" pitchFamily="18" charset="0"/>
                <a:cs typeface="Times New Roman" panose="02020603050405020304" pitchFamily="18" charset="0"/>
              </a:rPr>
              <a:t>Deep Face Recognition: A Survey, arXiv:1804.06655, 2018.</a:t>
            </a:r>
            <a:endParaRPr lang="ja-JP" altLang="en-US" sz="1200" dirty="0">
              <a:latin typeface="Times New Roman" panose="02020603050405020304" pitchFamily="18" charset="0"/>
              <a:cs typeface="Times New Roman" panose="02020603050405020304" pitchFamily="18" charset="0"/>
            </a:endParaRPr>
          </a:p>
        </p:txBody>
      </p:sp>
      <p:pic>
        <p:nvPicPr>
          <p:cNvPr id="9" name="図 8">
            <a:extLst>
              <a:ext uri="{FF2B5EF4-FFF2-40B4-BE49-F238E27FC236}">
                <a16:creationId xmlns:a16="http://schemas.microsoft.com/office/drawing/2014/main" id="{AE7EE249-8EE7-E8D0-8859-59657D0D7C34}"/>
              </a:ext>
            </a:extLst>
          </p:cNvPr>
          <p:cNvPicPr>
            <a:picLocks noChangeAspect="1"/>
          </p:cNvPicPr>
          <p:nvPr/>
        </p:nvPicPr>
        <p:blipFill>
          <a:blip r:embed="rId2"/>
          <a:stretch>
            <a:fillRect/>
          </a:stretch>
        </p:blipFill>
        <p:spPr>
          <a:xfrm>
            <a:off x="1327020" y="1771599"/>
            <a:ext cx="5429379" cy="4497062"/>
          </a:xfrm>
          <a:prstGeom prst="rect">
            <a:avLst/>
          </a:prstGeom>
        </p:spPr>
      </p:pic>
      <p:sp>
        <p:nvSpPr>
          <p:cNvPr id="11" name="テキスト ボックス 10">
            <a:extLst>
              <a:ext uri="{FF2B5EF4-FFF2-40B4-BE49-F238E27FC236}">
                <a16:creationId xmlns:a16="http://schemas.microsoft.com/office/drawing/2014/main" id="{58AFEE10-54D3-7829-0753-9B9F2177E8A4}"/>
              </a:ext>
            </a:extLst>
          </p:cNvPr>
          <p:cNvSpPr txBox="1"/>
          <p:nvPr/>
        </p:nvSpPr>
        <p:spPr>
          <a:xfrm>
            <a:off x="241299" y="644893"/>
            <a:ext cx="8461207" cy="1200329"/>
          </a:xfrm>
          <a:prstGeom prst="rect">
            <a:avLst/>
          </a:prstGeom>
          <a:noFill/>
        </p:spPr>
        <p:txBody>
          <a:bodyPr wrap="square">
            <a:spAutoFit/>
          </a:bodyPr>
          <a:lstStyle/>
          <a:p>
            <a:r>
              <a:rPr kumimoji="1" lang="ja-JP" altLang="en-US" sz="2400" b="1" dirty="0"/>
              <a:t>「畳み込みニューラルネットワークの利用により，さまざまなレベルのパターン</a:t>
            </a:r>
            <a:r>
              <a:rPr kumimoji="1" lang="ja-JP" altLang="en-US" sz="2400" dirty="0"/>
              <a:t>を</a:t>
            </a:r>
            <a:r>
              <a:rPr kumimoji="1" lang="ja-JP" altLang="en-US" sz="2400" b="1" dirty="0"/>
              <a:t>抽出・認識</a:t>
            </a:r>
            <a:r>
              <a:rPr kumimoji="1" lang="ja-JP" altLang="en-US" sz="2400" dirty="0"/>
              <a:t>できるようになる」という考える場合も</a:t>
            </a:r>
          </a:p>
        </p:txBody>
      </p:sp>
    </p:spTree>
    <p:extLst>
      <p:ext uri="{BB962C8B-B14F-4D97-AF65-F5344CB8AC3E}">
        <p14:creationId xmlns:p14="http://schemas.microsoft.com/office/powerpoint/2010/main" val="3438147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880521"/>
          </a:xfrm>
        </p:spPr>
        <p:txBody>
          <a:bodyPr>
            <a:normAutofit fontScale="90000"/>
          </a:bodyPr>
          <a:lstStyle/>
          <a:p>
            <a:r>
              <a:rPr lang="ja-JP" altLang="en-US" dirty="0"/>
              <a:t>畳み込みニューラルネットワーク（</a:t>
            </a:r>
            <a:r>
              <a:rPr lang="en-US" altLang="ja-JP" dirty="0"/>
              <a:t>CNN</a:t>
            </a:r>
            <a:r>
              <a:rPr lang="ja-JP" altLang="en-US" dirty="0"/>
              <a:t>）のメリット</a:t>
            </a:r>
            <a:endParaRPr kumimoji="1" lang="ja-JP" altLang="en-US" dirty="0"/>
          </a:p>
        </p:txBody>
      </p:sp>
      <p:sp>
        <p:nvSpPr>
          <p:cNvPr id="3" name="コンテンツ プレースホルダー 2"/>
          <p:cNvSpPr>
            <a:spLocks noGrp="1"/>
          </p:cNvSpPr>
          <p:nvPr>
            <p:ph idx="1"/>
          </p:nvPr>
        </p:nvSpPr>
        <p:spPr>
          <a:xfrm>
            <a:off x="321845" y="1221245"/>
            <a:ext cx="8461208" cy="4958173"/>
          </a:xfrm>
        </p:spPr>
        <p:txBody>
          <a:bodyPr>
            <a:normAutofit/>
          </a:bodyPr>
          <a:lstStyle/>
          <a:p>
            <a:r>
              <a:rPr lang="ja-JP" altLang="en-US" sz="2400" b="1" dirty="0"/>
              <a:t>画像理解、画像の分析</a:t>
            </a:r>
            <a:r>
              <a:rPr lang="ja-JP" altLang="en-US" sz="2400" dirty="0"/>
              <a:t>の高精度化</a:t>
            </a:r>
          </a:p>
          <a:p>
            <a:r>
              <a:rPr lang="ja-JP" altLang="en-US" sz="2400" b="1" dirty="0"/>
              <a:t>画像の特徴</a:t>
            </a:r>
            <a:r>
              <a:rPr lang="ja-JP" altLang="en-US" sz="2400" dirty="0"/>
              <a:t>を</a:t>
            </a:r>
            <a:r>
              <a:rPr lang="ja-JP" altLang="en-US" sz="2400" b="1" dirty="0"/>
              <a:t>自動的に抽出</a:t>
            </a:r>
            <a:endParaRPr lang="en-US" altLang="ja-JP" sz="2400" dirty="0"/>
          </a:p>
          <a:p>
            <a:r>
              <a:rPr lang="ja-JP" altLang="en-US" sz="2400" b="1" dirty="0"/>
              <a:t>幅広い分野での応用</a:t>
            </a:r>
            <a:endParaRPr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2547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474686" y="2158678"/>
            <a:ext cx="6355868" cy="4259483"/>
          </a:xfrm>
        </p:spPr>
        <p:txBody>
          <a:bodyPr>
            <a:noAutofit/>
          </a:bodyPr>
          <a:lstStyle/>
          <a:p>
            <a:pPr marL="0" indent="0">
              <a:buNone/>
            </a:pPr>
            <a:r>
              <a:rPr lang="ja-JP" altLang="en-US" sz="2400" b="1" dirty="0">
                <a:solidFill>
                  <a:srgbClr val="374151"/>
                </a:solidFill>
                <a:latin typeface="Söhne"/>
              </a:rPr>
              <a:t>①画像理解の基本と実践技術</a:t>
            </a:r>
            <a:endParaRPr lang="en-US" altLang="ja-JP" sz="2400" b="1" dirty="0">
              <a:solidFill>
                <a:srgbClr val="374151"/>
              </a:solidFill>
              <a:latin typeface="Söhne"/>
            </a:endParaRPr>
          </a:p>
          <a:p>
            <a:pPr marL="0" indent="0">
              <a:buNone/>
            </a:pPr>
            <a:r>
              <a:rPr lang="ja-JP" altLang="en-US" sz="2400" b="1" dirty="0">
                <a:solidFill>
                  <a:srgbClr val="374151"/>
                </a:solidFill>
                <a:latin typeface="Söhne"/>
              </a:rPr>
              <a:t>②ディープラーニングによる問題解決</a:t>
            </a:r>
            <a:endParaRPr lang="en-US" altLang="ja-JP" sz="2400" b="1" dirty="0">
              <a:solidFill>
                <a:srgbClr val="374151"/>
              </a:solidFill>
              <a:latin typeface="Söhne"/>
            </a:endParaRPr>
          </a:p>
          <a:p>
            <a:pPr marL="0" indent="0">
              <a:buNone/>
            </a:pPr>
            <a:r>
              <a:rPr lang="ja-JP" altLang="en-US" sz="2400" b="1" dirty="0">
                <a:solidFill>
                  <a:srgbClr val="374151"/>
                </a:solidFill>
                <a:latin typeface="Söhne"/>
              </a:rPr>
              <a:t>③応用能力</a:t>
            </a:r>
            <a:endParaRPr lang="en-US" altLang="ja-JP" sz="2400" b="1"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3279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畳み込みニューラルネットワーク（</a:t>
            </a:r>
            <a:r>
              <a:rPr lang="en-US" altLang="ja-JP" dirty="0"/>
              <a:t>CNN</a:t>
            </a:r>
            <a:r>
              <a:rPr lang="ja-JP" altLang="en-US" dirty="0"/>
              <a:t>）の特徴</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aphicFrame>
        <p:nvGraphicFramePr>
          <p:cNvPr id="5" name="表 4"/>
          <p:cNvGraphicFramePr>
            <a:graphicFrameLocks noGrp="1"/>
          </p:cNvGraphicFramePr>
          <p:nvPr>
            <p:extLst>
              <p:ext uri="{D42A27DB-BD31-4B8C-83A1-F6EECF244321}">
                <p14:modId xmlns:p14="http://schemas.microsoft.com/office/powerpoint/2010/main" val="870955080"/>
              </p:ext>
            </p:extLst>
          </p:nvPr>
        </p:nvGraphicFramePr>
        <p:xfrm>
          <a:off x="321845" y="801719"/>
          <a:ext cx="8384154" cy="5927949"/>
        </p:xfrm>
        <a:graphic>
          <a:graphicData uri="http://schemas.openxmlformats.org/drawingml/2006/table">
            <a:tbl>
              <a:tblPr firstRow="1" bandRow="1">
                <a:tableStyleId>{5C22544A-7EE6-4342-B048-85BDC9FD1C3A}</a:tableStyleId>
              </a:tblPr>
              <a:tblGrid>
                <a:gridCol w="1417628">
                  <a:extLst>
                    <a:ext uri="{9D8B030D-6E8A-4147-A177-3AD203B41FA5}">
                      <a16:colId xmlns:a16="http://schemas.microsoft.com/office/drawing/2014/main" val="4214496724"/>
                    </a:ext>
                  </a:extLst>
                </a:gridCol>
                <a:gridCol w="3430534">
                  <a:extLst>
                    <a:ext uri="{9D8B030D-6E8A-4147-A177-3AD203B41FA5}">
                      <a16:colId xmlns:a16="http://schemas.microsoft.com/office/drawing/2014/main" val="2767891127"/>
                    </a:ext>
                  </a:extLst>
                </a:gridCol>
                <a:gridCol w="3535992">
                  <a:extLst>
                    <a:ext uri="{9D8B030D-6E8A-4147-A177-3AD203B41FA5}">
                      <a16:colId xmlns:a16="http://schemas.microsoft.com/office/drawing/2014/main" val="432259795"/>
                    </a:ext>
                  </a:extLst>
                </a:gridCol>
              </a:tblGrid>
              <a:tr h="898749">
                <a:tc>
                  <a:txBody>
                    <a:bodyPr/>
                    <a:lstStyle/>
                    <a:p>
                      <a:endParaRPr kumimoji="1" lang="ja-JP" altLang="en-US" sz="2400" dirty="0"/>
                    </a:p>
                  </a:txBody>
                  <a:tcPr/>
                </a:tc>
                <a:tc>
                  <a:txBody>
                    <a:bodyPr/>
                    <a:lstStyle/>
                    <a:p>
                      <a:r>
                        <a:rPr kumimoji="1" lang="ja-JP" altLang="en-US" sz="2400" dirty="0"/>
                        <a:t>畳み込みニューラルネットワーク</a:t>
                      </a:r>
                    </a:p>
                  </a:txBody>
                  <a:tcPr/>
                </a:tc>
                <a:tc>
                  <a:txBody>
                    <a:bodyPr/>
                    <a:lstStyle/>
                    <a:p>
                      <a:r>
                        <a:rPr kumimoji="1" lang="ja-JP" altLang="en-US" sz="2400" dirty="0"/>
                        <a:t>一般のニューラルネットワーク</a:t>
                      </a:r>
                    </a:p>
                  </a:txBody>
                  <a:tcPr/>
                </a:tc>
                <a:extLst>
                  <a:ext uri="{0D108BD9-81ED-4DB2-BD59-A6C34878D82A}">
                    <a16:rowId xmlns:a16="http://schemas.microsoft.com/office/drawing/2014/main" val="1268152538"/>
                  </a:ext>
                </a:extLst>
              </a:tr>
              <a:tr h="1137197">
                <a:tc>
                  <a:txBody>
                    <a:bodyPr/>
                    <a:lstStyle/>
                    <a:p>
                      <a:r>
                        <a:rPr kumimoji="1" lang="ja-JP" altLang="en-US" sz="2400" dirty="0"/>
                        <a:t>局所的な特徴の抽出能力</a:t>
                      </a:r>
                    </a:p>
                  </a:txBody>
                  <a:tcPr/>
                </a:tc>
                <a:tc>
                  <a:txBody>
                    <a:bodyPr/>
                    <a:lstStyle/>
                    <a:p>
                      <a:r>
                        <a:rPr lang="ja-JP" altLang="en-US" sz="2400" dirty="0">
                          <a:latin typeface="メイリオ" panose="020B0604030504040204" pitchFamily="50" charset="-128"/>
                          <a:ea typeface="メイリオ" panose="020B0604030504040204" pitchFamily="50" charset="-128"/>
                        </a:rPr>
                        <a:t>画像の局所的な特徴をとらえる</a:t>
                      </a:r>
                      <a:r>
                        <a:rPr lang="ja-JP" altLang="en-US" sz="2400" b="1" u="sng" dirty="0">
                          <a:latin typeface="メイリオ" panose="020B0604030504040204" pitchFamily="50" charset="-128"/>
                          <a:ea typeface="メイリオ" panose="020B0604030504040204" pitchFamily="50" charset="-128"/>
                        </a:rPr>
                        <a:t>畳み込み層を持つ</a:t>
                      </a:r>
                      <a:endParaRPr kumimoji="1" lang="ja-JP" altLang="en-US" sz="2400" b="1" u="sng" dirty="0">
                        <a:latin typeface="メイリオ" panose="020B0604030504040204" pitchFamily="50" charset="-128"/>
                        <a:ea typeface="メイリオ" panose="020B0604030504040204" pitchFamily="50" charset="-128"/>
                      </a:endParaRPr>
                    </a:p>
                  </a:txBody>
                  <a:tcPr/>
                </a:tc>
                <a:tc>
                  <a:txBody>
                    <a:bodyPr/>
                    <a:lstStyle/>
                    <a:p>
                      <a:r>
                        <a:rPr kumimoji="1" lang="ja-JP" altLang="en-US" sz="2400" dirty="0">
                          <a:latin typeface="メイリオ" panose="020B0604030504040204" pitchFamily="50" charset="-128"/>
                          <a:ea typeface="メイリオ" panose="020B0604030504040204" pitchFamily="50" charset="-128"/>
                        </a:rPr>
                        <a:t>畳み込み層は</a:t>
                      </a:r>
                      <a:r>
                        <a:rPr kumimoji="1" lang="ja-JP" altLang="en-US" sz="2400" dirty="0">
                          <a:solidFill>
                            <a:srgbClr val="FF0000"/>
                          </a:solidFill>
                          <a:latin typeface="メイリオ" panose="020B0604030504040204" pitchFamily="50" charset="-128"/>
                          <a:ea typeface="メイリオ" panose="020B0604030504040204" pitchFamily="50" charset="-128"/>
                        </a:rPr>
                        <a:t>ない</a:t>
                      </a:r>
                    </a:p>
                  </a:txBody>
                  <a:tcPr/>
                </a:tc>
                <a:extLst>
                  <a:ext uri="{0D108BD9-81ED-4DB2-BD59-A6C34878D82A}">
                    <a16:rowId xmlns:a16="http://schemas.microsoft.com/office/drawing/2014/main" val="1586889087"/>
                  </a:ext>
                </a:extLst>
              </a:tr>
              <a:tr h="1127569">
                <a:tc>
                  <a:txBody>
                    <a:bodyPr/>
                    <a:lstStyle/>
                    <a:p>
                      <a:r>
                        <a:rPr kumimoji="1" lang="ja-JP" altLang="en-US" sz="2400" dirty="0"/>
                        <a:t>仕組み</a:t>
                      </a:r>
                    </a:p>
                  </a:txBody>
                  <a:tcPr/>
                </a:tc>
                <a:tc>
                  <a:txBody>
                    <a:bodyPr/>
                    <a:lstStyle/>
                    <a:p>
                      <a:r>
                        <a:rPr kumimoji="1" lang="ja-JP" altLang="en-US" sz="2400" b="1" u="sng" dirty="0">
                          <a:latin typeface="メイリオ" panose="020B0604030504040204" pitchFamily="50" charset="-128"/>
                          <a:ea typeface="メイリオ" panose="020B0604030504040204" pitchFamily="50" charset="-128"/>
                        </a:rPr>
                        <a:t>畳み込み層、プーリング層、全結合層</a:t>
                      </a:r>
                      <a:r>
                        <a:rPr kumimoji="1" lang="ja-JP" altLang="en-US" sz="2400" dirty="0">
                          <a:latin typeface="メイリオ" panose="020B0604030504040204" pitchFamily="50" charset="-128"/>
                          <a:ea typeface="メイリオ" panose="020B0604030504040204" pitchFamily="50" charset="-128"/>
                        </a:rPr>
                        <a:t>などから構成</a:t>
                      </a:r>
                    </a:p>
                  </a:txBody>
                  <a:tcPr/>
                </a:tc>
                <a:tc>
                  <a:txBody>
                    <a:bodyPr/>
                    <a:lstStyle/>
                    <a:p>
                      <a:r>
                        <a:rPr kumimoji="1" lang="ja-JP" altLang="en-US" sz="2400" dirty="0">
                          <a:latin typeface="メイリオ" panose="020B0604030504040204" pitchFamily="50" charset="-128"/>
                          <a:ea typeface="メイリオ" panose="020B0604030504040204" pitchFamily="50" charset="-128"/>
                        </a:rPr>
                        <a:t>主に全結合層</a:t>
                      </a:r>
                    </a:p>
                  </a:txBody>
                  <a:tcPr/>
                </a:tc>
                <a:extLst>
                  <a:ext uri="{0D108BD9-81ED-4DB2-BD59-A6C34878D82A}">
                    <a16:rowId xmlns:a16="http://schemas.microsoft.com/office/drawing/2014/main" val="152868517"/>
                  </a:ext>
                </a:extLst>
              </a:tr>
              <a:tr h="2515346">
                <a:tc>
                  <a:txBody>
                    <a:bodyPr/>
                    <a:lstStyle/>
                    <a:p>
                      <a:r>
                        <a:rPr kumimoji="1" lang="ja-JP" altLang="en-US" sz="2400" dirty="0"/>
                        <a:t>パラメータ</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メイリオ" panose="020B0604030504040204" pitchFamily="50" charset="-128"/>
                          <a:ea typeface="メイリオ" panose="020B0604030504040204" pitchFamily="50" charset="-128"/>
                        </a:rPr>
                        <a:t>学習では、重み、バイアスなどのパラメータを調整。</a:t>
                      </a:r>
                      <a:r>
                        <a:rPr kumimoji="1" lang="ja-JP" altLang="en-US" sz="2400" dirty="0">
                          <a:solidFill>
                            <a:srgbClr val="FF0000"/>
                          </a:solidFill>
                          <a:latin typeface="メイリオ" panose="020B0604030504040204" pitchFamily="50" charset="-128"/>
                          <a:ea typeface="メイリオ" panose="020B0604030504040204" pitchFamily="50" charset="-128"/>
                        </a:rPr>
                        <a:t>ただし、</a:t>
                      </a:r>
                      <a:r>
                        <a:rPr kumimoji="1" lang="ja-JP" altLang="en-US" sz="2400" b="1" u="sng" dirty="0">
                          <a:solidFill>
                            <a:srgbClr val="FF0000"/>
                          </a:solidFill>
                          <a:latin typeface="メイリオ" panose="020B0604030504040204" pitchFamily="50" charset="-128"/>
                          <a:ea typeface="メイリオ" panose="020B0604030504040204" pitchFamily="50" charset="-128"/>
                        </a:rPr>
                        <a:t>畳み込み層</a:t>
                      </a:r>
                      <a:r>
                        <a:rPr kumimoji="1" lang="ja-JP" altLang="en-US" sz="2400" dirty="0">
                          <a:solidFill>
                            <a:srgbClr val="FF0000"/>
                          </a:solidFill>
                          <a:latin typeface="メイリオ" panose="020B0604030504040204" pitchFamily="50" charset="-128"/>
                          <a:ea typeface="メイリオ" panose="020B0604030504040204" pitchFamily="50" charset="-128"/>
                        </a:rPr>
                        <a:t>では、</a:t>
                      </a:r>
                      <a:r>
                        <a:rPr kumimoji="1" lang="ja-JP" altLang="en-US" sz="2400" b="1" u="sng" dirty="0">
                          <a:solidFill>
                            <a:srgbClr val="FF0000"/>
                          </a:solidFill>
                          <a:latin typeface="メイリオ" panose="020B0604030504040204" pitchFamily="50" charset="-128"/>
                          <a:ea typeface="メイリオ" panose="020B0604030504040204" pitchFamily="50" charset="-128"/>
                        </a:rPr>
                        <a:t>カーネルを共有する</a:t>
                      </a:r>
                      <a:r>
                        <a:rPr kumimoji="1" lang="ja-JP" altLang="en-US" sz="2400" dirty="0">
                          <a:solidFill>
                            <a:srgbClr val="FF0000"/>
                          </a:solidFill>
                          <a:latin typeface="メイリオ" panose="020B0604030504040204" pitchFamily="50" charset="-128"/>
                          <a:ea typeface="メイリオ" panose="020B0604030504040204" pitchFamily="50" charset="-128"/>
                        </a:rPr>
                        <a:t>ため、学習が効率化</a:t>
                      </a:r>
                    </a:p>
                    <a:p>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kumimoji="1" lang="ja-JP" altLang="en-US" sz="2400" dirty="0">
                          <a:latin typeface="メイリオ" panose="020B0604030504040204" pitchFamily="50" charset="-128"/>
                          <a:ea typeface="メイリオ" panose="020B0604030504040204" pitchFamily="50" charset="-128"/>
                        </a:rPr>
                        <a:t>学習では、重み、バイアスなどのパラメータを調整</a:t>
                      </a:r>
                    </a:p>
                  </a:txBody>
                  <a:tcPr/>
                </a:tc>
                <a:extLst>
                  <a:ext uri="{0D108BD9-81ED-4DB2-BD59-A6C34878D82A}">
                    <a16:rowId xmlns:a16="http://schemas.microsoft.com/office/drawing/2014/main" val="2928027665"/>
                  </a:ext>
                </a:extLst>
              </a:tr>
            </a:tbl>
          </a:graphicData>
        </a:graphic>
      </p:graphicFrame>
    </p:spTree>
    <p:extLst>
      <p:ext uri="{BB962C8B-B14F-4D97-AF65-F5344CB8AC3E}">
        <p14:creationId xmlns:p14="http://schemas.microsoft.com/office/powerpoint/2010/main" val="595011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p:cNvSpPr>
            <a:spLocks noGrp="1"/>
          </p:cNvSpPr>
          <p:nvPr>
            <p:ph idx="1"/>
          </p:nvPr>
        </p:nvSpPr>
        <p:spPr>
          <a:xfrm>
            <a:off x="321845" y="846252"/>
            <a:ext cx="8461208" cy="5960947"/>
          </a:xfrm>
        </p:spPr>
        <p:txBody>
          <a:bodyPr>
            <a:normAutofit fontScale="85000" lnSpcReduction="20000"/>
          </a:bodyPr>
          <a:lstStyle/>
          <a:p>
            <a:pPr marL="0" indent="0">
              <a:lnSpc>
                <a:spcPct val="120000"/>
              </a:lnSpc>
              <a:buNone/>
            </a:pPr>
            <a:r>
              <a:rPr lang="ja-JP" altLang="en-US" b="1" u="sng" dirty="0"/>
              <a:t>ニューロンとニューラルネットワーク</a:t>
            </a:r>
            <a:endParaRPr lang="en-US" altLang="ja-JP" b="1" u="sng" dirty="0"/>
          </a:p>
          <a:p>
            <a:pPr>
              <a:lnSpc>
                <a:spcPct val="120000"/>
              </a:lnSpc>
            </a:pPr>
            <a:r>
              <a:rPr lang="ja-JP" altLang="en-US" b="1" dirty="0"/>
              <a:t>ニューロン</a:t>
            </a:r>
            <a:r>
              <a:rPr lang="en-US" altLang="ja-JP" dirty="0"/>
              <a:t>: </a:t>
            </a:r>
            <a:r>
              <a:rPr lang="ja-JP" altLang="en-US" dirty="0"/>
              <a:t>データ処理の基本単位</a:t>
            </a:r>
          </a:p>
          <a:p>
            <a:pPr>
              <a:lnSpc>
                <a:spcPct val="120000"/>
              </a:lnSpc>
            </a:pPr>
            <a:r>
              <a:rPr lang="ja-JP" altLang="en-US" b="1" dirty="0"/>
              <a:t>ニューラルネットワーク</a:t>
            </a:r>
            <a:r>
              <a:rPr lang="en-US" altLang="ja-JP" dirty="0"/>
              <a:t>: </a:t>
            </a:r>
            <a:r>
              <a:rPr lang="ja-JP" altLang="en-US" dirty="0"/>
              <a:t>多数のニューロンで構成</a:t>
            </a:r>
          </a:p>
          <a:p>
            <a:pPr marL="0" indent="0">
              <a:lnSpc>
                <a:spcPct val="120000"/>
              </a:lnSpc>
              <a:buNone/>
            </a:pPr>
            <a:r>
              <a:rPr lang="ja-JP" altLang="en-US" b="1" u="sng" dirty="0"/>
              <a:t>ディープラーニング</a:t>
            </a:r>
            <a:endParaRPr lang="en-US" altLang="ja-JP" b="1" u="sng" dirty="0"/>
          </a:p>
          <a:p>
            <a:pPr marL="0" indent="0">
              <a:lnSpc>
                <a:spcPct val="120000"/>
              </a:lnSpc>
              <a:buNone/>
            </a:pPr>
            <a:r>
              <a:rPr lang="ja-JP" altLang="en-US" dirty="0"/>
              <a:t>「ディープ」＝「多層」のニューラルネットワークを使用</a:t>
            </a:r>
            <a:endParaRPr lang="en-US" altLang="ja-JP" dirty="0"/>
          </a:p>
          <a:p>
            <a:pPr marL="0" indent="0">
              <a:lnSpc>
                <a:spcPct val="120000"/>
              </a:lnSpc>
              <a:buNone/>
            </a:pPr>
            <a:r>
              <a:rPr lang="ja-JP" altLang="en-US" b="1" u="sng" dirty="0"/>
              <a:t>畳み込みニューラルネットワーク（</a:t>
            </a:r>
            <a:r>
              <a:rPr lang="en-US" altLang="ja-JP" b="1" u="sng" dirty="0"/>
              <a:t>CNN</a:t>
            </a:r>
            <a:r>
              <a:rPr lang="ja-JP" altLang="en-US" b="1" u="sng" dirty="0"/>
              <a:t>）の構成</a:t>
            </a:r>
            <a:endParaRPr lang="en-US" altLang="ja-JP" b="1" u="sng" dirty="0"/>
          </a:p>
          <a:p>
            <a:pPr>
              <a:lnSpc>
                <a:spcPct val="120000"/>
              </a:lnSpc>
            </a:pPr>
            <a:r>
              <a:rPr lang="ja-JP" altLang="en-US" b="1" dirty="0"/>
              <a:t>畳み込み層</a:t>
            </a:r>
            <a:r>
              <a:rPr lang="en-US" altLang="ja-JP" dirty="0"/>
              <a:t>: </a:t>
            </a:r>
            <a:r>
              <a:rPr lang="ja-JP" altLang="en-US" dirty="0"/>
              <a:t>局所的特徴抽出</a:t>
            </a:r>
          </a:p>
          <a:p>
            <a:pPr>
              <a:lnSpc>
                <a:spcPct val="120000"/>
              </a:lnSpc>
            </a:pPr>
            <a:r>
              <a:rPr lang="ja-JP" altLang="en-US" b="1" dirty="0"/>
              <a:t>プーリング層</a:t>
            </a:r>
            <a:r>
              <a:rPr lang="en-US" altLang="ja-JP" dirty="0"/>
              <a:t>: </a:t>
            </a:r>
            <a:r>
              <a:rPr lang="ja-JP" altLang="en-US" dirty="0"/>
              <a:t>画像縮小と過学習防止</a:t>
            </a:r>
          </a:p>
          <a:p>
            <a:pPr>
              <a:lnSpc>
                <a:spcPct val="120000"/>
              </a:lnSpc>
            </a:pPr>
            <a:r>
              <a:rPr lang="ja-JP" altLang="en-US" b="1" dirty="0"/>
              <a:t>全結合層</a:t>
            </a:r>
            <a:r>
              <a:rPr lang="en-US" altLang="ja-JP" dirty="0"/>
              <a:t>: </a:t>
            </a:r>
            <a:r>
              <a:rPr lang="ja-JP" altLang="en-US" dirty="0"/>
              <a:t>分類や回帰</a:t>
            </a:r>
          </a:p>
          <a:p>
            <a:pPr marL="0" indent="0">
              <a:lnSpc>
                <a:spcPct val="120000"/>
              </a:lnSpc>
              <a:buNone/>
            </a:pPr>
            <a:r>
              <a:rPr lang="ja-JP" altLang="en-US" b="1" u="sng" dirty="0"/>
              <a:t>畳み込みニューラルネットワーク（</a:t>
            </a:r>
            <a:r>
              <a:rPr lang="en-US" altLang="ja-JP" b="1" u="sng" dirty="0"/>
              <a:t>CNN</a:t>
            </a:r>
            <a:r>
              <a:rPr lang="ja-JP" altLang="en-US" b="1" u="sng" dirty="0"/>
              <a:t>）の特徴</a:t>
            </a:r>
            <a:endParaRPr lang="en-US" altLang="ja-JP" b="1" u="sng" dirty="0"/>
          </a:p>
          <a:p>
            <a:pPr>
              <a:lnSpc>
                <a:spcPct val="120000"/>
              </a:lnSpc>
            </a:pPr>
            <a:r>
              <a:rPr lang="ja-JP" altLang="en-US" dirty="0"/>
              <a:t>局所的特徴抽出</a:t>
            </a:r>
          </a:p>
          <a:p>
            <a:pPr>
              <a:lnSpc>
                <a:spcPct val="120000"/>
              </a:lnSpc>
            </a:pPr>
            <a:r>
              <a:rPr lang="ja-JP" altLang="en-US" dirty="0"/>
              <a:t>畳み込み層のカーネル共有で学習効率向上</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22867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6-2. </a:t>
            </a:r>
            <a:r>
              <a:rPr lang="ja-JP" altLang="en-US" sz="4500" dirty="0">
                <a:solidFill>
                  <a:schemeClr val="tx2"/>
                </a:solidFill>
              </a:rPr>
              <a:t>画像分類と畳み込みニューラルネットワーク</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22</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950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機械学習と訓練データとプログラム</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316902" y="879059"/>
            <a:ext cx="6909134"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機械学習のプログラム</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9" name="正方形/長方形 8">
            <a:extLst>
              <a:ext uri="{FF2B5EF4-FFF2-40B4-BE49-F238E27FC236}">
                <a16:creationId xmlns:a16="http://schemas.microsoft.com/office/drawing/2014/main" id="{E210053E-18CC-4A44-BD72-969EB27E07C2}"/>
              </a:ext>
            </a:extLst>
          </p:cNvPr>
          <p:cNvSpPr/>
          <p:nvPr/>
        </p:nvSpPr>
        <p:spPr>
          <a:xfrm>
            <a:off x="6151667" y="1475893"/>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データを用いて学習を行う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学習ののち，画像分類を行う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4654182"/>
            <a:ext cx="38779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学習の結果、文字認識の能力を獲得</a:t>
            </a: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0281" y="1411415"/>
            <a:ext cx="387798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学習に使用する訓練データ</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2"/>
          <a:stretch>
            <a:fillRect/>
          </a:stretch>
        </p:blipFill>
        <p:spPr>
          <a:xfrm>
            <a:off x="40281" y="2284921"/>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3"/>
          <a:stretch>
            <a:fillRect/>
          </a:stretch>
        </p:blipFill>
        <p:spPr>
          <a:xfrm>
            <a:off x="2116262" y="2330077"/>
            <a:ext cx="1444699" cy="2892574"/>
          </a:xfrm>
          <a:prstGeom prst="rect">
            <a:avLst/>
          </a:prstGeom>
        </p:spPr>
      </p:pic>
      <p:pic>
        <p:nvPicPr>
          <p:cNvPr id="3" name="図 2"/>
          <p:cNvPicPr>
            <a:picLocks noChangeAspect="1"/>
          </p:cNvPicPr>
          <p:nvPr/>
        </p:nvPicPr>
        <p:blipFill>
          <a:blip r:embed="rId4"/>
          <a:stretch>
            <a:fillRect/>
          </a:stretch>
        </p:blipFill>
        <p:spPr>
          <a:xfrm>
            <a:off x="4800532" y="5023514"/>
            <a:ext cx="3454909" cy="1697962"/>
          </a:xfrm>
          <a:prstGeom prst="rect">
            <a:avLst/>
          </a:prstGeom>
        </p:spPr>
      </p:pic>
      <p:pic>
        <p:nvPicPr>
          <p:cNvPr id="7" name="図 6"/>
          <p:cNvPicPr>
            <a:picLocks noChangeAspect="1"/>
          </p:cNvPicPr>
          <p:nvPr/>
        </p:nvPicPr>
        <p:blipFill>
          <a:blip r:embed="rId5"/>
          <a:stretch>
            <a:fillRect/>
          </a:stretch>
        </p:blipFill>
        <p:spPr>
          <a:xfrm>
            <a:off x="4691963" y="2011580"/>
            <a:ext cx="2193108" cy="2527447"/>
          </a:xfrm>
          <a:prstGeom prst="rect">
            <a:avLst/>
          </a:prstGeom>
        </p:spPr>
      </p:pic>
    </p:spTree>
    <p:extLst>
      <p:ext uri="{BB962C8B-B14F-4D97-AF65-F5344CB8AC3E}">
        <p14:creationId xmlns:p14="http://schemas.microsoft.com/office/powerpoint/2010/main" val="3162125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2F74AB-A90C-407F-A7D9-365069BD5BF7}"/>
              </a:ext>
            </a:extLst>
          </p:cNvPr>
          <p:cNvSpPr>
            <a:spLocks noGrp="1"/>
          </p:cNvSpPr>
          <p:nvPr>
            <p:ph type="title"/>
          </p:nvPr>
        </p:nvSpPr>
        <p:spPr/>
        <p:txBody>
          <a:bodyPr>
            <a:normAutofit fontScale="90000"/>
          </a:bodyPr>
          <a:lstStyle/>
          <a:p>
            <a:r>
              <a:rPr lang="ja-JP" altLang="en-US" dirty="0"/>
              <a:t>手書き文字の </a:t>
            </a:r>
            <a:r>
              <a:rPr lang="en-US" altLang="ja-JP" dirty="0"/>
              <a:t>MNIST </a:t>
            </a:r>
            <a:r>
              <a:rPr lang="ja-JP" altLang="en-US" dirty="0"/>
              <a:t>データセット</a:t>
            </a:r>
            <a:endParaRPr kumimoji="1" lang="ja-JP" altLang="en-US" dirty="0"/>
          </a:p>
        </p:txBody>
      </p:sp>
      <p:sp>
        <p:nvSpPr>
          <p:cNvPr id="3" name="コンテンツ プレースホルダー 2">
            <a:extLst>
              <a:ext uri="{FF2B5EF4-FFF2-40B4-BE49-F238E27FC236}">
                <a16:creationId xmlns:a16="http://schemas.microsoft.com/office/drawing/2014/main" id="{53E9B690-0BC5-4C55-9278-50BE04C9F6A2}"/>
              </a:ext>
            </a:extLst>
          </p:cNvPr>
          <p:cNvSpPr>
            <a:spLocks noGrp="1"/>
          </p:cNvSpPr>
          <p:nvPr>
            <p:ph idx="1"/>
          </p:nvPr>
        </p:nvSpPr>
        <p:spPr/>
        <p:txBody>
          <a:bodyPr/>
          <a:lstStyle/>
          <a:p>
            <a:r>
              <a:rPr lang="en-US" altLang="ja-JP" b="1" dirty="0"/>
              <a:t>0</a:t>
            </a:r>
            <a:r>
              <a:rPr lang="ja-JP" altLang="en-US" b="1" dirty="0"/>
              <a:t> ～ </a:t>
            </a:r>
            <a:r>
              <a:rPr lang="en-US" altLang="ja-JP" b="1" dirty="0"/>
              <a:t>9 </a:t>
            </a:r>
            <a:r>
              <a:rPr lang="ja-JP" altLang="en-US" b="1" dirty="0"/>
              <a:t>の手書き文字．濃淡画像 </a:t>
            </a:r>
            <a:r>
              <a:rPr lang="en-US" altLang="ja-JP" b="1" dirty="0"/>
              <a:t>28 × 28</a:t>
            </a:r>
          </a:p>
          <a:p>
            <a:r>
              <a:rPr lang="ja-JP" altLang="en-US" b="1" dirty="0">
                <a:solidFill>
                  <a:srgbClr val="C00000"/>
                </a:solidFill>
              </a:rPr>
              <a:t>訓練データ</a:t>
            </a:r>
            <a:r>
              <a:rPr lang="ja-JP" altLang="en-US" dirty="0"/>
              <a:t>　（学習用）</a:t>
            </a:r>
            <a:endParaRPr lang="en-US" altLang="ja-JP" dirty="0"/>
          </a:p>
          <a:p>
            <a:endParaRPr lang="en-US" altLang="ja-JP" dirty="0"/>
          </a:p>
          <a:p>
            <a:endParaRPr lang="en-US" altLang="ja-JP" dirty="0"/>
          </a:p>
          <a:p>
            <a:endParaRPr lang="en-US" altLang="ja-JP" dirty="0"/>
          </a:p>
          <a:p>
            <a:endParaRPr lang="en-US" altLang="ja-JP" dirty="0"/>
          </a:p>
          <a:p>
            <a:r>
              <a:rPr kumimoji="1" lang="ja-JP" altLang="en-US" b="1" dirty="0">
                <a:solidFill>
                  <a:srgbClr val="C00000"/>
                </a:solidFill>
              </a:rPr>
              <a:t>検証データ</a:t>
            </a:r>
            <a:r>
              <a:rPr kumimoji="1" lang="ja-JP" altLang="en-US" dirty="0"/>
              <a:t>　（検証用）</a:t>
            </a:r>
          </a:p>
        </p:txBody>
      </p:sp>
      <p:sp>
        <p:nvSpPr>
          <p:cNvPr id="4" name="スライド番号プレースホルダー 3">
            <a:extLst>
              <a:ext uri="{FF2B5EF4-FFF2-40B4-BE49-F238E27FC236}">
                <a16:creationId xmlns:a16="http://schemas.microsoft.com/office/drawing/2014/main" id="{FFA4399F-F5E7-40EF-8C17-27BCFC8AAF4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031B1B7D-4970-4F73-ACC2-EAAFC4D0A0FD}"/>
              </a:ext>
            </a:extLst>
          </p:cNvPr>
          <p:cNvSpPr txBox="1"/>
          <p:nvPr/>
        </p:nvSpPr>
        <p:spPr>
          <a:xfrm>
            <a:off x="1733550" y="2552700"/>
            <a:ext cx="31165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6</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0000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枚の画像と正解</a:t>
            </a:r>
          </a:p>
        </p:txBody>
      </p:sp>
      <p:sp>
        <p:nvSpPr>
          <p:cNvPr id="7" name="テキスト ボックス 6">
            <a:extLst>
              <a:ext uri="{FF2B5EF4-FFF2-40B4-BE49-F238E27FC236}">
                <a16:creationId xmlns:a16="http://schemas.microsoft.com/office/drawing/2014/main" id="{0B48FBD8-5B2F-4ADD-8586-3C0F19B3072E}"/>
              </a:ext>
            </a:extLst>
          </p:cNvPr>
          <p:cNvSpPr txBox="1"/>
          <p:nvPr/>
        </p:nvSpPr>
        <p:spPr>
          <a:xfrm>
            <a:off x="1733550" y="5245100"/>
            <a:ext cx="31165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10000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枚の画像と正解</a:t>
            </a:r>
          </a:p>
        </p:txBody>
      </p:sp>
      <p:sp>
        <p:nvSpPr>
          <p:cNvPr id="9" name="テキスト ボックス 8">
            <a:extLst>
              <a:ext uri="{FF2B5EF4-FFF2-40B4-BE49-F238E27FC236}">
                <a16:creationId xmlns:a16="http://schemas.microsoft.com/office/drawing/2014/main" id="{DDEA9FB0-37A0-4C2C-B1F0-C984C0A0A3B4}"/>
              </a:ext>
            </a:extLst>
          </p:cNvPr>
          <p:cNvSpPr txBox="1"/>
          <p:nvPr/>
        </p:nvSpPr>
        <p:spPr>
          <a:xfrm>
            <a:off x="7948302" y="319816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p>
        </p:txBody>
      </p:sp>
      <p:pic>
        <p:nvPicPr>
          <p:cNvPr id="10" name="図 9">
            <a:extLst>
              <a:ext uri="{FF2B5EF4-FFF2-40B4-BE49-F238E27FC236}">
                <a16:creationId xmlns:a16="http://schemas.microsoft.com/office/drawing/2014/main" id="{CD5773E7-BF14-EEA5-ED8C-3B55563250FF}"/>
              </a:ext>
            </a:extLst>
          </p:cNvPr>
          <p:cNvPicPr>
            <a:picLocks noChangeAspect="1"/>
          </p:cNvPicPr>
          <p:nvPr/>
        </p:nvPicPr>
        <p:blipFill>
          <a:blip r:embed="rId2"/>
          <a:stretch>
            <a:fillRect/>
          </a:stretch>
        </p:blipFill>
        <p:spPr>
          <a:xfrm>
            <a:off x="5345485" y="1460268"/>
            <a:ext cx="2568286" cy="2514966"/>
          </a:xfrm>
          <a:prstGeom prst="rect">
            <a:avLst/>
          </a:prstGeom>
        </p:spPr>
      </p:pic>
      <p:sp>
        <p:nvSpPr>
          <p:cNvPr id="13" name="テキスト ボックス 12">
            <a:extLst>
              <a:ext uri="{FF2B5EF4-FFF2-40B4-BE49-F238E27FC236}">
                <a16:creationId xmlns:a16="http://schemas.microsoft.com/office/drawing/2014/main" id="{76F9C7A0-2D78-4435-6F2D-5EB8F7637FA4}"/>
              </a:ext>
            </a:extLst>
          </p:cNvPr>
          <p:cNvSpPr txBox="1"/>
          <p:nvPr/>
        </p:nvSpPr>
        <p:spPr>
          <a:xfrm>
            <a:off x="7913531" y="589468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p>
        </p:txBody>
      </p:sp>
      <p:pic>
        <p:nvPicPr>
          <p:cNvPr id="15" name="図 14">
            <a:extLst>
              <a:ext uri="{FF2B5EF4-FFF2-40B4-BE49-F238E27FC236}">
                <a16:creationId xmlns:a16="http://schemas.microsoft.com/office/drawing/2014/main" id="{2039F0B6-ED0E-3135-2A02-C3B83ED6D62D}"/>
              </a:ext>
            </a:extLst>
          </p:cNvPr>
          <p:cNvPicPr>
            <a:picLocks noChangeAspect="1"/>
          </p:cNvPicPr>
          <p:nvPr/>
        </p:nvPicPr>
        <p:blipFill>
          <a:blip r:embed="rId3"/>
          <a:stretch>
            <a:fillRect/>
          </a:stretch>
        </p:blipFill>
        <p:spPr>
          <a:xfrm>
            <a:off x="5345485" y="4362570"/>
            <a:ext cx="2553161" cy="2514967"/>
          </a:xfrm>
          <a:prstGeom prst="rect">
            <a:avLst/>
          </a:prstGeom>
        </p:spPr>
      </p:pic>
    </p:spTree>
    <p:extLst>
      <p:ext uri="{BB962C8B-B14F-4D97-AF65-F5344CB8AC3E}">
        <p14:creationId xmlns:p14="http://schemas.microsoft.com/office/powerpoint/2010/main" val="546238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2F74AB-A90C-407F-A7D9-365069BD5BF7}"/>
              </a:ext>
            </a:extLst>
          </p:cNvPr>
          <p:cNvSpPr>
            <a:spLocks noGrp="1"/>
          </p:cNvSpPr>
          <p:nvPr>
            <p:ph type="title"/>
          </p:nvPr>
        </p:nvSpPr>
        <p:spPr/>
        <p:txBody>
          <a:bodyPr>
            <a:normAutofit fontScale="90000"/>
          </a:bodyPr>
          <a:lstStyle/>
          <a:p>
            <a:r>
              <a:rPr lang="ja-JP" altLang="en-US" dirty="0"/>
              <a:t>手書き文字の </a:t>
            </a:r>
            <a:r>
              <a:rPr lang="en-US" altLang="ja-JP" dirty="0"/>
              <a:t>MNIST </a:t>
            </a:r>
            <a:r>
              <a:rPr lang="ja-JP" altLang="en-US" dirty="0"/>
              <a:t>データセットの分類</a:t>
            </a:r>
            <a:endParaRPr kumimoji="1" lang="ja-JP" altLang="en-US" dirty="0"/>
          </a:p>
        </p:txBody>
      </p:sp>
      <p:sp>
        <p:nvSpPr>
          <p:cNvPr id="3" name="コンテンツ プレースホルダー 2">
            <a:extLst>
              <a:ext uri="{FF2B5EF4-FFF2-40B4-BE49-F238E27FC236}">
                <a16:creationId xmlns:a16="http://schemas.microsoft.com/office/drawing/2014/main" id="{53E9B690-0BC5-4C55-9278-50BE04C9F6A2}"/>
              </a:ext>
            </a:extLst>
          </p:cNvPr>
          <p:cNvSpPr>
            <a:spLocks noGrp="1"/>
          </p:cNvSpPr>
          <p:nvPr>
            <p:ph idx="1"/>
          </p:nvPr>
        </p:nvSpPr>
        <p:spPr>
          <a:xfrm>
            <a:off x="825343" y="6125517"/>
            <a:ext cx="2247735" cy="490623"/>
          </a:xfrm>
        </p:spPr>
        <p:txBody>
          <a:bodyPr>
            <a:normAutofit lnSpcReduction="10000"/>
          </a:bodyPr>
          <a:lstStyle/>
          <a:p>
            <a:pPr marL="0" indent="0">
              <a:buNone/>
            </a:pPr>
            <a:r>
              <a:rPr lang="ja-JP" altLang="en-US" b="1" dirty="0">
                <a:solidFill>
                  <a:srgbClr val="C00000"/>
                </a:solidFill>
              </a:rPr>
              <a:t>訓練データ</a:t>
            </a:r>
            <a:endParaRPr kumimoji="1" lang="ja-JP" altLang="en-US" dirty="0"/>
          </a:p>
        </p:txBody>
      </p:sp>
      <p:sp>
        <p:nvSpPr>
          <p:cNvPr id="4" name="スライド番号プレースホルダー 3">
            <a:extLst>
              <a:ext uri="{FF2B5EF4-FFF2-40B4-BE49-F238E27FC236}">
                <a16:creationId xmlns:a16="http://schemas.microsoft.com/office/drawing/2014/main" id="{FFA4399F-F5E7-40EF-8C17-27BCFC8AAF4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031B1B7D-4970-4F73-ACC2-EAAFC4D0A0FD}"/>
              </a:ext>
            </a:extLst>
          </p:cNvPr>
          <p:cNvSpPr txBox="1"/>
          <p:nvPr/>
        </p:nvSpPr>
        <p:spPr>
          <a:xfrm>
            <a:off x="182713" y="5569892"/>
            <a:ext cx="31165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6</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0000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枚の画像と正解</a:t>
            </a:r>
          </a:p>
        </p:txBody>
      </p:sp>
      <p:sp>
        <p:nvSpPr>
          <p:cNvPr id="7" name="テキスト ボックス 6">
            <a:extLst>
              <a:ext uri="{FF2B5EF4-FFF2-40B4-BE49-F238E27FC236}">
                <a16:creationId xmlns:a16="http://schemas.microsoft.com/office/drawing/2014/main" id="{0B48FBD8-5B2F-4ADD-8586-3C0F19B3072E}"/>
              </a:ext>
            </a:extLst>
          </p:cNvPr>
          <p:cNvSpPr txBox="1"/>
          <p:nvPr/>
        </p:nvSpPr>
        <p:spPr>
          <a:xfrm>
            <a:off x="4301660" y="5569892"/>
            <a:ext cx="31165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10000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枚の画像と正解</a:t>
            </a:r>
          </a:p>
        </p:txBody>
      </p:sp>
      <p:pic>
        <p:nvPicPr>
          <p:cNvPr id="10" name="図 9">
            <a:extLst>
              <a:ext uri="{FF2B5EF4-FFF2-40B4-BE49-F238E27FC236}">
                <a16:creationId xmlns:a16="http://schemas.microsoft.com/office/drawing/2014/main" id="{CD5773E7-BF14-EEA5-ED8C-3B55563250FF}"/>
              </a:ext>
            </a:extLst>
          </p:cNvPr>
          <p:cNvPicPr>
            <a:picLocks noChangeAspect="1"/>
          </p:cNvPicPr>
          <p:nvPr/>
        </p:nvPicPr>
        <p:blipFill>
          <a:blip r:embed="rId2"/>
          <a:stretch>
            <a:fillRect/>
          </a:stretch>
        </p:blipFill>
        <p:spPr>
          <a:xfrm>
            <a:off x="369913" y="2960966"/>
            <a:ext cx="2568286" cy="2514966"/>
          </a:xfrm>
          <a:prstGeom prst="rect">
            <a:avLst/>
          </a:prstGeom>
        </p:spPr>
      </p:pic>
      <p:pic>
        <p:nvPicPr>
          <p:cNvPr id="15" name="図 14">
            <a:extLst>
              <a:ext uri="{FF2B5EF4-FFF2-40B4-BE49-F238E27FC236}">
                <a16:creationId xmlns:a16="http://schemas.microsoft.com/office/drawing/2014/main" id="{2039F0B6-ED0E-3135-2A02-C3B83ED6D62D}"/>
              </a:ext>
            </a:extLst>
          </p:cNvPr>
          <p:cNvPicPr>
            <a:picLocks noChangeAspect="1"/>
          </p:cNvPicPr>
          <p:nvPr/>
        </p:nvPicPr>
        <p:blipFill>
          <a:blip r:embed="rId3"/>
          <a:stretch>
            <a:fillRect/>
          </a:stretch>
        </p:blipFill>
        <p:spPr>
          <a:xfrm>
            <a:off x="4388470" y="2960965"/>
            <a:ext cx="2553161" cy="2514967"/>
          </a:xfrm>
          <a:prstGeom prst="rect">
            <a:avLst/>
          </a:prstGeom>
        </p:spPr>
      </p:pic>
      <p:sp>
        <p:nvSpPr>
          <p:cNvPr id="11" name="コンテンツ プレースホルダー 2">
            <a:extLst>
              <a:ext uri="{FF2B5EF4-FFF2-40B4-BE49-F238E27FC236}">
                <a16:creationId xmlns:a16="http://schemas.microsoft.com/office/drawing/2014/main" id="{53E9B690-0BC5-4C55-9278-50BE04C9F6A2}"/>
              </a:ext>
            </a:extLst>
          </p:cNvPr>
          <p:cNvSpPr txBox="1">
            <a:spLocks/>
          </p:cNvSpPr>
          <p:nvPr/>
        </p:nvSpPr>
        <p:spPr>
          <a:xfrm>
            <a:off x="4791601" y="6111039"/>
            <a:ext cx="2247735" cy="4906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C00000"/>
                </a:solidFill>
              </a:rPr>
              <a:t>検証データ</a:t>
            </a:r>
            <a:endParaRPr lang="ja-JP" altLang="en-US" dirty="0"/>
          </a:p>
        </p:txBody>
      </p:sp>
      <p:sp>
        <p:nvSpPr>
          <p:cNvPr id="12" name="コンテンツ プレースホルダー 2">
            <a:extLst>
              <a:ext uri="{FF2B5EF4-FFF2-40B4-BE49-F238E27FC236}">
                <a16:creationId xmlns:a16="http://schemas.microsoft.com/office/drawing/2014/main" id="{BF654E80-6CF9-3B1B-C7E5-82C6A87F13BF}"/>
              </a:ext>
            </a:extLst>
          </p:cNvPr>
          <p:cNvSpPr txBox="1">
            <a:spLocks/>
          </p:cNvSpPr>
          <p:nvPr/>
        </p:nvSpPr>
        <p:spPr>
          <a:xfrm>
            <a:off x="321845" y="846253"/>
            <a:ext cx="8461208"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手書き文字の画像を，</a:t>
            </a:r>
            <a:r>
              <a:rPr lang="en-US" altLang="ja-JP" dirty="0"/>
              <a:t>0 </a:t>
            </a:r>
            <a:r>
              <a:rPr lang="ja-JP" altLang="en-US" dirty="0"/>
              <a:t>～ </a:t>
            </a:r>
            <a:r>
              <a:rPr lang="en-US" altLang="ja-JP" dirty="0"/>
              <a:t>9 </a:t>
            </a:r>
            <a:r>
              <a:rPr lang="ja-JP" altLang="en-US" dirty="0"/>
              <a:t>に分類</a:t>
            </a:r>
            <a:endParaRPr lang="en-US" altLang="ja-JP" dirty="0"/>
          </a:p>
          <a:p>
            <a:r>
              <a:rPr lang="ja-JP" altLang="en-US" b="1" dirty="0"/>
              <a:t>訓練データ</a:t>
            </a:r>
            <a:r>
              <a:rPr lang="ja-JP" altLang="en-US" dirty="0"/>
              <a:t>を使用して、</a:t>
            </a:r>
            <a:r>
              <a:rPr lang="ja-JP" altLang="en-US" b="1" dirty="0"/>
              <a:t>モデルの学習</a:t>
            </a:r>
            <a:r>
              <a:rPr lang="ja-JP" altLang="en-US" dirty="0"/>
              <a:t>を行う</a:t>
            </a:r>
            <a:endParaRPr lang="en-US" altLang="ja-JP" dirty="0"/>
          </a:p>
          <a:p>
            <a:r>
              <a:rPr lang="ja-JP" altLang="en-US" b="1" dirty="0"/>
              <a:t>検証データ</a:t>
            </a:r>
            <a:r>
              <a:rPr lang="ja-JP" altLang="en-US" dirty="0"/>
              <a:t>を使用して、</a:t>
            </a:r>
            <a:r>
              <a:rPr lang="ja-JP" altLang="en-US" b="1" dirty="0"/>
              <a:t>学習されたモデルの検証</a:t>
            </a:r>
            <a:r>
              <a:rPr lang="ja-JP" altLang="en-US" dirty="0"/>
              <a:t>を行う</a:t>
            </a:r>
          </a:p>
        </p:txBody>
      </p:sp>
    </p:spTree>
    <p:extLst>
      <p:ext uri="{BB962C8B-B14F-4D97-AF65-F5344CB8AC3E}">
        <p14:creationId xmlns:p14="http://schemas.microsoft.com/office/powerpoint/2010/main" val="4183156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42827" y="2398647"/>
            <a:ext cx="5697623" cy="4340263"/>
          </a:xfrm>
          <a:prstGeom prst="rect">
            <a:avLst/>
          </a:prstGeom>
        </p:spPr>
      </p:pic>
      <p:sp>
        <p:nvSpPr>
          <p:cNvPr id="2" name="タイトル 1"/>
          <p:cNvSpPr>
            <a:spLocks noGrp="1"/>
          </p:cNvSpPr>
          <p:nvPr>
            <p:ph type="title"/>
          </p:nvPr>
        </p:nvSpPr>
        <p:spPr/>
        <p:txBody>
          <a:bodyPr>
            <a:normAutofit fontScale="90000"/>
          </a:bodyPr>
          <a:lstStyle/>
          <a:p>
            <a:r>
              <a:rPr kumimoji="1" lang="ja-JP" altLang="en-US" dirty="0"/>
              <a:t>検証で行うこと</a:t>
            </a:r>
          </a:p>
        </p:txBody>
      </p:sp>
      <p:sp>
        <p:nvSpPr>
          <p:cNvPr id="3" name="コンテンツ プレースホルダー 2"/>
          <p:cNvSpPr>
            <a:spLocks noGrp="1"/>
          </p:cNvSpPr>
          <p:nvPr>
            <p:ph idx="1"/>
          </p:nvPr>
        </p:nvSpPr>
        <p:spPr/>
        <p:txBody>
          <a:bodyPr/>
          <a:lstStyle/>
          <a:p>
            <a:pPr marL="0" indent="0">
              <a:buNone/>
            </a:pPr>
            <a:r>
              <a:rPr kumimoji="1" lang="ja-JP" altLang="en-US" b="1" dirty="0"/>
              <a:t>学習の繰り返しの</a:t>
            </a:r>
            <a:r>
              <a:rPr lang="ja-JP" altLang="en-US" b="1" dirty="0"/>
              <a:t>際の</a:t>
            </a:r>
            <a:r>
              <a:rPr kumimoji="1" lang="ja-JP" altLang="en-US" b="1" dirty="0"/>
              <a:t>損失</a:t>
            </a:r>
            <a:r>
              <a:rPr kumimoji="1" lang="ja-JP" altLang="en-US" dirty="0"/>
              <a:t>（正解との誤差を算出したもの）の</a:t>
            </a:r>
            <a:r>
              <a:rPr kumimoji="1" lang="ja-JP" altLang="en-US" b="1" dirty="0"/>
              <a:t>変化</a:t>
            </a:r>
            <a:r>
              <a:rPr kumimoji="1" lang="ja-JP" altLang="en-US" dirty="0"/>
              <a:t>を、</a:t>
            </a:r>
            <a:r>
              <a:rPr kumimoji="1" lang="ja-JP" altLang="en-US" b="1" dirty="0"/>
              <a:t>訓練データ</a:t>
            </a:r>
            <a:r>
              <a:rPr kumimoji="1" lang="ja-JP" altLang="en-US" dirty="0"/>
              <a:t>と</a:t>
            </a:r>
            <a:r>
              <a:rPr kumimoji="1" lang="ja-JP" altLang="en-US" b="1" dirty="0"/>
              <a:t>検証データ</a:t>
            </a:r>
            <a:r>
              <a:rPr kumimoji="1" lang="ja-JP" altLang="en-US" dirty="0"/>
              <a:t>の</a:t>
            </a:r>
            <a:r>
              <a:rPr kumimoji="1" lang="ja-JP" altLang="en-US" b="1" dirty="0"/>
              <a:t>両方</a:t>
            </a:r>
            <a:r>
              <a:rPr kumimoji="1" lang="ja-JP" altLang="en-US" dirty="0"/>
              <a:t>で確認</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sp>
        <p:nvSpPr>
          <p:cNvPr id="5" name="テキスト ボックス 4"/>
          <p:cNvSpPr txBox="1"/>
          <p:nvPr/>
        </p:nvSpPr>
        <p:spPr>
          <a:xfrm>
            <a:off x="3139546" y="3567436"/>
            <a:ext cx="5447325" cy="707886"/>
          </a:xfrm>
          <a:prstGeom prst="rect">
            <a:avLst/>
          </a:prstGeom>
          <a:solidFill>
            <a:schemeClr val="bg1"/>
          </a:solidFill>
        </p:spPr>
        <p:txBody>
          <a:bodyPr wrap="none" rtlCol="0">
            <a:spAutoFit/>
          </a:bodyPr>
          <a:lstStyle/>
          <a:p>
            <a:r>
              <a:rPr kumimoji="1" lang="ja-JP" altLang="en-US" sz="2000" dirty="0">
                <a:solidFill>
                  <a:schemeClr val="accent5">
                    <a:lumMod val="75000"/>
                  </a:schemeClr>
                </a:solidFill>
              </a:rPr>
              <a:t>青</a:t>
            </a:r>
            <a:r>
              <a:rPr kumimoji="1" lang="en-US" altLang="ja-JP" sz="2000" dirty="0">
                <a:solidFill>
                  <a:schemeClr val="accent5">
                    <a:lumMod val="75000"/>
                  </a:schemeClr>
                </a:solidFill>
              </a:rPr>
              <a:t>: Training Loss </a:t>
            </a:r>
            <a:r>
              <a:rPr kumimoji="1" lang="ja-JP" altLang="en-US" sz="2000" dirty="0"/>
              <a:t>・・・ 訓練データでの損失</a:t>
            </a:r>
            <a:endParaRPr kumimoji="1" lang="en-US" altLang="ja-JP" sz="2000" dirty="0"/>
          </a:p>
          <a:p>
            <a:r>
              <a:rPr kumimoji="1" lang="ja-JP" altLang="en-US" sz="2000" b="1" dirty="0">
                <a:solidFill>
                  <a:schemeClr val="accent2">
                    <a:lumMod val="75000"/>
                  </a:schemeClr>
                </a:solidFill>
              </a:rPr>
              <a:t>オレンジ</a:t>
            </a:r>
            <a:r>
              <a:rPr kumimoji="1" lang="en-US" altLang="ja-JP" sz="2000" b="1" dirty="0">
                <a:solidFill>
                  <a:schemeClr val="accent2">
                    <a:lumMod val="75000"/>
                  </a:schemeClr>
                </a:solidFill>
              </a:rPr>
              <a:t>: Test Loss </a:t>
            </a:r>
            <a:r>
              <a:rPr kumimoji="1" lang="ja-JP" altLang="en-US" sz="2000" dirty="0"/>
              <a:t>・・・ 検証データでの損失</a:t>
            </a:r>
            <a:endParaRPr kumimoji="1" lang="en-US" altLang="ja-JP" sz="2000" dirty="0"/>
          </a:p>
        </p:txBody>
      </p:sp>
    </p:spTree>
    <p:extLst>
      <p:ext uri="{BB962C8B-B14F-4D97-AF65-F5344CB8AC3E}">
        <p14:creationId xmlns:p14="http://schemas.microsoft.com/office/powerpoint/2010/main" val="2721796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p:cNvPicPr>
            <a:picLocks noChangeAspect="1"/>
          </p:cNvPicPr>
          <p:nvPr/>
        </p:nvPicPr>
        <p:blipFill>
          <a:blip r:embed="rId2"/>
          <a:stretch>
            <a:fillRect/>
          </a:stretch>
        </p:blipFill>
        <p:spPr>
          <a:xfrm>
            <a:off x="4949242" y="4309447"/>
            <a:ext cx="2938733" cy="2238631"/>
          </a:xfrm>
          <a:prstGeom prst="rect">
            <a:avLst/>
          </a:prstGeom>
        </p:spPr>
      </p:pic>
      <p:sp>
        <p:nvSpPr>
          <p:cNvPr id="2" name="タイトル 1"/>
          <p:cNvSpPr>
            <a:spLocks noGrp="1"/>
          </p:cNvSpPr>
          <p:nvPr>
            <p:ph type="title"/>
          </p:nvPr>
        </p:nvSpPr>
        <p:spPr/>
        <p:txBody>
          <a:bodyPr>
            <a:normAutofit fontScale="90000"/>
          </a:bodyPr>
          <a:lstStyle/>
          <a:p>
            <a:r>
              <a:rPr kumimoji="1" lang="ja-JP" altLang="en-US" dirty="0"/>
              <a:t>畳み込みニューラルネットワークの効果</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8" name="グループ化 17"/>
          <p:cNvGrpSpPr/>
          <p:nvPr/>
        </p:nvGrpSpPr>
        <p:grpSpPr>
          <a:xfrm>
            <a:off x="4681958" y="1255875"/>
            <a:ext cx="3770436" cy="2517471"/>
            <a:chOff x="1571575" y="2571472"/>
            <a:chExt cx="4137620" cy="2486665"/>
          </a:xfrm>
        </p:grpSpPr>
        <p:pic>
          <p:nvPicPr>
            <p:cNvPr id="5" name="図 4">
              <a:extLst>
                <a:ext uri="{FF2B5EF4-FFF2-40B4-BE49-F238E27FC236}">
                  <a16:creationId xmlns:a16="http://schemas.microsoft.com/office/drawing/2014/main" id="{FF8B52AE-7369-49E8-A04C-6CA23D03EF66}"/>
                </a:ext>
              </a:extLst>
            </p:cNvPr>
            <p:cNvPicPr>
              <a:picLocks noChangeAspect="1"/>
            </p:cNvPicPr>
            <p:nvPr/>
          </p:nvPicPr>
          <p:blipFill>
            <a:blip r:embed="rId3"/>
            <a:stretch>
              <a:fillRect/>
            </a:stretch>
          </p:blipFill>
          <p:spPr>
            <a:xfrm>
              <a:off x="5069060" y="2571472"/>
              <a:ext cx="640135" cy="2479886"/>
            </a:xfrm>
            <a:prstGeom prst="rect">
              <a:avLst/>
            </a:prstGeom>
          </p:spPr>
        </p:pic>
        <p:pic>
          <p:nvPicPr>
            <p:cNvPr id="6" name="図 5">
              <a:extLst>
                <a:ext uri="{FF2B5EF4-FFF2-40B4-BE49-F238E27FC236}">
                  <a16:creationId xmlns:a16="http://schemas.microsoft.com/office/drawing/2014/main" id="{6004B3C4-B560-FE1E-BDF4-E1EF13ACC04E}"/>
                </a:ext>
              </a:extLst>
            </p:cNvPr>
            <p:cNvPicPr>
              <a:picLocks noChangeAspect="1"/>
            </p:cNvPicPr>
            <p:nvPr/>
          </p:nvPicPr>
          <p:blipFill>
            <a:blip r:embed="rId3"/>
            <a:stretch>
              <a:fillRect/>
            </a:stretch>
          </p:blipFill>
          <p:spPr>
            <a:xfrm>
              <a:off x="4145202" y="2571472"/>
              <a:ext cx="640135" cy="2486665"/>
            </a:xfrm>
            <a:prstGeom prst="rect">
              <a:avLst/>
            </a:prstGeom>
          </p:spPr>
        </p:pic>
        <p:pic>
          <p:nvPicPr>
            <p:cNvPr id="7" name="図 6">
              <a:extLst>
                <a:ext uri="{FF2B5EF4-FFF2-40B4-BE49-F238E27FC236}">
                  <a16:creationId xmlns:a16="http://schemas.microsoft.com/office/drawing/2014/main" id="{D553E3D0-A800-30CC-CCF4-49F1D14B3896}"/>
                </a:ext>
              </a:extLst>
            </p:cNvPr>
            <p:cNvPicPr>
              <a:picLocks noChangeAspect="1"/>
            </p:cNvPicPr>
            <p:nvPr/>
          </p:nvPicPr>
          <p:blipFill>
            <a:blip r:embed="rId3"/>
            <a:stretch>
              <a:fillRect/>
            </a:stretch>
          </p:blipFill>
          <p:spPr>
            <a:xfrm>
              <a:off x="1571575" y="2571472"/>
              <a:ext cx="640135" cy="2479886"/>
            </a:xfrm>
            <a:prstGeom prst="rect">
              <a:avLst/>
            </a:prstGeom>
          </p:spPr>
        </p:pic>
        <p:pic>
          <p:nvPicPr>
            <p:cNvPr id="8" name="図 7">
              <a:extLst>
                <a:ext uri="{FF2B5EF4-FFF2-40B4-BE49-F238E27FC236}">
                  <a16:creationId xmlns:a16="http://schemas.microsoft.com/office/drawing/2014/main" id="{C1B9377D-815D-CC44-85F4-8ABD97B2F1F6}"/>
                </a:ext>
              </a:extLst>
            </p:cNvPr>
            <p:cNvPicPr>
              <a:picLocks noChangeAspect="1"/>
            </p:cNvPicPr>
            <p:nvPr/>
          </p:nvPicPr>
          <p:blipFill>
            <a:blip r:embed="rId3"/>
            <a:stretch>
              <a:fillRect/>
            </a:stretch>
          </p:blipFill>
          <p:spPr>
            <a:xfrm>
              <a:off x="2435744" y="2571472"/>
              <a:ext cx="640135" cy="2479886"/>
            </a:xfrm>
            <a:prstGeom prst="rect">
              <a:avLst/>
            </a:prstGeom>
          </p:spPr>
        </p:pic>
        <p:pic>
          <p:nvPicPr>
            <p:cNvPr id="9" name="図 8">
              <a:extLst>
                <a:ext uri="{FF2B5EF4-FFF2-40B4-BE49-F238E27FC236}">
                  <a16:creationId xmlns:a16="http://schemas.microsoft.com/office/drawing/2014/main" id="{D663D89D-46E4-8EAC-3212-8A5352246D50}"/>
                </a:ext>
              </a:extLst>
            </p:cNvPr>
            <p:cNvPicPr>
              <a:picLocks noChangeAspect="1"/>
            </p:cNvPicPr>
            <p:nvPr/>
          </p:nvPicPr>
          <p:blipFill>
            <a:blip r:embed="rId3"/>
            <a:stretch>
              <a:fillRect/>
            </a:stretch>
          </p:blipFill>
          <p:spPr>
            <a:xfrm>
              <a:off x="3261530" y="2571472"/>
              <a:ext cx="640135" cy="2479886"/>
            </a:xfrm>
            <a:prstGeom prst="rect">
              <a:avLst/>
            </a:prstGeom>
            <a:ln>
              <a:solidFill>
                <a:srgbClr val="FF0000"/>
              </a:solidFill>
            </a:ln>
          </p:spPr>
        </p:pic>
        <p:sp>
          <p:nvSpPr>
            <p:cNvPr id="10" name="矢印: 右 40">
              <a:extLst>
                <a:ext uri="{FF2B5EF4-FFF2-40B4-BE49-F238E27FC236}">
                  <a16:creationId xmlns:a16="http://schemas.microsoft.com/office/drawing/2014/main" id="{266C4DDB-C03D-15CE-56AA-46C32F9219CD}"/>
                </a:ext>
              </a:extLst>
            </p:cNvPr>
            <p:cNvSpPr/>
            <p:nvPr/>
          </p:nvSpPr>
          <p:spPr>
            <a:xfrm>
              <a:off x="2269607" y="3642902"/>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42">
              <a:extLst>
                <a:ext uri="{FF2B5EF4-FFF2-40B4-BE49-F238E27FC236}">
                  <a16:creationId xmlns:a16="http://schemas.microsoft.com/office/drawing/2014/main" id="{71EEFBF6-5169-0FA9-13B0-01571DF9DC5B}"/>
                </a:ext>
              </a:extLst>
            </p:cNvPr>
            <p:cNvSpPr/>
            <p:nvPr/>
          </p:nvSpPr>
          <p:spPr>
            <a:xfrm>
              <a:off x="3108097" y="3624718"/>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51">
              <a:extLst>
                <a:ext uri="{FF2B5EF4-FFF2-40B4-BE49-F238E27FC236}">
                  <a16:creationId xmlns:a16="http://schemas.microsoft.com/office/drawing/2014/main" id="{5AF8CDEC-1ADC-8FA8-9014-AFA3DF212F51}"/>
                </a:ext>
              </a:extLst>
            </p:cNvPr>
            <p:cNvSpPr/>
            <p:nvPr/>
          </p:nvSpPr>
          <p:spPr>
            <a:xfrm>
              <a:off x="3970183" y="3606534"/>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76E6DC87-3C86-EA81-DE1E-238DF4E29620}"/>
                </a:ext>
              </a:extLst>
            </p:cNvPr>
            <p:cNvSpPr txBox="1"/>
            <p:nvPr/>
          </p:nvSpPr>
          <p:spPr>
            <a:xfrm>
              <a:off x="1655472" y="3086071"/>
              <a:ext cx="492443" cy="139394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14" name="テキスト ボックス 13">
              <a:extLst>
                <a:ext uri="{FF2B5EF4-FFF2-40B4-BE49-F238E27FC236}">
                  <a16:creationId xmlns:a16="http://schemas.microsoft.com/office/drawing/2014/main" id="{C716F335-F872-B1FC-0AAA-EE7375E263D5}"/>
                </a:ext>
              </a:extLst>
            </p:cNvPr>
            <p:cNvSpPr txBox="1"/>
            <p:nvPr/>
          </p:nvSpPr>
          <p:spPr>
            <a:xfrm>
              <a:off x="2510995" y="3086071"/>
              <a:ext cx="492443" cy="139394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15" name="テキスト ボックス 14">
              <a:extLst>
                <a:ext uri="{FF2B5EF4-FFF2-40B4-BE49-F238E27FC236}">
                  <a16:creationId xmlns:a16="http://schemas.microsoft.com/office/drawing/2014/main" id="{CC698A77-44DD-46F2-E7E5-DC4F3ED58211}"/>
                </a:ext>
              </a:extLst>
            </p:cNvPr>
            <p:cNvSpPr txBox="1"/>
            <p:nvPr/>
          </p:nvSpPr>
          <p:spPr>
            <a:xfrm>
              <a:off x="3366518" y="3086070"/>
              <a:ext cx="492443" cy="183368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16" name="テキスト ボックス 15">
              <a:extLst>
                <a:ext uri="{FF2B5EF4-FFF2-40B4-BE49-F238E27FC236}">
                  <a16:creationId xmlns:a16="http://schemas.microsoft.com/office/drawing/2014/main" id="{96A7D2BF-611C-48A9-5DFD-B1AD41FA5B99}"/>
                </a:ext>
              </a:extLst>
            </p:cNvPr>
            <p:cNvSpPr txBox="1"/>
            <p:nvPr/>
          </p:nvSpPr>
          <p:spPr>
            <a:xfrm>
              <a:off x="4234195" y="3092787"/>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17" name="テキスト ボックス 16">
              <a:extLst>
                <a:ext uri="{FF2B5EF4-FFF2-40B4-BE49-F238E27FC236}">
                  <a16:creationId xmlns:a16="http://schemas.microsoft.com/office/drawing/2014/main" id="{FF46787A-9058-CD91-95AB-E40098590B1D}"/>
                </a:ext>
              </a:extLst>
            </p:cNvPr>
            <p:cNvSpPr txBox="1"/>
            <p:nvPr/>
          </p:nvSpPr>
          <p:spPr>
            <a:xfrm>
              <a:off x="5148671" y="3092786"/>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grpSp>
      <p:sp>
        <p:nvSpPr>
          <p:cNvPr id="19" name="テキスト ボックス 18"/>
          <p:cNvSpPr txBox="1"/>
          <p:nvPr/>
        </p:nvSpPr>
        <p:spPr>
          <a:xfrm>
            <a:off x="4493938" y="800673"/>
            <a:ext cx="4544834" cy="400110"/>
          </a:xfrm>
          <a:prstGeom prst="rect">
            <a:avLst/>
          </a:prstGeom>
          <a:noFill/>
        </p:spPr>
        <p:txBody>
          <a:bodyPr wrap="none" rtlCol="0">
            <a:spAutoFit/>
          </a:bodyPr>
          <a:lstStyle/>
          <a:p>
            <a:r>
              <a:rPr kumimoji="1" lang="ja-JP" altLang="en-US" sz="2000" dirty="0"/>
              <a:t>畳み込みニューラルネットワークの例</a:t>
            </a:r>
          </a:p>
        </p:txBody>
      </p:sp>
      <p:sp>
        <p:nvSpPr>
          <p:cNvPr id="20" name="テキスト ボックス 19"/>
          <p:cNvSpPr txBox="1"/>
          <p:nvPr/>
        </p:nvSpPr>
        <p:spPr>
          <a:xfrm>
            <a:off x="87443" y="824160"/>
            <a:ext cx="4288353" cy="400110"/>
          </a:xfrm>
          <a:prstGeom prst="rect">
            <a:avLst/>
          </a:prstGeom>
          <a:noFill/>
        </p:spPr>
        <p:txBody>
          <a:bodyPr wrap="none" rtlCol="0">
            <a:spAutoFit/>
          </a:bodyPr>
          <a:lstStyle/>
          <a:p>
            <a:r>
              <a:rPr kumimoji="1" lang="ja-JP" altLang="en-US" sz="2000" dirty="0"/>
              <a:t>単純なニューラルネットワークの例</a:t>
            </a:r>
          </a:p>
        </p:txBody>
      </p:sp>
      <p:pic>
        <p:nvPicPr>
          <p:cNvPr id="22" name="図 21">
            <a:extLst>
              <a:ext uri="{FF2B5EF4-FFF2-40B4-BE49-F238E27FC236}">
                <a16:creationId xmlns:a16="http://schemas.microsoft.com/office/drawing/2014/main" id="{FF8B52AE-7369-49E8-A04C-6CA23D03EF66}"/>
              </a:ext>
            </a:extLst>
          </p:cNvPr>
          <p:cNvPicPr>
            <a:picLocks noChangeAspect="1"/>
          </p:cNvPicPr>
          <p:nvPr/>
        </p:nvPicPr>
        <p:blipFill>
          <a:blip r:embed="rId3"/>
          <a:stretch>
            <a:fillRect/>
          </a:stretch>
        </p:blipFill>
        <p:spPr>
          <a:xfrm>
            <a:off x="2366197" y="1224270"/>
            <a:ext cx="583328" cy="2510608"/>
          </a:xfrm>
          <a:prstGeom prst="rect">
            <a:avLst/>
          </a:prstGeom>
        </p:spPr>
      </p:pic>
      <p:pic>
        <p:nvPicPr>
          <p:cNvPr id="23" name="図 22">
            <a:extLst>
              <a:ext uri="{FF2B5EF4-FFF2-40B4-BE49-F238E27FC236}">
                <a16:creationId xmlns:a16="http://schemas.microsoft.com/office/drawing/2014/main" id="{6004B3C4-B560-FE1E-BDF4-E1EF13ACC04E}"/>
              </a:ext>
            </a:extLst>
          </p:cNvPr>
          <p:cNvPicPr>
            <a:picLocks noChangeAspect="1"/>
          </p:cNvPicPr>
          <p:nvPr/>
        </p:nvPicPr>
        <p:blipFill>
          <a:blip r:embed="rId3"/>
          <a:stretch>
            <a:fillRect/>
          </a:stretch>
        </p:blipFill>
        <p:spPr>
          <a:xfrm>
            <a:off x="1524325" y="1224270"/>
            <a:ext cx="583328" cy="2517471"/>
          </a:xfrm>
          <a:prstGeom prst="rect">
            <a:avLst/>
          </a:prstGeom>
        </p:spPr>
      </p:pic>
      <p:sp>
        <p:nvSpPr>
          <p:cNvPr id="33" name="テキスト ボックス 32">
            <a:extLst>
              <a:ext uri="{FF2B5EF4-FFF2-40B4-BE49-F238E27FC236}">
                <a16:creationId xmlns:a16="http://schemas.microsoft.com/office/drawing/2014/main" id="{96A7D2BF-611C-48A9-5DFD-B1AD41FA5B99}"/>
              </a:ext>
            </a:extLst>
          </p:cNvPr>
          <p:cNvSpPr txBox="1"/>
          <p:nvPr/>
        </p:nvSpPr>
        <p:spPr>
          <a:xfrm>
            <a:off x="1605421" y="1752043"/>
            <a:ext cx="448742" cy="1433744"/>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34" name="テキスト ボックス 33">
            <a:extLst>
              <a:ext uri="{FF2B5EF4-FFF2-40B4-BE49-F238E27FC236}">
                <a16:creationId xmlns:a16="http://schemas.microsoft.com/office/drawing/2014/main" id="{FF46787A-9058-CD91-95AB-E40098590B1D}"/>
              </a:ext>
            </a:extLst>
          </p:cNvPr>
          <p:cNvSpPr txBox="1"/>
          <p:nvPr/>
        </p:nvSpPr>
        <p:spPr>
          <a:xfrm>
            <a:off x="2438743" y="1752042"/>
            <a:ext cx="448742" cy="1433744"/>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35" name="テキスト ボックス 34"/>
          <p:cNvSpPr txBox="1"/>
          <p:nvPr/>
        </p:nvSpPr>
        <p:spPr>
          <a:xfrm>
            <a:off x="294038" y="3977125"/>
            <a:ext cx="4081758" cy="338554"/>
          </a:xfrm>
          <a:prstGeom prst="rect">
            <a:avLst/>
          </a:prstGeom>
          <a:noFill/>
        </p:spPr>
        <p:txBody>
          <a:bodyPr wrap="none" rtlCol="0">
            <a:spAutoFit/>
          </a:bodyPr>
          <a:lstStyle/>
          <a:p>
            <a:r>
              <a:rPr kumimoji="1" lang="ja-JP" altLang="en-US" sz="1600" dirty="0"/>
              <a:t>手書き文字 </a:t>
            </a:r>
            <a:r>
              <a:rPr kumimoji="1" lang="en-US" altLang="ja-JP" sz="1600" dirty="0"/>
              <a:t>(0</a:t>
            </a:r>
            <a:r>
              <a:rPr kumimoji="1" lang="ja-JP" altLang="en-US" sz="1600" dirty="0"/>
              <a:t>から</a:t>
            </a:r>
            <a:r>
              <a:rPr kumimoji="1" lang="en-US" altLang="ja-JP" sz="1600" dirty="0"/>
              <a:t>9) MNIST </a:t>
            </a:r>
            <a:r>
              <a:rPr kumimoji="1" lang="ja-JP" altLang="en-US" sz="1600" dirty="0"/>
              <a:t>の分類での損失</a:t>
            </a:r>
            <a:endParaRPr kumimoji="1" lang="en-US" altLang="ja-JP" sz="1600" dirty="0"/>
          </a:p>
        </p:txBody>
      </p:sp>
      <p:sp>
        <p:nvSpPr>
          <p:cNvPr id="37" name="テキスト ボックス 36"/>
          <p:cNvSpPr txBox="1"/>
          <p:nvPr/>
        </p:nvSpPr>
        <p:spPr>
          <a:xfrm>
            <a:off x="4662577" y="3977125"/>
            <a:ext cx="4081758" cy="338554"/>
          </a:xfrm>
          <a:prstGeom prst="rect">
            <a:avLst/>
          </a:prstGeom>
          <a:noFill/>
        </p:spPr>
        <p:txBody>
          <a:bodyPr wrap="none" rtlCol="0">
            <a:spAutoFit/>
          </a:bodyPr>
          <a:lstStyle/>
          <a:p>
            <a:r>
              <a:rPr kumimoji="1" lang="ja-JP" altLang="en-US" sz="1600" dirty="0"/>
              <a:t>手書き文字 </a:t>
            </a:r>
            <a:r>
              <a:rPr kumimoji="1" lang="en-US" altLang="ja-JP" sz="1600" dirty="0"/>
              <a:t>(0</a:t>
            </a:r>
            <a:r>
              <a:rPr kumimoji="1" lang="ja-JP" altLang="en-US" sz="1600" dirty="0"/>
              <a:t>から</a:t>
            </a:r>
            <a:r>
              <a:rPr kumimoji="1" lang="en-US" altLang="ja-JP" sz="1600" dirty="0"/>
              <a:t>9) MNIST </a:t>
            </a:r>
            <a:r>
              <a:rPr kumimoji="1" lang="ja-JP" altLang="en-US" sz="1600" dirty="0"/>
              <a:t>の分類での損失</a:t>
            </a:r>
            <a:endParaRPr kumimoji="1" lang="en-US" altLang="ja-JP" sz="1600" dirty="0"/>
          </a:p>
        </p:txBody>
      </p:sp>
      <p:sp>
        <p:nvSpPr>
          <p:cNvPr id="39" name="テキスト ボックス 38"/>
          <p:cNvSpPr txBox="1"/>
          <p:nvPr/>
        </p:nvSpPr>
        <p:spPr>
          <a:xfrm>
            <a:off x="632389" y="6502711"/>
            <a:ext cx="3467616" cy="338554"/>
          </a:xfrm>
          <a:prstGeom prst="rect">
            <a:avLst/>
          </a:prstGeom>
          <a:noFill/>
        </p:spPr>
        <p:txBody>
          <a:bodyPr wrap="none" rtlCol="0">
            <a:spAutoFit/>
          </a:bodyPr>
          <a:lstStyle/>
          <a:p>
            <a:r>
              <a:rPr kumimoji="1" lang="ja-JP" altLang="en-US" sz="1600" b="1" dirty="0">
                <a:solidFill>
                  <a:srgbClr val="FF0000"/>
                </a:solidFill>
              </a:rPr>
              <a:t>学習の繰り返しにより、損失は減少</a:t>
            </a:r>
            <a:endParaRPr kumimoji="1" lang="en-US" altLang="ja-JP" sz="1600" b="1" dirty="0">
              <a:solidFill>
                <a:srgbClr val="FF0000"/>
              </a:solidFill>
            </a:endParaRPr>
          </a:p>
        </p:txBody>
      </p:sp>
      <p:sp>
        <p:nvSpPr>
          <p:cNvPr id="41" name="テキスト ボックス 40"/>
          <p:cNvSpPr txBox="1"/>
          <p:nvPr/>
        </p:nvSpPr>
        <p:spPr>
          <a:xfrm>
            <a:off x="4949242" y="6502711"/>
            <a:ext cx="3467616" cy="338554"/>
          </a:xfrm>
          <a:prstGeom prst="rect">
            <a:avLst/>
          </a:prstGeom>
          <a:noFill/>
        </p:spPr>
        <p:txBody>
          <a:bodyPr wrap="none" rtlCol="0">
            <a:spAutoFit/>
          </a:bodyPr>
          <a:lstStyle/>
          <a:p>
            <a:r>
              <a:rPr kumimoji="1" lang="ja-JP" altLang="en-US" sz="1600" b="1" dirty="0">
                <a:solidFill>
                  <a:srgbClr val="FF0000"/>
                </a:solidFill>
              </a:rPr>
              <a:t>学習の繰り返しにより、損失は減少</a:t>
            </a:r>
            <a:endParaRPr kumimoji="1" lang="en-US" altLang="ja-JP" sz="1600" b="1" dirty="0">
              <a:solidFill>
                <a:srgbClr val="FF0000"/>
              </a:solidFill>
            </a:endParaRPr>
          </a:p>
        </p:txBody>
      </p:sp>
      <p:sp>
        <p:nvSpPr>
          <p:cNvPr id="42" name="テキスト ボックス 41"/>
          <p:cNvSpPr txBox="1"/>
          <p:nvPr/>
        </p:nvSpPr>
        <p:spPr>
          <a:xfrm>
            <a:off x="6221942" y="4842737"/>
            <a:ext cx="2441694" cy="584775"/>
          </a:xfrm>
          <a:prstGeom prst="rect">
            <a:avLst/>
          </a:prstGeom>
          <a:noFill/>
        </p:spPr>
        <p:txBody>
          <a:bodyPr wrap="none" rtlCol="0">
            <a:spAutoFit/>
          </a:bodyPr>
          <a:lstStyle/>
          <a:p>
            <a:r>
              <a:rPr kumimoji="1" lang="ja-JP" altLang="en-US" sz="1600" b="1" dirty="0">
                <a:solidFill>
                  <a:srgbClr val="FF0000"/>
                </a:solidFill>
              </a:rPr>
              <a:t>より大きく損失は減少。</a:t>
            </a:r>
            <a:endParaRPr kumimoji="1" lang="en-US" altLang="ja-JP" sz="1600" b="1" dirty="0">
              <a:solidFill>
                <a:srgbClr val="FF0000"/>
              </a:solidFill>
            </a:endParaRPr>
          </a:p>
          <a:p>
            <a:r>
              <a:rPr kumimoji="1" lang="ja-JP" altLang="en-US" sz="1600" b="1" dirty="0">
                <a:solidFill>
                  <a:srgbClr val="FF0000"/>
                </a:solidFill>
              </a:rPr>
              <a:t>精度が高い。</a:t>
            </a:r>
            <a:endParaRPr kumimoji="1" lang="en-US" altLang="ja-JP" sz="1600" b="1" dirty="0">
              <a:solidFill>
                <a:srgbClr val="FF0000"/>
              </a:solidFill>
            </a:endParaRPr>
          </a:p>
        </p:txBody>
      </p:sp>
      <p:pic>
        <p:nvPicPr>
          <p:cNvPr id="43" name="図 42"/>
          <p:cNvPicPr>
            <a:picLocks noChangeAspect="1"/>
          </p:cNvPicPr>
          <p:nvPr/>
        </p:nvPicPr>
        <p:blipFill>
          <a:blip r:embed="rId4"/>
          <a:stretch>
            <a:fillRect/>
          </a:stretch>
        </p:blipFill>
        <p:spPr>
          <a:xfrm>
            <a:off x="784441" y="4293575"/>
            <a:ext cx="2786349" cy="2245338"/>
          </a:xfrm>
          <a:prstGeom prst="rect">
            <a:avLst/>
          </a:prstGeom>
        </p:spPr>
      </p:pic>
    </p:spTree>
    <p:extLst>
      <p:ext uri="{BB962C8B-B14F-4D97-AF65-F5344CB8AC3E}">
        <p14:creationId xmlns:p14="http://schemas.microsoft.com/office/powerpoint/2010/main" val="40346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演習１</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手書き数字の認識</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endParaRPr lang="en-US" altLang="ja-JP" b="1" dirty="0"/>
          </a:p>
          <a:p>
            <a:pPr>
              <a:spcAft>
                <a:spcPts val="600"/>
              </a:spcAft>
            </a:pPr>
            <a:r>
              <a:rPr lang="ja-JP" altLang="en-US" sz="2400" b="1" dirty="0"/>
              <a:t>１０クラスへの分類</a:t>
            </a:r>
            <a:endParaRPr lang="en-US" altLang="ja-JP" sz="2400" b="1" dirty="0"/>
          </a:p>
          <a:p>
            <a:pPr>
              <a:spcAft>
                <a:spcPts val="600"/>
              </a:spcAft>
            </a:pPr>
            <a:r>
              <a:rPr lang="ja-JP" altLang="en-US" sz="2400" b="1" dirty="0"/>
              <a:t>畳み込みニューラルネットワーク</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28</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82503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7924" y="102981"/>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2"/>
              </a:rPr>
              <a:t>https://colab.research.google.com/drive/18IPPkY96Oc6jkYD2su4cFgWcoYAskLo_?usp=sharing</a:t>
            </a:r>
            <a:endParaRPr lang="en-US" altLang="ja-JP" sz="2400" dirty="0"/>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ja-JP" altLang="en-US" sz="2400" b="1" dirty="0"/>
              <a:t>１．手書き数字の認識（教師あり学習）（畳み込みニューラルネットワークを使用）</a:t>
            </a:r>
            <a:r>
              <a:rPr lang="ja-JP" altLang="en-US" sz="2400" dirty="0"/>
              <a:t>」を確認。</a:t>
            </a:r>
            <a:r>
              <a:rPr lang="ja-JP" altLang="en-US" sz="2400" b="1" dirty="0"/>
              <a:t>このさき３ページ分で詳細説明</a:t>
            </a:r>
            <a:r>
              <a:rPr lang="ja-JP" altLang="en-US" sz="2400" dirty="0"/>
              <a:t>。各自で確認</a:t>
            </a:r>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152571" y="4095635"/>
            <a:ext cx="3877196" cy="1726431"/>
          </a:xfrm>
          <a:prstGeom prst="rect">
            <a:avLst/>
          </a:prstGeom>
        </p:spPr>
      </p:pic>
      <p:pic>
        <p:nvPicPr>
          <p:cNvPr id="6" name="図 5"/>
          <p:cNvPicPr>
            <a:picLocks noChangeAspect="1"/>
          </p:cNvPicPr>
          <p:nvPr/>
        </p:nvPicPr>
        <p:blipFill>
          <a:blip r:embed="rId4"/>
          <a:stretch>
            <a:fillRect/>
          </a:stretch>
        </p:blipFill>
        <p:spPr>
          <a:xfrm>
            <a:off x="4704609" y="3441165"/>
            <a:ext cx="3004131" cy="3205076"/>
          </a:xfrm>
          <a:prstGeom prst="rect">
            <a:avLst/>
          </a:prstGeom>
        </p:spPr>
      </p:pic>
    </p:spTree>
    <p:extLst>
      <p:ext uri="{BB962C8B-B14F-4D97-AF65-F5344CB8AC3E}">
        <p14:creationId xmlns:p14="http://schemas.microsoft.com/office/powerpoint/2010/main" val="339203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787" y="-261125"/>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44461" y="1761004"/>
            <a:ext cx="5098010" cy="5044909"/>
          </a:xfrm>
        </p:spPr>
        <p:txBody>
          <a:bodyPr>
            <a:normAutofit/>
          </a:bodyPr>
          <a:lstStyle/>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イントロダクション</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画像分類と畳み込みニューラルネットワーク</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学習済みモデルを活用した画像分類</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物体検出と </a:t>
            </a:r>
            <a:r>
              <a:rPr lang="en-US" altLang="ja-JP" sz="2400" dirty="0">
                <a:latin typeface="ＭＳ ゴシック" panose="020B0609070205080204" pitchFamily="49" charset="-128"/>
                <a:ea typeface="ＭＳ ゴシック" panose="020B0609070205080204" pitchFamily="49" charset="-128"/>
              </a:rPr>
              <a:t>YOLO</a:t>
            </a:r>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5755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演習１の畳み込みニューラルネットワーク</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矢印: 右 6">
            <a:extLst>
              <a:ext uri="{FF2B5EF4-FFF2-40B4-BE49-F238E27FC236}">
                <a16:creationId xmlns:a16="http://schemas.microsoft.com/office/drawing/2014/main" id="{A258DFA7-8B11-4315-BEDD-C4BC2CBA4D60}"/>
              </a:ext>
            </a:extLst>
          </p:cNvPr>
          <p:cNvSpPr/>
          <p:nvPr/>
        </p:nvSpPr>
        <p:spPr>
          <a:xfrm>
            <a:off x="375131" y="3661086"/>
            <a:ext cx="703835"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矢印: 右 23">
            <a:extLst>
              <a:ext uri="{FF2B5EF4-FFF2-40B4-BE49-F238E27FC236}">
                <a16:creationId xmlns:a16="http://schemas.microsoft.com/office/drawing/2014/main" id="{1BE0D411-BF09-4B05-B2A4-1DB1B172B0CA}"/>
              </a:ext>
            </a:extLst>
          </p:cNvPr>
          <p:cNvSpPr/>
          <p:nvPr/>
        </p:nvSpPr>
        <p:spPr>
          <a:xfrm>
            <a:off x="6256629" y="3429000"/>
            <a:ext cx="703835" cy="5722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CC35B30D-CBE5-4B69-A7FC-9D8B7D749133}"/>
              </a:ext>
            </a:extLst>
          </p:cNvPr>
          <p:cNvSpPr txBox="1"/>
          <p:nvPr/>
        </p:nvSpPr>
        <p:spPr>
          <a:xfrm>
            <a:off x="25418" y="4421736"/>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8" name="テキスト ボックス 7">
            <a:extLst>
              <a:ext uri="{FF2B5EF4-FFF2-40B4-BE49-F238E27FC236}">
                <a16:creationId xmlns:a16="http://schemas.microsoft.com/office/drawing/2014/main" id="{941223CB-07F1-454C-AE54-88A2FCF8C5B1}"/>
              </a:ext>
            </a:extLst>
          </p:cNvPr>
          <p:cNvSpPr txBox="1"/>
          <p:nvPr/>
        </p:nvSpPr>
        <p:spPr>
          <a:xfrm>
            <a:off x="6136493" y="4267866"/>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a:t>
            </a:r>
          </a:p>
        </p:txBody>
      </p:sp>
      <p:sp>
        <p:nvSpPr>
          <p:cNvPr id="9" name="テキスト ボックス 8">
            <a:extLst>
              <a:ext uri="{FF2B5EF4-FFF2-40B4-BE49-F238E27FC236}">
                <a16:creationId xmlns:a16="http://schemas.microsoft.com/office/drawing/2014/main" id="{3BA82FF2-30E0-497F-80E1-AD60E94874F4}"/>
              </a:ext>
            </a:extLst>
          </p:cNvPr>
          <p:cNvSpPr txBox="1"/>
          <p:nvPr/>
        </p:nvSpPr>
        <p:spPr>
          <a:xfrm>
            <a:off x="4958882" y="1299566"/>
            <a:ext cx="1467068"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softmax</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DFA6EFD1-5304-4956-9916-9010DA1E6AC6}"/>
              </a:ext>
            </a:extLst>
          </p:cNvPr>
          <p:cNvSpPr/>
          <p:nvPr/>
        </p:nvSpPr>
        <p:spPr>
          <a:xfrm>
            <a:off x="1439444" y="2379399"/>
            <a:ext cx="4558111" cy="36167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635D8CCF-7151-4B21-82AC-56ED1939AA4D}"/>
              </a:ext>
            </a:extLst>
          </p:cNvPr>
          <p:cNvSpPr txBox="1"/>
          <p:nvPr/>
        </p:nvSpPr>
        <p:spPr>
          <a:xfrm>
            <a:off x="4912073" y="6060367"/>
            <a:ext cx="9541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最終層</a:t>
            </a:r>
            <a:endParaRPr kumimoji="1" lang="en-US" altLang="ja-JP"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FF8B52AE-7369-49E8-A04C-6CA23D03EF66}"/>
              </a:ext>
            </a:extLst>
          </p:cNvPr>
          <p:cNvPicPr>
            <a:picLocks noChangeAspect="1"/>
          </p:cNvPicPr>
          <p:nvPr/>
        </p:nvPicPr>
        <p:blipFill>
          <a:blip r:embed="rId2"/>
          <a:stretch>
            <a:fillRect/>
          </a:stretch>
        </p:blipFill>
        <p:spPr>
          <a:xfrm>
            <a:off x="5069060" y="2571472"/>
            <a:ext cx="640135" cy="2902006"/>
          </a:xfrm>
          <a:prstGeom prst="rect">
            <a:avLst/>
          </a:prstGeom>
        </p:spPr>
      </p:pic>
      <p:pic>
        <p:nvPicPr>
          <p:cNvPr id="13" name="図 12">
            <a:extLst>
              <a:ext uri="{FF2B5EF4-FFF2-40B4-BE49-F238E27FC236}">
                <a16:creationId xmlns:a16="http://schemas.microsoft.com/office/drawing/2014/main" id="{6004B3C4-B560-FE1E-BDF4-E1EF13ACC04E}"/>
              </a:ext>
            </a:extLst>
          </p:cNvPr>
          <p:cNvPicPr>
            <a:picLocks noChangeAspect="1"/>
          </p:cNvPicPr>
          <p:nvPr/>
        </p:nvPicPr>
        <p:blipFill>
          <a:blip r:embed="rId2"/>
          <a:stretch>
            <a:fillRect/>
          </a:stretch>
        </p:blipFill>
        <p:spPr>
          <a:xfrm>
            <a:off x="4145202" y="2571472"/>
            <a:ext cx="640135" cy="2909939"/>
          </a:xfrm>
          <a:prstGeom prst="rect">
            <a:avLst/>
          </a:prstGeom>
        </p:spPr>
      </p:pic>
      <p:sp>
        <p:nvSpPr>
          <p:cNvPr id="14" name="テキスト ボックス 13">
            <a:extLst>
              <a:ext uri="{FF2B5EF4-FFF2-40B4-BE49-F238E27FC236}">
                <a16:creationId xmlns:a16="http://schemas.microsoft.com/office/drawing/2014/main" id="{C54EEBAD-DC33-4001-3346-BF398F59D467}"/>
              </a:ext>
            </a:extLst>
          </p:cNvPr>
          <p:cNvSpPr txBox="1"/>
          <p:nvPr/>
        </p:nvSpPr>
        <p:spPr>
          <a:xfrm>
            <a:off x="3731735" y="1278836"/>
            <a:ext cx="1467068"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128</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5" name="図 14">
            <a:extLst>
              <a:ext uri="{FF2B5EF4-FFF2-40B4-BE49-F238E27FC236}">
                <a16:creationId xmlns:a16="http://schemas.microsoft.com/office/drawing/2014/main" id="{D553E3D0-A800-30CC-CCF4-49F1D14B3896}"/>
              </a:ext>
            </a:extLst>
          </p:cNvPr>
          <p:cNvPicPr>
            <a:picLocks noChangeAspect="1"/>
          </p:cNvPicPr>
          <p:nvPr/>
        </p:nvPicPr>
        <p:blipFill>
          <a:blip r:embed="rId2"/>
          <a:stretch>
            <a:fillRect/>
          </a:stretch>
        </p:blipFill>
        <p:spPr>
          <a:xfrm>
            <a:off x="1571575" y="2571472"/>
            <a:ext cx="640135" cy="2902006"/>
          </a:xfrm>
          <a:prstGeom prst="rect">
            <a:avLst/>
          </a:prstGeom>
        </p:spPr>
      </p:pic>
      <p:pic>
        <p:nvPicPr>
          <p:cNvPr id="16" name="図 15">
            <a:extLst>
              <a:ext uri="{FF2B5EF4-FFF2-40B4-BE49-F238E27FC236}">
                <a16:creationId xmlns:a16="http://schemas.microsoft.com/office/drawing/2014/main" id="{C1B9377D-815D-CC44-85F4-8ABD97B2F1F6}"/>
              </a:ext>
            </a:extLst>
          </p:cNvPr>
          <p:cNvPicPr>
            <a:picLocks noChangeAspect="1"/>
          </p:cNvPicPr>
          <p:nvPr/>
        </p:nvPicPr>
        <p:blipFill>
          <a:blip r:embed="rId2"/>
          <a:stretch>
            <a:fillRect/>
          </a:stretch>
        </p:blipFill>
        <p:spPr>
          <a:xfrm>
            <a:off x="2435744" y="2571472"/>
            <a:ext cx="640135" cy="2902006"/>
          </a:xfrm>
          <a:prstGeom prst="rect">
            <a:avLst/>
          </a:prstGeom>
        </p:spPr>
      </p:pic>
      <p:pic>
        <p:nvPicPr>
          <p:cNvPr id="17" name="図 16">
            <a:extLst>
              <a:ext uri="{FF2B5EF4-FFF2-40B4-BE49-F238E27FC236}">
                <a16:creationId xmlns:a16="http://schemas.microsoft.com/office/drawing/2014/main" id="{D663D89D-46E4-8EAC-3212-8A5352246D50}"/>
              </a:ext>
            </a:extLst>
          </p:cNvPr>
          <p:cNvPicPr>
            <a:picLocks noChangeAspect="1"/>
          </p:cNvPicPr>
          <p:nvPr/>
        </p:nvPicPr>
        <p:blipFill>
          <a:blip r:embed="rId2"/>
          <a:stretch>
            <a:fillRect/>
          </a:stretch>
        </p:blipFill>
        <p:spPr>
          <a:xfrm>
            <a:off x="3261530" y="2571472"/>
            <a:ext cx="640135" cy="2902006"/>
          </a:xfrm>
          <a:prstGeom prst="rect">
            <a:avLst/>
          </a:prstGeom>
          <a:ln>
            <a:solidFill>
              <a:srgbClr val="FF0000"/>
            </a:solidFill>
          </a:ln>
        </p:spPr>
      </p:pic>
      <p:sp>
        <p:nvSpPr>
          <p:cNvPr id="18" name="矢印: 右 40">
            <a:extLst>
              <a:ext uri="{FF2B5EF4-FFF2-40B4-BE49-F238E27FC236}">
                <a16:creationId xmlns:a16="http://schemas.microsoft.com/office/drawing/2014/main" id="{266C4DDB-C03D-15CE-56AA-46C32F9219CD}"/>
              </a:ext>
            </a:extLst>
          </p:cNvPr>
          <p:cNvSpPr/>
          <p:nvPr/>
        </p:nvSpPr>
        <p:spPr>
          <a:xfrm>
            <a:off x="2269607" y="3642902"/>
            <a:ext cx="136599"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矢印: 右 42">
            <a:extLst>
              <a:ext uri="{FF2B5EF4-FFF2-40B4-BE49-F238E27FC236}">
                <a16:creationId xmlns:a16="http://schemas.microsoft.com/office/drawing/2014/main" id="{71EEFBF6-5169-0FA9-13B0-01571DF9DC5B}"/>
              </a:ext>
            </a:extLst>
          </p:cNvPr>
          <p:cNvSpPr/>
          <p:nvPr/>
        </p:nvSpPr>
        <p:spPr>
          <a:xfrm>
            <a:off x="3108097" y="3624718"/>
            <a:ext cx="136599"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矢印: 右 51">
            <a:extLst>
              <a:ext uri="{FF2B5EF4-FFF2-40B4-BE49-F238E27FC236}">
                <a16:creationId xmlns:a16="http://schemas.microsoft.com/office/drawing/2014/main" id="{5AF8CDEC-1ADC-8FA8-9014-AFA3DF212F51}"/>
              </a:ext>
            </a:extLst>
          </p:cNvPr>
          <p:cNvSpPr/>
          <p:nvPr/>
        </p:nvSpPr>
        <p:spPr>
          <a:xfrm>
            <a:off x="3970183" y="3606534"/>
            <a:ext cx="136599"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76E6DC87-3C86-EA81-DE1E-238DF4E29620}"/>
              </a:ext>
            </a:extLst>
          </p:cNvPr>
          <p:cNvSpPr txBox="1"/>
          <p:nvPr/>
        </p:nvSpPr>
        <p:spPr>
          <a:xfrm>
            <a:off x="1593916" y="3086071"/>
            <a:ext cx="553998" cy="1631216"/>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22" name="テキスト ボックス 21">
            <a:extLst>
              <a:ext uri="{FF2B5EF4-FFF2-40B4-BE49-F238E27FC236}">
                <a16:creationId xmlns:a16="http://schemas.microsoft.com/office/drawing/2014/main" id="{C716F335-F872-B1FC-0AAA-EE7375E263D5}"/>
              </a:ext>
            </a:extLst>
          </p:cNvPr>
          <p:cNvSpPr txBox="1"/>
          <p:nvPr/>
        </p:nvSpPr>
        <p:spPr>
          <a:xfrm>
            <a:off x="2449439" y="3086071"/>
            <a:ext cx="553998" cy="1631216"/>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23" name="テキスト ボックス 22">
            <a:extLst>
              <a:ext uri="{FF2B5EF4-FFF2-40B4-BE49-F238E27FC236}">
                <a16:creationId xmlns:a16="http://schemas.microsoft.com/office/drawing/2014/main" id="{CC698A77-44DD-46F2-E7E5-DC4F3ED58211}"/>
              </a:ext>
            </a:extLst>
          </p:cNvPr>
          <p:cNvSpPr txBox="1"/>
          <p:nvPr/>
        </p:nvSpPr>
        <p:spPr>
          <a:xfrm>
            <a:off x="3304962" y="3086070"/>
            <a:ext cx="553998" cy="214581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24" name="テキスト ボックス 23">
            <a:extLst>
              <a:ext uri="{FF2B5EF4-FFF2-40B4-BE49-F238E27FC236}">
                <a16:creationId xmlns:a16="http://schemas.microsoft.com/office/drawing/2014/main" id="{96A7D2BF-611C-48A9-5DFD-B1AD41FA5B99}"/>
              </a:ext>
            </a:extLst>
          </p:cNvPr>
          <p:cNvSpPr txBox="1"/>
          <p:nvPr/>
        </p:nvSpPr>
        <p:spPr>
          <a:xfrm>
            <a:off x="4172639" y="3092787"/>
            <a:ext cx="553998" cy="1657261"/>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25" name="テキスト ボックス 24">
            <a:extLst>
              <a:ext uri="{FF2B5EF4-FFF2-40B4-BE49-F238E27FC236}">
                <a16:creationId xmlns:a16="http://schemas.microsoft.com/office/drawing/2014/main" id="{FF46787A-9058-CD91-95AB-E40098590B1D}"/>
              </a:ext>
            </a:extLst>
          </p:cNvPr>
          <p:cNvSpPr txBox="1"/>
          <p:nvPr/>
        </p:nvSpPr>
        <p:spPr>
          <a:xfrm>
            <a:off x="5087115" y="3092786"/>
            <a:ext cx="553998" cy="1657261"/>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26" name="テキスト ボックス 25">
            <a:extLst>
              <a:ext uri="{FF2B5EF4-FFF2-40B4-BE49-F238E27FC236}">
                <a16:creationId xmlns:a16="http://schemas.microsoft.com/office/drawing/2014/main" id="{02513816-EB54-61E0-699A-7238033785CD}"/>
              </a:ext>
            </a:extLst>
          </p:cNvPr>
          <p:cNvSpPr txBox="1"/>
          <p:nvPr/>
        </p:nvSpPr>
        <p:spPr>
          <a:xfrm>
            <a:off x="7223611" y="3500570"/>
            <a:ext cx="141897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種類に</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分類</a:t>
            </a:r>
          </a:p>
        </p:txBody>
      </p:sp>
    </p:spTree>
    <p:extLst>
      <p:ext uri="{BB962C8B-B14F-4D97-AF65-F5344CB8AC3E}">
        <p14:creationId xmlns:p14="http://schemas.microsoft.com/office/powerpoint/2010/main" val="3658945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768309"/>
          </a:xfrm>
        </p:spPr>
        <p:txBody>
          <a:bodyPr>
            <a:normAutofit fontScale="90000"/>
          </a:bodyPr>
          <a:lstStyle/>
          <a:p>
            <a:r>
              <a:rPr lang="ja-JP" altLang="en-US" dirty="0"/>
              <a:t>演習１で、ニューラルネットワーク作成を行っているプログラムの部分</a:t>
            </a:r>
            <a:endParaRPr kumimoji="1" lang="ja-JP" altLang="en-US" dirty="0"/>
          </a:p>
        </p:txBody>
      </p:sp>
      <p:sp>
        <p:nvSpPr>
          <p:cNvPr id="3" name="コンテンツ プレースホルダー 2"/>
          <p:cNvSpPr>
            <a:spLocks noGrp="1"/>
          </p:cNvSpPr>
          <p:nvPr>
            <p:ph idx="1"/>
          </p:nvPr>
        </p:nvSpPr>
        <p:spPr>
          <a:xfrm>
            <a:off x="321845" y="1296365"/>
            <a:ext cx="8461208" cy="4906204"/>
          </a:xfrm>
        </p:spPr>
        <p:txBody>
          <a:bodyPr>
            <a:normAutofit/>
          </a:bodyPr>
          <a:lstStyle/>
          <a:p>
            <a:pPr marL="0" indent="0">
              <a:buNone/>
            </a:pPr>
            <a:r>
              <a:rPr lang="en-US" altLang="ja-JP" dirty="0" err="1"/>
              <a:t>def</a:t>
            </a:r>
            <a:r>
              <a:rPr lang="en-US" altLang="ja-JP" dirty="0"/>
              <a:t> __</a:t>
            </a:r>
            <a:r>
              <a:rPr lang="en-US" altLang="ja-JP" dirty="0" err="1"/>
              <a:t>init</a:t>
            </a:r>
            <a:r>
              <a:rPr lang="en-US" altLang="ja-JP" dirty="0"/>
              <a:t>__(self):</a:t>
            </a:r>
          </a:p>
          <a:p>
            <a:pPr marL="0" indent="0">
              <a:buNone/>
            </a:pPr>
            <a:r>
              <a:rPr lang="en-US" altLang="ja-JP" dirty="0"/>
              <a:t>super(Net, self).__</a:t>
            </a:r>
            <a:r>
              <a:rPr lang="en-US" altLang="ja-JP" dirty="0" err="1"/>
              <a:t>init</a:t>
            </a:r>
            <a:r>
              <a:rPr lang="en-US" altLang="ja-JP" dirty="0"/>
              <a:t>__()</a:t>
            </a:r>
          </a:p>
          <a:p>
            <a:pPr marL="0" indent="0">
              <a:buNone/>
            </a:pPr>
            <a:r>
              <a:rPr lang="en-US" altLang="ja-JP" dirty="0"/>
              <a:t>self.conv1 = nn.Conv2d(1, 32, 3)  # 1</a:t>
            </a:r>
            <a:r>
              <a:rPr lang="ja-JP" altLang="en-US" dirty="0"/>
              <a:t>層目</a:t>
            </a:r>
            <a:endParaRPr lang="en-US" altLang="ja-JP" dirty="0"/>
          </a:p>
          <a:p>
            <a:pPr marL="0" indent="0">
              <a:buNone/>
            </a:pPr>
            <a:r>
              <a:rPr lang="en-US" altLang="ja-JP" dirty="0"/>
              <a:t>self.conv2 = nn.Conv2d(32, 64, 3)  # 2</a:t>
            </a:r>
            <a:r>
              <a:rPr lang="ja-JP" altLang="en-US" dirty="0"/>
              <a:t>層目</a:t>
            </a:r>
            <a:endParaRPr lang="en-US" altLang="ja-JP" dirty="0"/>
          </a:p>
          <a:p>
            <a:pPr marL="0" indent="0">
              <a:buNone/>
            </a:pPr>
            <a:r>
              <a:rPr lang="en-US" altLang="ja-JP" dirty="0" err="1"/>
              <a:t>self.pool</a:t>
            </a:r>
            <a:r>
              <a:rPr lang="en-US" altLang="ja-JP" dirty="0"/>
              <a:t> = nn.MaxPool2d(2, 2)  # 3</a:t>
            </a:r>
            <a:r>
              <a:rPr lang="ja-JP" altLang="en-US" dirty="0"/>
              <a:t>層目</a:t>
            </a:r>
            <a:endParaRPr lang="en-US" altLang="ja-JP" dirty="0"/>
          </a:p>
          <a:p>
            <a:pPr marL="0" indent="0">
              <a:buNone/>
            </a:pPr>
            <a:r>
              <a:rPr lang="en-US" altLang="ja-JP" dirty="0"/>
              <a:t>self.fc1 = </a:t>
            </a:r>
            <a:r>
              <a:rPr lang="en-US" altLang="ja-JP" dirty="0" err="1"/>
              <a:t>nn.Linear</a:t>
            </a:r>
            <a:r>
              <a:rPr lang="en-US" altLang="ja-JP" dirty="0"/>
              <a:t>(64 * 12 * 12, </a:t>
            </a:r>
            <a:r>
              <a:rPr lang="en-US" altLang="ja-JP" b="1" dirty="0">
                <a:solidFill>
                  <a:srgbClr val="C00000"/>
                </a:solidFill>
              </a:rPr>
              <a:t>128</a:t>
            </a:r>
            <a:r>
              <a:rPr lang="en-US" altLang="ja-JP" dirty="0"/>
              <a:t>)  # 4</a:t>
            </a:r>
            <a:r>
              <a:rPr lang="ja-JP" altLang="en-US" dirty="0"/>
              <a:t>層目</a:t>
            </a:r>
            <a:endParaRPr lang="en-US" altLang="ja-JP" dirty="0"/>
          </a:p>
          <a:p>
            <a:pPr marL="0" indent="0">
              <a:buNone/>
            </a:pPr>
            <a:r>
              <a:rPr lang="en-US" altLang="ja-JP" dirty="0"/>
              <a:t>self.fc2 = </a:t>
            </a:r>
            <a:r>
              <a:rPr lang="en-US" altLang="ja-JP" dirty="0" err="1"/>
              <a:t>nn.Linear</a:t>
            </a:r>
            <a:r>
              <a:rPr lang="en-US" altLang="ja-JP" dirty="0"/>
              <a:t>(128, </a:t>
            </a:r>
            <a:r>
              <a:rPr lang="en-US" altLang="ja-JP" b="1" dirty="0">
                <a:solidFill>
                  <a:srgbClr val="C00000"/>
                </a:solidFill>
              </a:rPr>
              <a:t>10</a:t>
            </a:r>
            <a:r>
              <a:rPr lang="en-US" altLang="ja-JP" dirty="0"/>
              <a:t>)  # 5</a:t>
            </a:r>
            <a:r>
              <a:rPr lang="ja-JP" altLang="en-US" dirty="0"/>
              <a:t>層目</a:t>
            </a: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56694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7F30CF-7E10-4076-B596-043CB1E5832E}"/>
              </a:ext>
            </a:extLst>
          </p:cNvPr>
          <p:cNvSpPr>
            <a:spLocks noGrp="1"/>
          </p:cNvSpPr>
          <p:nvPr>
            <p:ph type="title"/>
          </p:nvPr>
        </p:nvSpPr>
        <p:spPr>
          <a:xfrm>
            <a:off x="321845" y="175028"/>
            <a:ext cx="8461208" cy="469865"/>
          </a:xfrm>
        </p:spPr>
        <p:txBody>
          <a:bodyPr>
            <a:normAutofit fontScale="90000"/>
          </a:bodyPr>
          <a:lstStyle/>
          <a:p>
            <a:r>
              <a:rPr lang="ja-JP" altLang="en-US" dirty="0"/>
              <a:t>演習１のプログラムの実行結果</a:t>
            </a:r>
            <a:endParaRPr kumimoji="1" lang="ja-JP" altLang="en-US" dirty="0"/>
          </a:p>
        </p:txBody>
      </p:sp>
      <p:sp>
        <p:nvSpPr>
          <p:cNvPr id="4" name="スライド番号プレースホルダー 3">
            <a:extLst>
              <a:ext uri="{FF2B5EF4-FFF2-40B4-BE49-F238E27FC236}">
                <a16:creationId xmlns:a16="http://schemas.microsoft.com/office/drawing/2014/main" id="{20410FFC-E41D-470A-AC17-ADDB250ADF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67E9491E-FECD-4EEB-B68E-2F6D388B04AA}"/>
              </a:ext>
            </a:extLst>
          </p:cNvPr>
          <p:cNvSpPr/>
          <p:nvPr/>
        </p:nvSpPr>
        <p:spPr>
          <a:xfrm>
            <a:off x="89546" y="728659"/>
            <a:ext cx="894247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同じ訓練データを用いた学習を１０回繰り返し．</a:t>
            </a:r>
            <a:endParaRPr kumimoji="0"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4349A6F4-84E3-47FF-9829-8F7712DA4AFC}"/>
              </a:ext>
            </a:extLst>
          </p:cNvPr>
          <p:cNvSpPr txBox="1"/>
          <p:nvPr/>
        </p:nvSpPr>
        <p:spPr>
          <a:xfrm>
            <a:off x="169778" y="5940852"/>
            <a:ext cx="5589671" cy="830997"/>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学習</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の</a:t>
            </a:r>
            <a:r>
              <a:rPr kumimoji="1" lang="ja-JP" altLang="en-US" sz="24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繰り返し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ごとに，訓練データや検証データでの</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損失</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の変化を確認</a:t>
            </a:r>
          </a:p>
        </p:txBody>
      </p:sp>
      <p:sp>
        <p:nvSpPr>
          <p:cNvPr id="11" name="正方形/長方形 10">
            <a:extLst>
              <a:ext uri="{FF2B5EF4-FFF2-40B4-BE49-F238E27FC236}">
                <a16:creationId xmlns:a16="http://schemas.microsoft.com/office/drawing/2014/main" id="{0DC8C05E-9915-4293-8D06-E4338C978A58}"/>
              </a:ext>
            </a:extLst>
          </p:cNvPr>
          <p:cNvSpPr/>
          <p:nvPr/>
        </p:nvSpPr>
        <p:spPr>
          <a:xfrm>
            <a:off x="81213" y="1162809"/>
            <a:ext cx="894247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そのとき，検証データで検証</a:t>
            </a:r>
            <a:endParaRPr kumimoji="0"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3" name="図 2"/>
          <p:cNvPicPr>
            <a:picLocks noChangeAspect="1"/>
          </p:cNvPicPr>
          <p:nvPr/>
        </p:nvPicPr>
        <p:blipFill>
          <a:blip r:embed="rId2"/>
          <a:stretch>
            <a:fillRect/>
          </a:stretch>
        </p:blipFill>
        <p:spPr>
          <a:xfrm>
            <a:off x="0" y="1863113"/>
            <a:ext cx="5259472" cy="4077739"/>
          </a:xfrm>
          <a:prstGeom prst="rect">
            <a:avLst/>
          </a:prstGeom>
        </p:spPr>
      </p:pic>
      <p:pic>
        <p:nvPicPr>
          <p:cNvPr id="6" name="図 5"/>
          <p:cNvPicPr>
            <a:picLocks noChangeAspect="1"/>
          </p:cNvPicPr>
          <p:nvPr/>
        </p:nvPicPr>
        <p:blipFill>
          <a:blip r:embed="rId3"/>
          <a:stretch>
            <a:fillRect/>
          </a:stretch>
        </p:blipFill>
        <p:spPr>
          <a:xfrm>
            <a:off x="5292527" y="1674584"/>
            <a:ext cx="3851473" cy="4038808"/>
          </a:xfrm>
          <a:prstGeom prst="rect">
            <a:avLst/>
          </a:prstGeom>
        </p:spPr>
      </p:pic>
    </p:spTree>
    <p:extLst>
      <p:ext uri="{BB962C8B-B14F-4D97-AF65-F5344CB8AC3E}">
        <p14:creationId xmlns:p14="http://schemas.microsoft.com/office/powerpoint/2010/main" val="174650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52BCA0-FB10-A0F6-2729-2B2C2A7A3D0C}"/>
              </a:ext>
            </a:extLst>
          </p:cNvPr>
          <p:cNvSpPr>
            <a:spLocks noGrp="1"/>
          </p:cNvSpPr>
          <p:nvPr>
            <p:ph type="title"/>
          </p:nvPr>
        </p:nvSpPr>
        <p:spPr/>
        <p:txBody>
          <a:bodyPr>
            <a:normAutofit fontScale="90000"/>
          </a:bodyPr>
          <a:lstStyle/>
          <a:p>
            <a:r>
              <a:rPr kumimoji="1" lang="ja-JP" altLang="en-US" dirty="0"/>
              <a:t>画像理解におけるディープラーニングの特質</a:t>
            </a:r>
          </a:p>
        </p:txBody>
      </p:sp>
      <p:sp>
        <p:nvSpPr>
          <p:cNvPr id="3" name="コンテンツ プレースホルダー 2">
            <a:extLst>
              <a:ext uri="{FF2B5EF4-FFF2-40B4-BE49-F238E27FC236}">
                <a16:creationId xmlns:a16="http://schemas.microsoft.com/office/drawing/2014/main" id="{CF151A05-8AF9-76D3-7068-5200F207E341}"/>
              </a:ext>
            </a:extLst>
          </p:cNvPr>
          <p:cNvSpPr>
            <a:spLocks noGrp="1"/>
          </p:cNvSpPr>
          <p:nvPr>
            <p:ph idx="1"/>
          </p:nvPr>
        </p:nvSpPr>
        <p:spPr/>
        <p:txBody>
          <a:bodyPr/>
          <a:lstStyle/>
          <a:p>
            <a:pPr marL="0" indent="0">
              <a:buNone/>
            </a:pPr>
            <a:r>
              <a:rPr lang="ja-JP" altLang="en-US" b="1" dirty="0"/>
              <a:t>画像理解</a:t>
            </a:r>
            <a:r>
              <a:rPr lang="ja-JP" altLang="en-US" dirty="0"/>
              <a:t>において、</a:t>
            </a:r>
            <a:r>
              <a:rPr lang="ja-JP" altLang="en-US" b="1" dirty="0"/>
              <a:t>多数の層</a:t>
            </a:r>
            <a:r>
              <a:rPr lang="ja-JP" altLang="en-US" dirty="0"/>
              <a:t>を持つニューラルネットワークや、たくさんの種類の層を組み合わせることが多い</a:t>
            </a:r>
            <a:endParaRPr lang="en-US" altLang="ja-JP" dirty="0"/>
          </a:p>
          <a:p>
            <a:pPr marL="0" indent="0">
              <a:buNone/>
            </a:pPr>
            <a:r>
              <a:rPr lang="en-US" altLang="ja-JP" dirty="0"/>
              <a:t>【</a:t>
            </a:r>
            <a:r>
              <a:rPr lang="ja-JP" altLang="en-US" dirty="0"/>
              <a:t>演習１のもの</a:t>
            </a:r>
            <a:r>
              <a:rPr lang="en-US" altLang="ja-JP" dirty="0"/>
              <a:t>】</a:t>
            </a:r>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en-US" altLang="ja-JP" dirty="0"/>
              <a:t>【</a:t>
            </a:r>
            <a:r>
              <a:rPr lang="ja-JP" altLang="en-US" dirty="0"/>
              <a:t>実用ではより複雑になる</a:t>
            </a:r>
            <a:r>
              <a:rPr lang="en-US" altLang="ja-JP" dirty="0"/>
              <a:t>】</a:t>
            </a:r>
          </a:p>
          <a:p>
            <a:endParaRPr kumimoji="1" lang="ja-JP" altLang="en-US" dirty="0"/>
          </a:p>
        </p:txBody>
      </p:sp>
      <p:sp>
        <p:nvSpPr>
          <p:cNvPr id="4" name="スライド番号プレースホルダー 3">
            <a:extLst>
              <a:ext uri="{FF2B5EF4-FFF2-40B4-BE49-F238E27FC236}">
                <a16:creationId xmlns:a16="http://schemas.microsoft.com/office/drawing/2014/main" id="{F9307877-5DE5-1DE0-17C2-7293FD7D7B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D2438317-DA33-7E0F-BA7C-B4125DDB8EC6}"/>
              </a:ext>
            </a:extLst>
          </p:cNvPr>
          <p:cNvSpPr txBox="1"/>
          <p:nvPr/>
        </p:nvSpPr>
        <p:spPr>
          <a:xfrm>
            <a:off x="7220184" y="5330253"/>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6" name="テキスト ボックス 5">
            <a:extLst>
              <a:ext uri="{FF2B5EF4-FFF2-40B4-BE49-F238E27FC236}">
                <a16:creationId xmlns:a16="http://schemas.microsoft.com/office/drawing/2014/main" id="{6BE19973-794C-8E1E-7268-F7C23164723B}"/>
              </a:ext>
            </a:extLst>
          </p:cNvPr>
          <p:cNvSpPr txBox="1"/>
          <p:nvPr/>
        </p:nvSpPr>
        <p:spPr>
          <a:xfrm>
            <a:off x="6604769" y="5330253"/>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7" name="テキスト ボックス 6">
            <a:extLst>
              <a:ext uri="{FF2B5EF4-FFF2-40B4-BE49-F238E27FC236}">
                <a16:creationId xmlns:a16="http://schemas.microsoft.com/office/drawing/2014/main" id="{74A7E8AA-D2CB-45C8-5D8B-CE0C93A46BAB}"/>
              </a:ext>
            </a:extLst>
          </p:cNvPr>
          <p:cNvSpPr txBox="1"/>
          <p:nvPr/>
        </p:nvSpPr>
        <p:spPr>
          <a:xfrm>
            <a:off x="5989354" y="5330253"/>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8" name="テキスト ボックス 7">
            <a:extLst>
              <a:ext uri="{FF2B5EF4-FFF2-40B4-BE49-F238E27FC236}">
                <a16:creationId xmlns:a16="http://schemas.microsoft.com/office/drawing/2014/main" id="{7F553EEE-4C2E-ED07-4B3E-011376468FEB}"/>
              </a:ext>
            </a:extLst>
          </p:cNvPr>
          <p:cNvSpPr txBox="1"/>
          <p:nvPr/>
        </p:nvSpPr>
        <p:spPr>
          <a:xfrm>
            <a:off x="2509255" y="5270901"/>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DAE8E85-EF97-56E7-B9C9-4334854EDD66}"/>
              </a:ext>
            </a:extLst>
          </p:cNvPr>
          <p:cNvSpPr txBox="1"/>
          <p:nvPr/>
        </p:nvSpPr>
        <p:spPr>
          <a:xfrm>
            <a:off x="5010207" y="5261004"/>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38ED4842-94F9-C439-2934-9EB534198EE8}"/>
              </a:ext>
            </a:extLst>
          </p:cNvPr>
          <p:cNvSpPr txBox="1"/>
          <p:nvPr/>
        </p:nvSpPr>
        <p:spPr>
          <a:xfrm>
            <a:off x="4516047" y="5270901"/>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A4DE7115-7033-E550-DC61-BBCE1559259D}"/>
              </a:ext>
            </a:extLst>
          </p:cNvPr>
          <p:cNvSpPr txBox="1"/>
          <p:nvPr/>
        </p:nvSpPr>
        <p:spPr>
          <a:xfrm>
            <a:off x="4021887" y="5280798"/>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935F833B-1880-A51C-2E8E-0F5952348BDE}"/>
              </a:ext>
            </a:extLst>
          </p:cNvPr>
          <p:cNvSpPr txBox="1"/>
          <p:nvPr/>
        </p:nvSpPr>
        <p:spPr>
          <a:xfrm>
            <a:off x="5439150" y="5075619"/>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6A9083A-1FC1-638D-A305-1FF0023192AA}"/>
              </a:ext>
            </a:extLst>
          </p:cNvPr>
          <p:cNvSpPr txBox="1"/>
          <p:nvPr/>
        </p:nvSpPr>
        <p:spPr>
          <a:xfrm>
            <a:off x="3461871" y="5129997"/>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D1CDD69A-5EE5-92EB-78D6-6CCF5759E061}"/>
              </a:ext>
            </a:extLst>
          </p:cNvPr>
          <p:cNvSpPr txBox="1"/>
          <p:nvPr/>
        </p:nvSpPr>
        <p:spPr>
          <a:xfrm>
            <a:off x="1939413" y="5128212"/>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AE5F4F88-B7D4-B69F-8B73-3E312F9C8623}"/>
              </a:ext>
            </a:extLst>
          </p:cNvPr>
          <p:cNvSpPr txBox="1"/>
          <p:nvPr/>
        </p:nvSpPr>
        <p:spPr>
          <a:xfrm>
            <a:off x="953355" y="5296790"/>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C0F55C76-2ED5-DF05-8340-6457301EB015}"/>
              </a:ext>
            </a:extLst>
          </p:cNvPr>
          <p:cNvSpPr txBox="1"/>
          <p:nvPr/>
        </p:nvSpPr>
        <p:spPr>
          <a:xfrm>
            <a:off x="1447515" y="5288367"/>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819B584-1978-4A94-613E-3D3E94C275E8}"/>
              </a:ext>
            </a:extLst>
          </p:cNvPr>
          <p:cNvSpPr txBox="1"/>
          <p:nvPr/>
        </p:nvSpPr>
        <p:spPr>
          <a:xfrm>
            <a:off x="2992526" y="5271645"/>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6BE19973-794C-8E1E-7268-F7C23164723B}"/>
              </a:ext>
            </a:extLst>
          </p:cNvPr>
          <p:cNvSpPr txBox="1"/>
          <p:nvPr/>
        </p:nvSpPr>
        <p:spPr>
          <a:xfrm>
            <a:off x="3086527" y="2962202"/>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19" name="テキスト ボックス 18">
            <a:extLst>
              <a:ext uri="{FF2B5EF4-FFF2-40B4-BE49-F238E27FC236}">
                <a16:creationId xmlns:a16="http://schemas.microsoft.com/office/drawing/2014/main" id="{74A7E8AA-D2CB-45C8-5D8B-CE0C93A46BAB}"/>
              </a:ext>
            </a:extLst>
          </p:cNvPr>
          <p:cNvSpPr txBox="1"/>
          <p:nvPr/>
        </p:nvSpPr>
        <p:spPr>
          <a:xfrm>
            <a:off x="2471112" y="2962202"/>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20" name="テキスト ボックス 19">
            <a:extLst>
              <a:ext uri="{FF2B5EF4-FFF2-40B4-BE49-F238E27FC236}">
                <a16:creationId xmlns:a16="http://schemas.microsoft.com/office/drawing/2014/main" id="{ADAE8E85-EF97-56E7-B9C9-4334854EDD66}"/>
              </a:ext>
            </a:extLst>
          </p:cNvPr>
          <p:cNvSpPr txBox="1"/>
          <p:nvPr/>
        </p:nvSpPr>
        <p:spPr>
          <a:xfrm>
            <a:off x="1491965" y="2892953"/>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38ED4842-94F9-C439-2934-9EB534198EE8}"/>
              </a:ext>
            </a:extLst>
          </p:cNvPr>
          <p:cNvSpPr txBox="1"/>
          <p:nvPr/>
        </p:nvSpPr>
        <p:spPr>
          <a:xfrm>
            <a:off x="997805" y="2902850"/>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935F833B-1880-A51C-2E8E-0F5952348BDE}"/>
              </a:ext>
            </a:extLst>
          </p:cNvPr>
          <p:cNvSpPr txBox="1"/>
          <p:nvPr/>
        </p:nvSpPr>
        <p:spPr>
          <a:xfrm>
            <a:off x="1920908" y="2707568"/>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3716707" y="6488668"/>
            <a:ext cx="944105" cy="369332"/>
          </a:xfrm>
          <a:prstGeom prst="rect">
            <a:avLst/>
          </a:prstGeom>
          <a:noFill/>
        </p:spPr>
        <p:txBody>
          <a:bodyPr wrap="none" rtlCol="0">
            <a:spAutoFit/>
          </a:bodyPr>
          <a:lstStyle/>
          <a:p>
            <a:r>
              <a:rPr kumimoji="1" lang="en-US" altLang="ja-JP" b="1" dirty="0" err="1"/>
              <a:t>AlexNet</a:t>
            </a:r>
            <a:endParaRPr kumimoji="1" lang="ja-JP" altLang="en-US" b="1" dirty="0"/>
          </a:p>
        </p:txBody>
      </p:sp>
    </p:spTree>
    <p:extLst>
      <p:ext uri="{BB962C8B-B14F-4D97-AF65-F5344CB8AC3E}">
        <p14:creationId xmlns:p14="http://schemas.microsoft.com/office/powerpoint/2010/main" val="3900309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ディープラーニングの利点と弱点</a:t>
            </a:r>
          </a:p>
        </p:txBody>
      </p:sp>
      <p:sp>
        <p:nvSpPr>
          <p:cNvPr id="3" name="コンテンツ プレースホルダー 2"/>
          <p:cNvSpPr>
            <a:spLocks noGrp="1"/>
          </p:cNvSpPr>
          <p:nvPr>
            <p:ph idx="1"/>
          </p:nvPr>
        </p:nvSpPr>
        <p:spPr/>
        <p:txBody>
          <a:bodyPr>
            <a:normAutofit/>
          </a:bodyPr>
          <a:lstStyle/>
          <a:p>
            <a:r>
              <a:rPr lang="ja-JP" altLang="en-US" sz="2400" b="1" dirty="0"/>
              <a:t>層を深くすると複雑な特徴をとらえることが可能</a:t>
            </a:r>
            <a:endParaRPr lang="en-US" altLang="ja-JP" sz="2400" dirty="0"/>
          </a:p>
          <a:p>
            <a:endParaRPr lang="en-US" altLang="ja-JP" sz="2400" dirty="0"/>
          </a:p>
          <a:p>
            <a:r>
              <a:rPr lang="ja-JP" altLang="en-US" sz="2400" u="sng" dirty="0">
                <a:solidFill>
                  <a:srgbClr val="FF0000"/>
                </a:solidFill>
              </a:rPr>
              <a:t>層の深さが増えると「</a:t>
            </a:r>
            <a:r>
              <a:rPr lang="ja-JP" altLang="en-US" sz="2400" b="1" u="sng" dirty="0">
                <a:solidFill>
                  <a:srgbClr val="FF0000"/>
                </a:solidFill>
              </a:rPr>
              <a:t>勾配消失問題</a:t>
            </a:r>
            <a:r>
              <a:rPr lang="ja-JP" altLang="en-US" sz="2400" u="sng" dirty="0">
                <a:solidFill>
                  <a:srgbClr val="FF0000"/>
                </a:solidFill>
              </a:rPr>
              <a:t>」が発生</a:t>
            </a:r>
            <a:endParaRPr lang="en-US" altLang="ja-JP" sz="2400" u="sng" dirty="0">
              <a:solidFill>
                <a:srgbClr val="FF0000"/>
              </a:solidFill>
            </a:endParaRPr>
          </a:p>
          <a:p>
            <a:pPr marL="0" indent="0">
              <a:buNone/>
            </a:pPr>
            <a:endParaRPr lang="en-US" altLang="ja-JP" sz="2400" dirty="0"/>
          </a:p>
          <a:p>
            <a:pPr marL="0" indent="0">
              <a:buNone/>
            </a:pPr>
            <a:r>
              <a:rPr lang="ja-JP" altLang="en-US" sz="2400" dirty="0"/>
              <a:t>勾配消失は、</a:t>
            </a:r>
            <a:r>
              <a:rPr lang="ja-JP" altLang="en-US" sz="2400" b="1" dirty="0"/>
              <a:t>ニューラルネットワークの入力に近い層（初めの方の層）が正しく学習しづらくなる</a:t>
            </a:r>
            <a:r>
              <a:rPr lang="ja-JP" altLang="en-US" sz="2400" dirty="0"/>
              <a:t>問題。</a:t>
            </a:r>
            <a:endParaRPr lang="en-US" altLang="ja-JP" sz="2400" dirty="0"/>
          </a:p>
          <a:p>
            <a:pPr marL="0" indent="0">
              <a:buNone/>
            </a:pPr>
            <a:endParaRPr lang="en-US" altLang="ja-JP" sz="2400" dirty="0"/>
          </a:p>
          <a:p>
            <a:pPr marL="0" indent="0">
              <a:buNone/>
            </a:pPr>
            <a:r>
              <a:rPr lang="ja-JP" altLang="en-US" sz="2400" dirty="0"/>
              <a:t>画像理解においても、勾配消失の解決は重要。</a:t>
            </a:r>
            <a:endParaRPr lang="en-US" altLang="ja-JP" sz="2400" dirty="0"/>
          </a:p>
          <a:p>
            <a:pPr marL="0" indent="0">
              <a:buNone/>
            </a:pPr>
            <a:r>
              <a:rPr lang="ja-JP" altLang="en-US" sz="2400" dirty="0"/>
              <a:t>（次ページ以降、歴史と、</a:t>
            </a:r>
            <a:r>
              <a:rPr lang="ja-JP" altLang="en-US" sz="2400" u="sng" dirty="0"/>
              <a:t>代表的な解決策である </a:t>
            </a:r>
            <a:r>
              <a:rPr lang="en-US" altLang="ja-JP" sz="2400" u="sng" dirty="0" err="1"/>
              <a:t>ResNet</a:t>
            </a:r>
            <a:r>
              <a:rPr lang="en-US" altLang="ja-JP" sz="2400" u="sng" dirty="0"/>
              <a:t> </a:t>
            </a:r>
            <a:r>
              <a:rPr lang="ja-JP" altLang="en-US" sz="2400" dirty="0"/>
              <a:t>を説明）</a:t>
            </a:r>
            <a:endParaRPr lang="en-US" altLang="ja-JP" sz="2400" dirty="0"/>
          </a:p>
          <a:p>
            <a:endParaRPr kumimoji="1" lang="en-US" altLang="ja-JP" sz="2400" dirty="0"/>
          </a:p>
          <a:p>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34</a:t>
            </a:fld>
            <a:endParaRPr kumimoji="1" lang="ja-JP" altLang="en-US"/>
          </a:p>
        </p:txBody>
      </p:sp>
    </p:spTree>
    <p:extLst>
      <p:ext uri="{BB962C8B-B14F-4D97-AF65-F5344CB8AC3E}">
        <p14:creationId xmlns:p14="http://schemas.microsoft.com/office/powerpoint/2010/main" val="4007848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1F10F-71F0-733E-FD0B-982CD1A9742A}"/>
              </a:ext>
            </a:extLst>
          </p:cNvPr>
          <p:cNvSpPr>
            <a:spLocks noGrp="1"/>
          </p:cNvSpPr>
          <p:nvPr>
            <p:ph type="title"/>
          </p:nvPr>
        </p:nvSpPr>
        <p:spPr>
          <a:xfrm>
            <a:off x="321845" y="175028"/>
            <a:ext cx="8461208" cy="584439"/>
          </a:xfrm>
        </p:spPr>
        <p:txBody>
          <a:bodyPr>
            <a:normAutofit fontScale="90000"/>
          </a:bodyPr>
          <a:lstStyle/>
          <a:p>
            <a:r>
              <a:rPr kumimoji="1" lang="ja-JP" altLang="en-US" dirty="0"/>
              <a:t>ディープラーニングによる画像分類 </a:t>
            </a:r>
            <a:r>
              <a:rPr kumimoji="1" lang="en-US" altLang="ja-JP" dirty="0" err="1"/>
              <a:t>AlexNet</a:t>
            </a:r>
            <a:r>
              <a:rPr kumimoji="1" lang="en-US" altLang="ja-JP" dirty="0"/>
              <a:t> (2012</a:t>
            </a:r>
            <a:r>
              <a:rPr kumimoji="1" lang="ja-JP" altLang="en-US" dirty="0"/>
              <a:t>年）</a:t>
            </a:r>
          </a:p>
        </p:txBody>
      </p:sp>
      <p:sp>
        <p:nvSpPr>
          <p:cNvPr id="3" name="コンテンツ プレースホルダー 2">
            <a:extLst>
              <a:ext uri="{FF2B5EF4-FFF2-40B4-BE49-F238E27FC236}">
                <a16:creationId xmlns:a16="http://schemas.microsoft.com/office/drawing/2014/main" id="{E060118D-688D-45E6-18D4-DF5E5343F52E}"/>
              </a:ext>
            </a:extLst>
          </p:cNvPr>
          <p:cNvSpPr>
            <a:spLocks noGrp="1"/>
          </p:cNvSpPr>
          <p:nvPr>
            <p:ph idx="1"/>
          </p:nvPr>
        </p:nvSpPr>
        <p:spPr>
          <a:xfrm>
            <a:off x="418312" y="1001210"/>
            <a:ext cx="8861912" cy="6169111"/>
          </a:xfrm>
        </p:spPr>
        <p:txBody>
          <a:bodyPr>
            <a:noAutofit/>
          </a:bodyPr>
          <a:lstStyle/>
          <a:p>
            <a:r>
              <a:rPr kumimoji="1" lang="ja-JP" altLang="en-US" sz="2400" b="1" dirty="0"/>
              <a:t>画像分類，</a:t>
            </a:r>
            <a:r>
              <a:rPr lang="ja-JP" altLang="en-US" sz="2400" b="1" dirty="0"/>
              <a:t>教師有り学習，ディープラーニング</a:t>
            </a:r>
            <a:endParaRPr lang="en-US" altLang="ja-JP" sz="2400" b="1" dirty="0"/>
          </a:p>
          <a:p>
            <a:r>
              <a:rPr lang="ja-JP" altLang="en-US" sz="2400" b="1" dirty="0"/>
              <a:t>特徴：</a:t>
            </a:r>
            <a:r>
              <a:rPr lang="en-US" altLang="ja-JP" sz="2400" b="1" dirty="0"/>
              <a:t>CNN</a:t>
            </a:r>
            <a:r>
              <a:rPr lang="ja-JP" altLang="en-US" sz="2400" b="1" dirty="0"/>
              <a:t>（畳み込みニューラルネットワーク）の導入</a:t>
            </a:r>
            <a:endParaRPr lang="en-US" altLang="ja-JP" sz="2400" dirty="0"/>
          </a:p>
          <a:p>
            <a:pPr marL="0" indent="0">
              <a:buNone/>
            </a:pPr>
            <a:r>
              <a:rPr lang="ja-JP" altLang="en-US" sz="2000" dirty="0"/>
              <a:t>畳み込み</a:t>
            </a:r>
            <a:r>
              <a:rPr lang="en-US" altLang="ja-JP" sz="2000" dirty="0"/>
              <a:t>, max pooling, </a:t>
            </a:r>
            <a:r>
              <a:rPr lang="ja-JP" altLang="en-US" sz="2000" dirty="0"/>
              <a:t>正規化</a:t>
            </a:r>
            <a:r>
              <a:rPr lang="en-US" altLang="ja-JP" sz="2000" dirty="0"/>
              <a:t>(</a:t>
            </a:r>
            <a:r>
              <a:rPr lang="en-US" altLang="ja-JP" sz="2000" dirty="0" err="1"/>
              <a:t>LCN</a:t>
            </a:r>
            <a:r>
              <a:rPr lang="en-US" altLang="ja-JP" sz="2000" dirty="0"/>
              <a:t>), </a:t>
            </a:r>
            <a:r>
              <a:rPr lang="en-US" altLang="ja-JP" sz="2000" dirty="0" err="1"/>
              <a:t>softmax</a:t>
            </a:r>
            <a:r>
              <a:rPr lang="en-US" altLang="ja-JP" sz="2000" dirty="0"/>
              <a:t>, </a:t>
            </a:r>
            <a:r>
              <a:rPr lang="en-US" altLang="ja-JP" sz="2000" dirty="0" err="1"/>
              <a:t>ReLU</a:t>
            </a:r>
            <a:r>
              <a:rPr lang="en-US" altLang="ja-JP" sz="2000" dirty="0"/>
              <a:t>, </a:t>
            </a:r>
            <a:r>
              <a:rPr lang="ja-JP" altLang="en-US" sz="2000" dirty="0"/>
              <a:t>ドロップアウト</a:t>
            </a:r>
            <a:endParaRPr lang="en-US" altLang="ja-JP" sz="2000" dirty="0"/>
          </a:p>
          <a:p>
            <a:endParaRPr lang="en-US" altLang="ja-JP" sz="2400" b="1" dirty="0"/>
          </a:p>
          <a:p>
            <a:endParaRPr lang="en-US" altLang="ja-JP" sz="2400" b="1" dirty="0"/>
          </a:p>
          <a:p>
            <a:endParaRPr lang="en-US" altLang="ja-JP" sz="2400" b="1" dirty="0"/>
          </a:p>
          <a:p>
            <a:pPr marL="0" indent="0">
              <a:buNone/>
            </a:pPr>
            <a:endParaRPr lang="en-US" altLang="ja-JP" sz="2000" b="1" dirty="0"/>
          </a:p>
          <a:p>
            <a:endParaRPr lang="en-US" altLang="ja-JP" sz="2000" b="1" dirty="0"/>
          </a:p>
          <a:p>
            <a:pPr marL="0" indent="0">
              <a:buNone/>
            </a:pPr>
            <a:endParaRPr lang="en-US" altLang="ja-JP" sz="2000" b="1" dirty="0"/>
          </a:p>
          <a:p>
            <a:pPr marL="0" indent="0">
              <a:buNone/>
            </a:pPr>
            <a:endParaRPr lang="en-US" altLang="ja-JP" sz="2000" b="1" dirty="0"/>
          </a:p>
          <a:p>
            <a:pPr marL="0" indent="0">
              <a:buNone/>
            </a:pPr>
            <a:r>
              <a:rPr lang="ja-JP" altLang="en-US" sz="2000" b="1" dirty="0"/>
              <a:t>訓練データ</a:t>
            </a:r>
            <a:r>
              <a:rPr lang="en-US" altLang="ja-JP" sz="2000" b="1" dirty="0"/>
              <a:t>: </a:t>
            </a:r>
            <a:r>
              <a:rPr lang="ja-JP" altLang="en-US" sz="2000" b="1" dirty="0"/>
              <a:t>画像約 </a:t>
            </a:r>
            <a:r>
              <a:rPr lang="en-US" altLang="ja-JP" sz="2000" b="1" dirty="0"/>
              <a:t>100</a:t>
            </a:r>
            <a:r>
              <a:rPr lang="ja-JP" altLang="en-US" sz="2000" b="1" dirty="0"/>
              <a:t>万枚以上</a:t>
            </a:r>
            <a:r>
              <a:rPr lang="ja-JP" altLang="en-US" sz="2000" dirty="0"/>
              <a:t>（</a:t>
            </a:r>
            <a:r>
              <a:rPr lang="en-US" altLang="ja-JP" sz="2000" dirty="0"/>
              <a:t>ImageNet </a:t>
            </a:r>
            <a:r>
              <a:rPr lang="ja-JP" altLang="en-US" sz="2000" dirty="0"/>
              <a:t>データセット，</a:t>
            </a:r>
            <a:r>
              <a:rPr lang="en-US" altLang="ja-JP" sz="2000" dirty="0"/>
              <a:t>22000</a:t>
            </a:r>
            <a:r>
              <a:rPr lang="ja-JP" altLang="en-US" sz="2000" dirty="0"/>
              <a:t>種類に</a:t>
            </a:r>
            <a:r>
              <a:rPr lang="ja-JP" altLang="en-US" sz="2000" dirty="0">
                <a:solidFill>
                  <a:srgbClr val="FF0000"/>
                </a:solidFill>
              </a:rPr>
              <a:t>分類済み</a:t>
            </a:r>
            <a:r>
              <a:rPr lang="ja-JP" altLang="en-US" sz="2000" dirty="0"/>
              <a:t>），</a:t>
            </a:r>
            <a:r>
              <a:rPr lang="en-US" altLang="ja-JP" sz="2000" dirty="0" err="1"/>
              <a:t>ILSVRC</a:t>
            </a:r>
            <a:r>
              <a:rPr lang="ja-JP" altLang="en-US" sz="2000" dirty="0"/>
              <a:t>コンペティション</a:t>
            </a:r>
            <a:r>
              <a:rPr lang="en-US" altLang="ja-JP" sz="2000" dirty="0"/>
              <a:t>: </a:t>
            </a:r>
            <a:r>
              <a:rPr lang="ja-JP" altLang="en-US" sz="2000" dirty="0"/>
              <a:t>画像を </a:t>
            </a:r>
            <a:r>
              <a:rPr lang="en-US" altLang="ja-JP" sz="2000" b="1" dirty="0"/>
              <a:t>1000 </a:t>
            </a:r>
            <a:r>
              <a:rPr lang="ja-JP" altLang="en-US" sz="2000" b="1" dirty="0"/>
              <a:t>種類</a:t>
            </a:r>
            <a:r>
              <a:rPr lang="ja-JP" altLang="en-US" sz="2000" dirty="0"/>
              <a:t>に</a:t>
            </a:r>
            <a:r>
              <a:rPr lang="ja-JP" altLang="en-US" sz="2000" b="1" dirty="0"/>
              <a:t>分類</a:t>
            </a:r>
            <a:endParaRPr lang="en-US" altLang="ja-JP" sz="2000" b="1" dirty="0"/>
          </a:p>
          <a:p>
            <a:endParaRPr lang="en-US" altLang="ja-JP" sz="2400" dirty="0"/>
          </a:p>
          <a:p>
            <a:endParaRPr lang="en-US" altLang="ja-JP" sz="2400" dirty="0"/>
          </a:p>
          <a:p>
            <a:endParaRPr lang="en-US" altLang="ja-JP" sz="2400" dirty="0"/>
          </a:p>
          <a:p>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B2AD4EED-02A4-DD67-25A0-7D2AC649AC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C02BEE2A-B78A-E00D-8821-0B6691027BE8}"/>
              </a:ext>
            </a:extLst>
          </p:cNvPr>
          <p:cNvSpPr txBox="1"/>
          <p:nvPr/>
        </p:nvSpPr>
        <p:spPr>
          <a:xfrm>
            <a:off x="696713" y="6322006"/>
            <a:ext cx="535236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文献</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ImageNet classification with deep convolutional neural networks,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Alex </a:t>
            </a: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Krizhevsky</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Ilya </a:t>
            </a: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Sutskever</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Geoffrey E. Hinton, NIPS'12, 2012.</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4C12725A-C32E-B60A-DE02-5AE9CD7C3509}"/>
              </a:ext>
            </a:extLst>
          </p:cNvPr>
          <p:cNvPicPr>
            <a:picLocks noChangeAspect="1"/>
          </p:cNvPicPr>
          <p:nvPr/>
        </p:nvPicPr>
        <p:blipFill>
          <a:blip r:embed="rId2"/>
          <a:stretch>
            <a:fillRect/>
          </a:stretch>
        </p:blipFill>
        <p:spPr>
          <a:xfrm>
            <a:off x="1624750" y="3525542"/>
            <a:ext cx="5448407" cy="1855640"/>
          </a:xfrm>
          <a:prstGeom prst="rect">
            <a:avLst/>
          </a:prstGeom>
        </p:spPr>
      </p:pic>
      <p:sp>
        <p:nvSpPr>
          <p:cNvPr id="23" name="テキスト ボックス 22">
            <a:extLst>
              <a:ext uri="{FF2B5EF4-FFF2-40B4-BE49-F238E27FC236}">
                <a16:creationId xmlns:a16="http://schemas.microsoft.com/office/drawing/2014/main" id="{F1E6BEFA-03CA-0BFC-30C5-43441DF07523}"/>
              </a:ext>
            </a:extLst>
          </p:cNvPr>
          <p:cNvSpPr txBox="1"/>
          <p:nvPr/>
        </p:nvSpPr>
        <p:spPr>
          <a:xfrm>
            <a:off x="7180570" y="2506197"/>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26" name="テキスト ボックス 25">
            <a:extLst>
              <a:ext uri="{FF2B5EF4-FFF2-40B4-BE49-F238E27FC236}">
                <a16:creationId xmlns:a16="http://schemas.microsoft.com/office/drawing/2014/main" id="{ADDF42D1-A0B7-F9DF-9501-7F8ECEB7BE4A}"/>
              </a:ext>
            </a:extLst>
          </p:cNvPr>
          <p:cNvSpPr txBox="1"/>
          <p:nvPr/>
        </p:nvSpPr>
        <p:spPr>
          <a:xfrm>
            <a:off x="6565155" y="2506197"/>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31" name="テキスト ボックス 30">
            <a:extLst>
              <a:ext uri="{FF2B5EF4-FFF2-40B4-BE49-F238E27FC236}">
                <a16:creationId xmlns:a16="http://schemas.microsoft.com/office/drawing/2014/main" id="{BA0FA0A0-7ED9-8437-A9E8-6119ABCDEE18}"/>
              </a:ext>
            </a:extLst>
          </p:cNvPr>
          <p:cNvSpPr txBox="1"/>
          <p:nvPr/>
        </p:nvSpPr>
        <p:spPr>
          <a:xfrm>
            <a:off x="5949740" y="2506197"/>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35" name="テキスト ボックス 34">
            <a:extLst>
              <a:ext uri="{FF2B5EF4-FFF2-40B4-BE49-F238E27FC236}">
                <a16:creationId xmlns:a16="http://schemas.microsoft.com/office/drawing/2014/main" id="{08914DE9-67D2-54CA-E8DA-14280799DD10}"/>
              </a:ext>
            </a:extLst>
          </p:cNvPr>
          <p:cNvSpPr txBox="1"/>
          <p:nvPr/>
        </p:nvSpPr>
        <p:spPr>
          <a:xfrm>
            <a:off x="2465945" y="2325811"/>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22F10C12-DAB3-CDBE-9EFC-9D5EF4B5F585}"/>
              </a:ext>
            </a:extLst>
          </p:cNvPr>
          <p:cNvSpPr txBox="1"/>
          <p:nvPr/>
        </p:nvSpPr>
        <p:spPr>
          <a:xfrm>
            <a:off x="4930492" y="2356656"/>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B3A0C5D5-2C03-8A48-0581-4A6889AFE228}"/>
              </a:ext>
            </a:extLst>
          </p:cNvPr>
          <p:cNvSpPr txBox="1"/>
          <p:nvPr/>
        </p:nvSpPr>
        <p:spPr>
          <a:xfrm>
            <a:off x="4433770" y="2354609"/>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0DB2F4E0-4DF9-B21C-726E-FC6BEB72702C}"/>
              </a:ext>
            </a:extLst>
          </p:cNvPr>
          <p:cNvSpPr txBox="1"/>
          <p:nvPr/>
        </p:nvSpPr>
        <p:spPr>
          <a:xfrm>
            <a:off x="3933456" y="2354609"/>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CFF9A69B-E3D9-0EDB-480E-A15377451A68}"/>
              </a:ext>
            </a:extLst>
          </p:cNvPr>
          <p:cNvSpPr txBox="1"/>
          <p:nvPr/>
        </p:nvSpPr>
        <p:spPr>
          <a:xfrm>
            <a:off x="5427589" y="2329382"/>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0C48AC99-FB4F-6FBE-2848-C791613F9AAD}"/>
              </a:ext>
            </a:extLst>
          </p:cNvPr>
          <p:cNvSpPr txBox="1"/>
          <p:nvPr/>
        </p:nvSpPr>
        <p:spPr>
          <a:xfrm>
            <a:off x="3377807" y="2305941"/>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AAF9E498-B99C-0B2D-9788-959D6820D5A0}"/>
              </a:ext>
            </a:extLst>
          </p:cNvPr>
          <p:cNvSpPr txBox="1"/>
          <p:nvPr/>
        </p:nvSpPr>
        <p:spPr>
          <a:xfrm>
            <a:off x="1899799" y="2304156"/>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44">
            <a:extLst>
              <a:ext uri="{FF2B5EF4-FFF2-40B4-BE49-F238E27FC236}">
                <a16:creationId xmlns:a16="http://schemas.microsoft.com/office/drawing/2014/main" id="{C5358B39-E43D-34BF-3B5E-3121879246BE}"/>
              </a:ext>
            </a:extLst>
          </p:cNvPr>
          <p:cNvSpPr txBox="1"/>
          <p:nvPr/>
        </p:nvSpPr>
        <p:spPr>
          <a:xfrm>
            <a:off x="892240" y="2354609"/>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77E7C730-1D57-1492-AA88-4327EA869819}"/>
              </a:ext>
            </a:extLst>
          </p:cNvPr>
          <p:cNvSpPr txBox="1"/>
          <p:nvPr/>
        </p:nvSpPr>
        <p:spPr>
          <a:xfrm>
            <a:off x="1407901" y="2464311"/>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テキスト ボックス 46">
            <a:extLst>
              <a:ext uri="{FF2B5EF4-FFF2-40B4-BE49-F238E27FC236}">
                <a16:creationId xmlns:a16="http://schemas.microsoft.com/office/drawing/2014/main" id="{20749621-603E-6BD7-E471-296FC001A0B4}"/>
              </a:ext>
            </a:extLst>
          </p:cNvPr>
          <p:cNvSpPr txBox="1"/>
          <p:nvPr/>
        </p:nvSpPr>
        <p:spPr>
          <a:xfrm>
            <a:off x="2952912" y="2447589"/>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8099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BDDE3-A601-45C3-967D-B291B633E531}"/>
              </a:ext>
            </a:extLst>
          </p:cNvPr>
          <p:cNvSpPr>
            <a:spLocks noGrp="1"/>
          </p:cNvSpPr>
          <p:nvPr>
            <p:ph type="title"/>
          </p:nvPr>
        </p:nvSpPr>
        <p:spPr>
          <a:xfrm>
            <a:off x="69850" y="175028"/>
            <a:ext cx="9074149" cy="469865"/>
          </a:xfrm>
        </p:spPr>
        <p:txBody>
          <a:bodyPr>
            <a:normAutofit fontScale="90000"/>
          </a:bodyPr>
          <a:lstStyle/>
          <a:p>
            <a:r>
              <a:rPr kumimoji="1" lang="ja-JP" altLang="en-US" dirty="0"/>
              <a:t>ディープラーニングによる画像分類の進展 </a:t>
            </a:r>
            <a:r>
              <a:rPr lang="ja-JP" altLang="en-US" dirty="0"/>
              <a:t>①</a:t>
            </a:r>
            <a:endParaRPr kumimoji="1" lang="ja-JP" altLang="en-US" dirty="0"/>
          </a:p>
        </p:txBody>
      </p:sp>
      <p:sp>
        <p:nvSpPr>
          <p:cNvPr id="3" name="コンテンツ プレースホルダー 2">
            <a:extLst>
              <a:ext uri="{FF2B5EF4-FFF2-40B4-BE49-F238E27FC236}">
                <a16:creationId xmlns:a16="http://schemas.microsoft.com/office/drawing/2014/main" id="{40EDA778-CD93-426B-9DA1-D58727F6D012}"/>
              </a:ext>
            </a:extLst>
          </p:cNvPr>
          <p:cNvSpPr>
            <a:spLocks noGrp="1"/>
          </p:cNvSpPr>
          <p:nvPr>
            <p:ph idx="1"/>
          </p:nvPr>
        </p:nvSpPr>
        <p:spPr>
          <a:xfrm>
            <a:off x="201528" y="578602"/>
            <a:ext cx="8872621" cy="5875223"/>
          </a:xfrm>
        </p:spPr>
        <p:txBody>
          <a:bodyPr>
            <a:normAutofit/>
          </a:bodyPr>
          <a:lstStyle/>
          <a:p>
            <a:pPr marL="0" indent="0">
              <a:buNone/>
            </a:pPr>
            <a:r>
              <a:rPr lang="en-US" altLang="ja-JP" sz="2000" b="1" u="sng" dirty="0">
                <a:solidFill>
                  <a:srgbClr val="C00000"/>
                </a:solidFill>
              </a:rPr>
              <a:t>CNN</a:t>
            </a:r>
            <a:r>
              <a:rPr lang="ja-JP" altLang="en-US" sz="2000" b="1" u="sng" dirty="0">
                <a:solidFill>
                  <a:srgbClr val="C00000"/>
                </a:solidFill>
              </a:rPr>
              <a:t>（畳み込みニューラルネットワーク）</a:t>
            </a:r>
            <a:endParaRPr lang="en-US" altLang="ja-JP" sz="2000" b="1" u="sng" dirty="0">
              <a:solidFill>
                <a:srgbClr val="C00000"/>
              </a:solidFill>
            </a:endParaRPr>
          </a:p>
          <a:p>
            <a:pPr marL="360000"/>
            <a:r>
              <a:rPr lang="ja-JP" altLang="en-US" sz="2000" dirty="0"/>
              <a:t> </a:t>
            </a:r>
            <a:r>
              <a:rPr lang="en-US" altLang="ja-JP" sz="2000" dirty="0" err="1"/>
              <a:t>AlexNet</a:t>
            </a:r>
            <a:r>
              <a:rPr lang="ja-JP" altLang="en-US" sz="2000" dirty="0"/>
              <a:t>（</a:t>
            </a:r>
            <a:r>
              <a:rPr lang="en-US" altLang="ja-JP" sz="2000" dirty="0"/>
              <a:t>2012</a:t>
            </a:r>
            <a:r>
              <a:rPr lang="ja-JP" altLang="en-US" sz="2000" dirty="0"/>
              <a:t>年）</a:t>
            </a:r>
            <a:endParaRPr lang="en-US" altLang="ja-JP" sz="2000" dirty="0"/>
          </a:p>
          <a:p>
            <a:pPr marL="360000" indent="0">
              <a:buNone/>
            </a:pPr>
            <a:r>
              <a:rPr lang="en-US" altLang="ja-JP" sz="2000" b="1" dirty="0"/>
              <a:t>CNN</a:t>
            </a:r>
            <a:r>
              <a:rPr lang="ja-JP" altLang="en-US" sz="2000" b="1" dirty="0"/>
              <a:t>（畳み込みニューラルネットワーク）の導入</a:t>
            </a:r>
            <a:endParaRPr lang="en-US" altLang="ja-JP" sz="2000" b="1" dirty="0"/>
          </a:p>
          <a:p>
            <a:pPr marL="360000"/>
            <a:r>
              <a:rPr lang="en-US" altLang="ja-JP" sz="2000" dirty="0" err="1"/>
              <a:t>VGG</a:t>
            </a:r>
            <a:r>
              <a:rPr lang="en-US" altLang="ja-JP" sz="2000" dirty="0"/>
              <a:t>-16</a:t>
            </a:r>
            <a:r>
              <a:rPr lang="ja-JP" altLang="ja-JP" sz="2000" dirty="0" err="1"/>
              <a:t>，</a:t>
            </a:r>
            <a:r>
              <a:rPr lang="en-US" altLang="ja-JP" sz="2000" dirty="0" err="1"/>
              <a:t>VGG</a:t>
            </a:r>
            <a:r>
              <a:rPr lang="en-US" altLang="ja-JP" sz="2000" dirty="0"/>
              <a:t>-19</a:t>
            </a:r>
            <a:r>
              <a:rPr lang="ja-JP" altLang="en-US" sz="2000" dirty="0"/>
              <a:t>（</a:t>
            </a:r>
            <a:r>
              <a:rPr lang="en-US" altLang="ja-JP" sz="2000" dirty="0"/>
              <a:t>2014</a:t>
            </a:r>
            <a:r>
              <a:rPr lang="ja-JP" altLang="en-US" sz="2000" dirty="0"/>
              <a:t>年）</a:t>
            </a:r>
            <a:endParaRPr lang="en-US" altLang="ja-JP" sz="2000" dirty="0"/>
          </a:p>
          <a:p>
            <a:pPr marL="360000" indent="0">
              <a:buNone/>
            </a:pPr>
            <a:r>
              <a:rPr lang="ja-JP" altLang="ja-JP" sz="2000" b="1" dirty="0"/>
              <a:t>プーリングカーネルのサイズ縮小．</a:t>
            </a:r>
            <a:r>
              <a:rPr lang="ja-JP" altLang="en-US" sz="2000" b="1" dirty="0"/>
              <a:t>サイズ縮小の結果，</a:t>
            </a:r>
            <a:r>
              <a:rPr lang="ja-JP" altLang="ja-JP" sz="2000" b="1" dirty="0"/>
              <a:t>従来より深い</a:t>
            </a:r>
            <a:r>
              <a:rPr lang="en-US" altLang="ja-JP" sz="2000" b="1" dirty="0"/>
              <a:t> CNN </a:t>
            </a:r>
            <a:r>
              <a:rPr lang="ja-JP" altLang="ja-JP" sz="2000" b="1" dirty="0"/>
              <a:t>を可能に</a:t>
            </a:r>
            <a:endParaRPr lang="en-US" altLang="ja-JP" sz="2000" b="1" dirty="0"/>
          </a:p>
          <a:p>
            <a:pPr marL="360000"/>
            <a:r>
              <a:rPr lang="en-US" altLang="ja-JP" sz="2000" b="1" u="sng" dirty="0" err="1">
                <a:solidFill>
                  <a:srgbClr val="FF0000"/>
                </a:solidFill>
              </a:rPr>
              <a:t>ResNet</a:t>
            </a:r>
            <a:r>
              <a:rPr lang="en-US" altLang="ja-JP" sz="2000" b="1" u="sng" dirty="0">
                <a:solidFill>
                  <a:srgbClr val="FF0000"/>
                </a:solidFill>
              </a:rPr>
              <a:t> (2015 </a:t>
            </a:r>
            <a:r>
              <a:rPr lang="ja-JP" altLang="ja-JP" sz="2000" b="1" u="sng" dirty="0">
                <a:solidFill>
                  <a:srgbClr val="FF0000"/>
                </a:solidFill>
              </a:rPr>
              <a:t>年</a:t>
            </a:r>
            <a:r>
              <a:rPr lang="en-US" altLang="ja-JP" sz="2000" b="1" u="sng" dirty="0">
                <a:solidFill>
                  <a:srgbClr val="FF0000"/>
                </a:solidFill>
              </a:rPr>
              <a:t>)</a:t>
            </a:r>
          </a:p>
          <a:p>
            <a:pPr marL="360000" indent="0">
              <a:buNone/>
            </a:pPr>
            <a:r>
              <a:rPr lang="ja-JP" altLang="ja-JP" sz="2000" b="1" dirty="0"/>
              <a:t>残差結合 </a:t>
            </a:r>
            <a:r>
              <a:rPr lang="en-US" altLang="ja-JP" sz="2000" b="1" dirty="0"/>
              <a:t>(Residual Connection)</a:t>
            </a:r>
            <a:r>
              <a:rPr lang="ja-JP" altLang="ja-JP" sz="2000" b="1" dirty="0" err="1"/>
              <a:t>，</a:t>
            </a:r>
            <a:r>
              <a:rPr lang="en-US" altLang="ja-JP" sz="2000" b="1" dirty="0"/>
              <a:t>Bottleneck Residual Block </a:t>
            </a:r>
            <a:r>
              <a:rPr lang="ja-JP" altLang="ja-JP" sz="2000" b="1" dirty="0"/>
              <a:t>の導入．</a:t>
            </a:r>
            <a:r>
              <a:rPr lang="en-US" altLang="ja-JP" sz="2000" b="1" dirty="0"/>
              <a:t>30</a:t>
            </a:r>
            <a:r>
              <a:rPr lang="ja-JP" altLang="ja-JP" sz="2000" b="1" dirty="0"/>
              <a:t>層以上の深い </a:t>
            </a:r>
            <a:r>
              <a:rPr lang="en-US" altLang="ja-JP" sz="2000" b="1" dirty="0"/>
              <a:t>CNN </a:t>
            </a:r>
            <a:r>
              <a:rPr lang="ja-JP" altLang="ja-JP" sz="2000" b="1" dirty="0"/>
              <a:t>を可能に</a:t>
            </a:r>
            <a:r>
              <a:rPr lang="ja-JP" altLang="ja-JP" sz="2000" dirty="0"/>
              <a:t>．</a:t>
            </a:r>
            <a:r>
              <a:rPr lang="en-US" altLang="ja-JP" sz="2000" dirty="0" err="1"/>
              <a:t>ResNet34</a:t>
            </a:r>
            <a:r>
              <a:rPr lang="en-US" altLang="ja-JP" sz="2000" dirty="0"/>
              <a:t>, </a:t>
            </a:r>
            <a:r>
              <a:rPr lang="en-US" altLang="ja-JP" sz="2000" dirty="0" err="1"/>
              <a:t>ResNet50</a:t>
            </a:r>
            <a:r>
              <a:rPr lang="en-US" altLang="ja-JP" sz="2000" dirty="0"/>
              <a:t>, </a:t>
            </a:r>
            <a:r>
              <a:rPr lang="en-US" altLang="ja-JP" sz="2000" dirty="0" err="1"/>
              <a:t>ResNet101</a:t>
            </a:r>
            <a:r>
              <a:rPr lang="en-US" altLang="ja-JP" sz="2000" dirty="0"/>
              <a:t>, </a:t>
            </a:r>
            <a:r>
              <a:rPr lang="en-US" altLang="ja-JP" sz="2000" dirty="0" err="1"/>
              <a:t>ResNet</a:t>
            </a:r>
            <a:r>
              <a:rPr lang="en-US" altLang="ja-JP" sz="2000" dirty="0"/>
              <a:t> 152 </a:t>
            </a:r>
            <a:r>
              <a:rPr lang="ja-JP" altLang="ja-JP" sz="2000" dirty="0"/>
              <a:t>などの種類</a:t>
            </a:r>
            <a:endParaRPr lang="en-US" altLang="ja-JP" sz="2000" dirty="0"/>
          </a:p>
          <a:p>
            <a:pPr marL="360000"/>
            <a:r>
              <a:rPr lang="en-US" altLang="ja-JP" sz="2000" dirty="0" err="1"/>
              <a:t>Xception</a:t>
            </a:r>
            <a:r>
              <a:rPr lang="ja-JP" altLang="en-US" sz="2000" dirty="0"/>
              <a:t>（</a:t>
            </a:r>
            <a:r>
              <a:rPr lang="en-US" altLang="ja-JP" sz="2000" dirty="0"/>
              <a:t>2016</a:t>
            </a:r>
            <a:r>
              <a:rPr lang="ja-JP" altLang="ja-JP" sz="2000" dirty="0"/>
              <a:t>年</a:t>
            </a:r>
            <a:r>
              <a:rPr lang="ja-JP" altLang="en-US" sz="2000" dirty="0"/>
              <a:t>）</a:t>
            </a:r>
            <a:endParaRPr lang="en-US" altLang="ja-JP" sz="2000" dirty="0"/>
          </a:p>
          <a:p>
            <a:pPr marL="360000" indent="0">
              <a:buNone/>
            </a:pPr>
            <a:r>
              <a:rPr lang="en-US" altLang="ja-JP" sz="2000" b="1" dirty="0" err="1"/>
              <a:t>ResNet</a:t>
            </a:r>
            <a:r>
              <a:rPr lang="en-US" altLang="ja-JP" sz="2000" b="1" dirty="0"/>
              <a:t> </a:t>
            </a:r>
            <a:r>
              <a:rPr lang="ja-JP" altLang="ja-JP" sz="2000" b="1" dirty="0"/>
              <a:t>の畳み込み層を </a:t>
            </a:r>
            <a:r>
              <a:rPr lang="en-US" altLang="ja-JP" sz="2000" b="1" dirty="0" err="1"/>
              <a:t>Depthwise</a:t>
            </a:r>
            <a:r>
              <a:rPr lang="en-US" altLang="ja-JP" sz="2000" b="1" dirty="0"/>
              <a:t> Separable Convolution </a:t>
            </a:r>
            <a:r>
              <a:rPr lang="ja-JP" altLang="ja-JP" sz="2000" b="1" dirty="0"/>
              <a:t>に置き換え</a:t>
            </a:r>
          </a:p>
          <a:p>
            <a:pPr marL="360000"/>
            <a:r>
              <a:rPr lang="en-US" altLang="ja-JP" sz="2000" dirty="0" err="1"/>
              <a:t>EfficientNet</a:t>
            </a:r>
            <a:r>
              <a:rPr lang="ja-JP" altLang="en-US" sz="2000" dirty="0"/>
              <a:t>（</a:t>
            </a:r>
            <a:r>
              <a:rPr lang="en-US" altLang="ja-JP" sz="2000" dirty="0"/>
              <a:t>2019</a:t>
            </a:r>
            <a:r>
              <a:rPr lang="ja-JP" altLang="ja-JP" sz="2000" dirty="0"/>
              <a:t>年</a:t>
            </a:r>
            <a:r>
              <a:rPr lang="ja-JP" altLang="en-US" sz="2000" dirty="0"/>
              <a:t>）</a:t>
            </a:r>
            <a:endParaRPr lang="en-US" altLang="ja-JP" sz="2000" dirty="0"/>
          </a:p>
          <a:p>
            <a:pPr marL="360000" indent="0">
              <a:buNone/>
            </a:pPr>
            <a:r>
              <a:rPr lang="en-US" altLang="ja-JP" sz="2000" b="1" dirty="0"/>
              <a:t>CNN </a:t>
            </a:r>
            <a:r>
              <a:rPr lang="ja-JP" altLang="ja-JP" sz="2000" b="1" dirty="0"/>
              <a:t>の深さとチャンネル数と解像度の配分を探索</a:t>
            </a:r>
          </a:p>
          <a:p>
            <a:endParaRPr lang="en-US" altLang="ja-JP" sz="2000" b="1" dirty="0"/>
          </a:p>
          <a:p>
            <a:pPr marL="0" indent="0">
              <a:buNone/>
            </a:pPr>
            <a:endParaRPr lang="en-US" altLang="ja-JP" sz="2000" dirty="0"/>
          </a:p>
          <a:p>
            <a:pPr marL="0" indent="0">
              <a:buNone/>
            </a:pPr>
            <a:endParaRPr kumimoji="1" lang="ja-JP" altLang="en-US" sz="2000" dirty="0"/>
          </a:p>
        </p:txBody>
      </p:sp>
      <p:sp>
        <p:nvSpPr>
          <p:cNvPr id="4" name="スライド番号プレースホルダー 3">
            <a:extLst>
              <a:ext uri="{FF2B5EF4-FFF2-40B4-BE49-F238E27FC236}">
                <a16:creationId xmlns:a16="http://schemas.microsoft.com/office/drawing/2014/main" id="{B1CD6614-E557-4E13-981C-CCA58BE1043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82C38AC-2F64-47EE-945C-AF76ADE3758C}"/>
              </a:ext>
            </a:extLst>
          </p:cNvPr>
          <p:cNvSpPr/>
          <p:nvPr/>
        </p:nvSpPr>
        <p:spPr>
          <a:xfrm>
            <a:off x="201529" y="6193890"/>
            <a:ext cx="7848600" cy="646331"/>
          </a:xfrm>
          <a:prstGeom prst="rect">
            <a:avLst/>
          </a:prstGeom>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（私見）</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CNN</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の深さ（層の数）を増やすという方向では完成の域にある．いまは，チャンネル数，解像度も含む総合的な分析が行われている</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7890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BDDE3-A601-45C3-967D-B291B633E531}"/>
              </a:ext>
            </a:extLst>
          </p:cNvPr>
          <p:cNvSpPr>
            <a:spLocks noGrp="1"/>
          </p:cNvSpPr>
          <p:nvPr>
            <p:ph type="title"/>
          </p:nvPr>
        </p:nvSpPr>
        <p:spPr>
          <a:xfrm>
            <a:off x="69850" y="175028"/>
            <a:ext cx="9074149" cy="469865"/>
          </a:xfrm>
        </p:spPr>
        <p:txBody>
          <a:bodyPr>
            <a:normAutofit fontScale="90000"/>
          </a:bodyPr>
          <a:lstStyle/>
          <a:p>
            <a:r>
              <a:rPr kumimoji="1" lang="ja-JP" altLang="en-US" dirty="0"/>
              <a:t>ディープラーニングによる画像分類の進展 </a:t>
            </a:r>
            <a:r>
              <a:rPr lang="ja-JP" altLang="en-US" dirty="0"/>
              <a:t>②</a:t>
            </a:r>
            <a:endParaRPr kumimoji="1" lang="ja-JP" altLang="en-US" dirty="0"/>
          </a:p>
        </p:txBody>
      </p:sp>
      <p:sp>
        <p:nvSpPr>
          <p:cNvPr id="3" name="コンテンツ プレースホルダー 2">
            <a:extLst>
              <a:ext uri="{FF2B5EF4-FFF2-40B4-BE49-F238E27FC236}">
                <a16:creationId xmlns:a16="http://schemas.microsoft.com/office/drawing/2014/main" id="{40EDA778-CD93-426B-9DA1-D58727F6D012}"/>
              </a:ext>
            </a:extLst>
          </p:cNvPr>
          <p:cNvSpPr>
            <a:spLocks noGrp="1"/>
          </p:cNvSpPr>
          <p:nvPr>
            <p:ph idx="1"/>
          </p:nvPr>
        </p:nvSpPr>
        <p:spPr>
          <a:xfrm>
            <a:off x="341396" y="807749"/>
            <a:ext cx="8461208" cy="5875223"/>
          </a:xfrm>
        </p:spPr>
        <p:txBody>
          <a:bodyPr>
            <a:normAutofit/>
          </a:bodyPr>
          <a:lstStyle/>
          <a:p>
            <a:pPr marL="0" indent="0">
              <a:buNone/>
            </a:pPr>
            <a:r>
              <a:rPr lang="en-US" altLang="ja-JP" sz="2000" b="1" u="sng" dirty="0">
                <a:solidFill>
                  <a:srgbClr val="C00000"/>
                </a:solidFill>
              </a:rPr>
              <a:t>Transformer</a:t>
            </a:r>
          </a:p>
          <a:p>
            <a:pPr marL="360000"/>
            <a:r>
              <a:rPr lang="ja-JP" altLang="en-US" sz="2000" dirty="0"/>
              <a:t> </a:t>
            </a:r>
            <a:r>
              <a:rPr lang="en-US" altLang="ja-JP" sz="2000" dirty="0"/>
              <a:t>Transformer</a:t>
            </a:r>
            <a:r>
              <a:rPr lang="ja-JP" altLang="en-US" sz="2000" dirty="0"/>
              <a:t>（</a:t>
            </a:r>
            <a:r>
              <a:rPr lang="en-US" altLang="ja-JP" sz="2000" dirty="0"/>
              <a:t>2017</a:t>
            </a:r>
            <a:r>
              <a:rPr lang="ja-JP" altLang="en-US" sz="2000" dirty="0"/>
              <a:t>年）</a:t>
            </a:r>
            <a:endParaRPr lang="en-US" altLang="ja-JP" sz="2000" dirty="0"/>
          </a:p>
          <a:p>
            <a:pPr marL="360000" indent="0">
              <a:buNone/>
            </a:pPr>
            <a:r>
              <a:rPr lang="ja-JP" altLang="en-US" sz="2000" b="1" dirty="0"/>
              <a:t>自然言語処理のために </a:t>
            </a:r>
            <a:r>
              <a:rPr lang="en-US" altLang="ja-JP" sz="2000" b="1" dirty="0"/>
              <a:t>Transformer </a:t>
            </a:r>
            <a:r>
              <a:rPr lang="ja-JP" altLang="en-US" sz="2000" b="1" dirty="0"/>
              <a:t>が考案された．</a:t>
            </a:r>
            <a:r>
              <a:rPr lang="en-US" altLang="ja-JP" sz="2000" b="1" dirty="0"/>
              <a:t>Attention </a:t>
            </a:r>
            <a:r>
              <a:rPr lang="ja-JP" altLang="en-US" sz="2000" b="1" dirty="0"/>
              <a:t>を特色とする．</a:t>
            </a:r>
            <a:endParaRPr lang="en-US" altLang="ja-JP" sz="2000" b="1" dirty="0"/>
          </a:p>
          <a:p>
            <a:pPr marL="360000"/>
            <a:r>
              <a:rPr lang="en-US" altLang="ja-JP" sz="2000" dirty="0"/>
              <a:t>Vision Transformer (</a:t>
            </a:r>
            <a:r>
              <a:rPr lang="en-US" altLang="ja-JP" sz="2000" dirty="0" err="1"/>
              <a:t>ViT</a:t>
            </a:r>
            <a:r>
              <a:rPr lang="en-US" altLang="ja-JP" sz="2000" dirty="0"/>
              <a:t>)</a:t>
            </a:r>
            <a:r>
              <a:rPr lang="ja-JP" altLang="en-US" sz="2000" dirty="0"/>
              <a:t>（</a:t>
            </a:r>
            <a:r>
              <a:rPr lang="en-US" altLang="ja-JP" sz="2000" dirty="0"/>
              <a:t>2020</a:t>
            </a:r>
            <a:r>
              <a:rPr lang="ja-JP" altLang="en-US" sz="2000" dirty="0"/>
              <a:t>年）</a:t>
            </a:r>
            <a:endParaRPr lang="en-US" altLang="ja-JP" sz="2000" dirty="0"/>
          </a:p>
          <a:p>
            <a:pPr marL="360000" indent="0">
              <a:buNone/>
            </a:pPr>
            <a:r>
              <a:rPr lang="en-US" altLang="ja-JP" sz="2000" b="1" dirty="0"/>
              <a:t>Transformer </a:t>
            </a:r>
            <a:r>
              <a:rPr lang="ja-JP" altLang="ja-JP" sz="2000" b="1" dirty="0"/>
              <a:t>を</a:t>
            </a:r>
            <a:r>
              <a:rPr lang="ja-JP" altLang="en-US" sz="2000" b="1" dirty="0"/>
              <a:t>画像理解</a:t>
            </a:r>
            <a:r>
              <a:rPr lang="ja-JP" altLang="ja-JP" sz="2000" b="1" dirty="0"/>
              <a:t>に使用．</a:t>
            </a:r>
            <a:r>
              <a:rPr lang="en-US" altLang="ja-JP" sz="2000" b="1" dirty="0"/>
              <a:t>CNN</a:t>
            </a:r>
            <a:r>
              <a:rPr lang="ja-JP" altLang="ja-JP" sz="2000" b="1" dirty="0"/>
              <a:t>と違うもので，畳み込み演算を用いない</a:t>
            </a:r>
            <a:endParaRPr lang="en-US" altLang="ja-JP" sz="2000" b="1" dirty="0"/>
          </a:p>
          <a:p>
            <a:pPr marL="360000"/>
            <a:r>
              <a:rPr lang="en-US" altLang="ja-JP" sz="2000" dirty="0" err="1"/>
              <a:t>Swin</a:t>
            </a:r>
            <a:r>
              <a:rPr lang="en-US" altLang="ja-JP" sz="2000" dirty="0"/>
              <a:t> Transformer </a:t>
            </a:r>
            <a:r>
              <a:rPr lang="ja-JP" altLang="en-US" sz="2000" dirty="0"/>
              <a:t>（</a:t>
            </a:r>
            <a:r>
              <a:rPr lang="en-US" altLang="ja-JP" sz="2000" dirty="0"/>
              <a:t>2021</a:t>
            </a:r>
            <a:r>
              <a:rPr lang="ja-JP" altLang="en-US" sz="2000" dirty="0"/>
              <a:t>年）</a:t>
            </a:r>
            <a:endParaRPr lang="en-US" altLang="ja-JP" sz="2000" dirty="0"/>
          </a:p>
          <a:p>
            <a:pPr marL="360000" indent="0">
              <a:buNone/>
            </a:pPr>
            <a:r>
              <a:rPr lang="en-US" altLang="ja-JP" sz="2000" b="1" dirty="0"/>
              <a:t>vision Transformer </a:t>
            </a:r>
            <a:r>
              <a:rPr lang="ja-JP" altLang="en-US" sz="2000" b="1" dirty="0"/>
              <a:t>に </a:t>
            </a:r>
            <a:r>
              <a:rPr lang="en-US" altLang="ja-JP" sz="2000" b="1" dirty="0"/>
              <a:t>Sifted Windows </a:t>
            </a:r>
            <a:r>
              <a:rPr lang="ja-JP" altLang="en-US" sz="2000" b="1" dirty="0"/>
              <a:t>を導入</a:t>
            </a:r>
            <a:endParaRPr lang="en-US" altLang="ja-JP" sz="2000" b="1" dirty="0"/>
          </a:p>
          <a:p>
            <a:pPr marL="360000"/>
            <a:r>
              <a:rPr lang="en-US" altLang="ja-JP" sz="2000" dirty="0" err="1"/>
              <a:t>DiNAT</a:t>
            </a:r>
            <a:r>
              <a:rPr lang="ja-JP" altLang="en-US" sz="2000" dirty="0"/>
              <a:t>（</a:t>
            </a:r>
            <a:r>
              <a:rPr lang="en-US" altLang="ja-JP" sz="2000" dirty="0"/>
              <a:t>2022</a:t>
            </a:r>
            <a:r>
              <a:rPr lang="ja-JP" altLang="en-US" sz="2000" dirty="0"/>
              <a:t>年）</a:t>
            </a:r>
            <a:endParaRPr lang="en-US" altLang="ja-JP" sz="2000" dirty="0"/>
          </a:p>
          <a:p>
            <a:pPr marL="360000" indent="0">
              <a:buNone/>
            </a:pPr>
            <a:r>
              <a:rPr lang="en-US" altLang="ja-JP" sz="2000" b="1" dirty="0"/>
              <a:t>vision </a:t>
            </a:r>
            <a:r>
              <a:rPr lang="en-US" altLang="ja-JP" sz="2000" b="1" dirty="0" err="1"/>
              <a:t>Transormer</a:t>
            </a:r>
            <a:r>
              <a:rPr lang="en-US" altLang="ja-JP" sz="2000" b="1" dirty="0"/>
              <a:t> </a:t>
            </a:r>
            <a:r>
              <a:rPr lang="ja-JP" altLang="en-US" sz="2000" b="1" dirty="0"/>
              <a:t>で用いられる </a:t>
            </a:r>
            <a:r>
              <a:rPr lang="en-US" altLang="ja-JP" sz="2000" b="1" dirty="0"/>
              <a:t>NA (Neighborhood Attention) </a:t>
            </a:r>
            <a:r>
              <a:rPr lang="ja-JP" altLang="en-US" sz="2000" b="1" dirty="0"/>
              <a:t>の改良．</a:t>
            </a:r>
            <a:endParaRPr lang="en-US" altLang="ja-JP" sz="2000" b="1" dirty="0"/>
          </a:p>
          <a:p>
            <a:pPr marL="0" indent="0">
              <a:buNone/>
            </a:pPr>
            <a:endParaRPr lang="en-US" altLang="ja-JP" sz="2000" b="1" dirty="0"/>
          </a:p>
          <a:p>
            <a:pPr marL="0" indent="0">
              <a:buNone/>
            </a:pPr>
            <a:endParaRPr kumimoji="1" lang="ja-JP" altLang="en-US" sz="2000" dirty="0"/>
          </a:p>
        </p:txBody>
      </p:sp>
      <p:sp>
        <p:nvSpPr>
          <p:cNvPr id="4" name="スライド番号プレースホルダー 3">
            <a:extLst>
              <a:ext uri="{FF2B5EF4-FFF2-40B4-BE49-F238E27FC236}">
                <a16:creationId xmlns:a16="http://schemas.microsoft.com/office/drawing/2014/main" id="{B1CD6614-E557-4E13-981C-CCA58BE1043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507793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ResNet</a:t>
            </a:r>
            <a:r>
              <a:rPr lang="en-US" altLang="ja-JP" dirty="0"/>
              <a:t> (2015 </a:t>
            </a:r>
            <a:r>
              <a:rPr lang="ja-JP" altLang="ja-JP" dirty="0"/>
              <a:t>年</a:t>
            </a:r>
            <a:r>
              <a:rPr lang="en-US" altLang="ja-JP" dirty="0"/>
              <a:t>) </a:t>
            </a:r>
            <a:r>
              <a:rPr lang="ja-JP" altLang="en-US" dirty="0"/>
              <a:t>の基本アイデア</a:t>
            </a: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38</a:t>
            </a:fld>
            <a:endParaRPr kumimoji="1" lang="ja-JP" altLang="en-US"/>
          </a:p>
        </p:txBody>
      </p:sp>
      <p:sp>
        <p:nvSpPr>
          <p:cNvPr id="5" name="コンテンツ プレースホルダー 2">
            <a:extLst>
              <a:ext uri="{FF2B5EF4-FFF2-40B4-BE49-F238E27FC236}">
                <a16:creationId xmlns:a16="http://schemas.microsoft.com/office/drawing/2014/main" id="{92F40D00-E8FB-4B32-8B06-A91FC5C9EBEE}"/>
              </a:ext>
            </a:extLst>
          </p:cNvPr>
          <p:cNvSpPr>
            <a:spLocks noGrp="1"/>
          </p:cNvSpPr>
          <p:nvPr>
            <p:ph idx="1"/>
          </p:nvPr>
        </p:nvSpPr>
        <p:spPr>
          <a:xfrm>
            <a:off x="583258" y="5969604"/>
            <a:ext cx="8262292" cy="576470"/>
          </a:xfrm>
        </p:spPr>
        <p:txBody>
          <a:bodyPr>
            <a:noAutofit/>
          </a:bodyPr>
          <a:lstStyle/>
          <a:p>
            <a:pPr marL="0" indent="0">
              <a:buNone/>
            </a:pPr>
            <a:r>
              <a:rPr lang="en-US" altLang="ja-JP" sz="1200" dirty="0" err="1"/>
              <a:t>Kaiming</a:t>
            </a:r>
            <a:r>
              <a:rPr lang="en-US" altLang="ja-JP" sz="1200" dirty="0"/>
              <a:t> He, </a:t>
            </a:r>
            <a:r>
              <a:rPr lang="en-US" altLang="ja-JP" sz="1200" dirty="0" err="1"/>
              <a:t>Xiangyu</a:t>
            </a:r>
            <a:r>
              <a:rPr lang="en-US" altLang="ja-JP" sz="1200" dirty="0"/>
              <a:t> Zhang, </a:t>
            </a:r>
            <a:r>
              <a:rPr lang="en-US" altLang="ja-JP" sz="1200" dirty="0" err="1"/>
              <a:t>Shaoqing</a:t>
            </a:r>
            <a:r>
              <a:rPr lang="en-US" altLang="ja-JP" sz="1200" dirty="0"/>
              <a:t> Ren, Jian Sun, </a:t>
            </a:r>
          </a:p>
          <a:p>
            <a:pPr marL="0" indent="0">
              <a:buNone/>
            </a:pPr>
            <a:r>
              <a:rPr lang="en-US" altLang="ja-JP" sz="1200" dirty="0"/>
              <a:t>Deep Residual Learning for Image Recognition, IEEE Conference on Computer Vision and Pattern Recognition, 2016.</a:t>
            </a:r>
          </a:p>
          <a:p>
            <a:pPr marL="0" indent="0">
              <a:buNone/>
            </a:pPr>
            <a:endParaRPr kumimoji="1" lang="ja-JP" altLang="en-US" sz="1200" dirty="0"/>
          </a:p>
        </p:txBody>
      </p:sp>
      <p:sp>
        <p:nvSpPr>
          <p:cNvPr id="6" name="テキスト ボックス 5">
            <a:extLst>
              <a:ext uri="{FF2B5EF4-FFF2-40B4-BE49-F238E27FC236}">
                <a16:creationId xmlns:a16="http://schemas.microsoft.com/office/drawing/2014/main" id="{FD96A6F2-2E7C-4029-BF66-596FFF0A7480}"/>
              </a:ext>
            </a:extLst>
          </p:cNvPr>
          <p:cNvSpPr txBox="1"/>
          <p:nvPr/>
        </p:nvSpPr>
        <p:spPr>
          <a:xfrm>
            <a:off x="3490843" y="3179417"/>
            <a:ext cx="2336236" cy="369332"/>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CNN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(weight layer)</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701B787-E410-4FE8-8D96-16E39C369C78}"/>
              </a:ext>
            </a:extLst>
          </p:cNvPr>
          <p:cNvSpPr txBox="1"/>
          <p:nvPr/>
        </p:nvSpPr>
        <p:spPr>
          <a:xfrm>
            <a:off x="3490843" y="4067313"/>
            <a:ext cx="2336236" cy="369332"/>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CNN</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層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(weight layer)</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8" name="直線矢印コネクタ 7">
            <a:extLst>
              <a:ext uri="{FF2B5EF4-FFF2-40B4-BE49-F238E27FC236}">
                <a16:creationId xmlns:a16="http://schemas.microsoft.com/office/drawing/2014/main" id="{356DFF53-4EED-4977-B91C-8944CA3D8ABC}"/>
              </a:ext>
            </a:extLst>
          </p:cNvPr>
          <p:cNvCxnSpPr>
            <a:stCxn id="6" idx="2"/>
            <a:endCxn id="7" idx="0"/>
          </p:cNvCxnSpPr>
          <p:nvPr/>
        </p:nvCxnSpPr>
        <p:spPr>
          <a:xfrm>
            <a:off x="4658961" y="3548749"/>
            <a:ext cx="0" cy="518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2F778C5C-1B3B-49DA-9055-AFEBCE65ABC6}"/>
              </a:ext>
            </a:extLst>
          </p:cNvPr>
          <p:cNvCxnSpPr/>
          <p:nvPr/>
        </p:nvCxnSpPr>
        <p:spPr>
          <a:xfrm>
            <a:off x="4603153" y="2660853"/>
            <a:ext cx="0" cy="518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80F7FD82-BCD1-43D4-8F84-327BFB10EDFE}"/>
              </a:ext>
            </a:extLst>
          </p:cNvPr>
          <p:cNvCxnSpPr/>
          <p:nvPr/>
        </p:nvCxnSpPr>
        <p:spPr>
          <a:xfrm>
            <a:off x="4584931" y="4436645"/>
            <a:ext cx="0" cy="518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7A0E7740-D919-406A-9E62-97E63CE7EDE2}"/>
              </a:ext>
            </a:extLst>
          </p:cNvPr>
          <p:cNvCxnSpPr/>
          <p:nvPr/>
        </p:nvCxnSpPr>
        <p:spPr>
          <a:xfrm>
            <a:off x="4590685" y="5347804"/>
            <a:ext cx="0" cy="518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467E52A7-409E-4040-9C30-4EEF99D48ADF}"/>
              </a:ext>
            </a:extLst>
          </p:cNvPr>
          <p:cNvSpPr/>
          <p:nvPr/>
        </p:nvSpPr>
        <p:spPr>
          <a:xfrm>
            <a:off x="4385015" y="4960179"/>
            <a:ext cx="422810" cy="3925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B11E676-0012-443E-8987-BE70AB96A77B}"/>
              </a:ext>
            </a:extLst>
          </p:cNvPr>
          <p:cNvSpPr txBox="1"/>
          <p:nvPr/>
        </p:nvSpPr>
        <p:spPr>
          <a:xfrm>
            <a:off x="4430171" y="4916760"/>
            <a:ext cx="666399"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2500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t>
            </a:r>
            <a:endParaRPr kumimoji="1" lang="ja-JP" alt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4246A48C-6114-401F-A5FC-0CA437A43214}"/>
              </a:ext>
            </a:extLst>
          </p:cNvPr>
          <p:cNvSpPr txBox="1"/>
          <p:nvPr/>
        </p:nvSpPr>
        <p:spPr>
          <a:xfrm>
            <a:off x="682278" y="3987152"/>
            <a:ext cx="203459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rPr>
              <a:t>残余ブロック（</a:t>
            </a:r>
            <a:r>
              <a:rPr kumimoji="1" lang="en-US" altLang="ja-JP" sz="1800" b="1" i="0" u="none" strike="noStrike" kern="1200" cap="none" spc="0" normalizeH="0" baseline="0" noProof="0" dirty="0" err="1">
                <a:ln>
                  <a:noFill/>
                </a:ln>
                <a:solidFill>
                  <a:srgbClr val="C00000"/>
                </a:solidFill>
                <a:effectLst/>
                <a:uLnTx/>
                <a:uFillTx/>
                <a:latin typeface="Calibri" panose="020F0502020204030204"/>
                <a:ea typeface="游ゴシック" panose="020B0400000000000000" pitchFamily="50" charset="-128"/>
              </a:rPr>
              <a:t>Residia</a:t>
            </a:r>
            <a:r>
              <a:rPr kumimoji="1" lang="en-US" altLang="ja-JP" b="1" noProof="0" dirty="0" err="1">
                <a:solidFill>
                  <a:srgbClr val="C00000"/>
                </a:solidFill>
                <a:latin typeface="Calibri" panose="020F0502020204030204"/>
                <a:ea typeface="游ゴシック" panose="020B0400000000000000" pitchFamily="50" charset="-128"/>
              </a:rPr>
              <a:t>l</a:t>
            </a:r>
            <a:r>
              <a:rPr kumimoji="1" lang="en-US" altLang="ja-JP" b="1" noProof="0" dirty="0">
                <a:solidFill>
                  <a:srgbClr val="C00000"/>
                </a:solidFill>
                <a:latin typeface="Calibri" panose="020F0502020204030204"/>
                <a:ea typeface="游ゴシック" panose="020B0400000000000000" pitchFamily="50" charset="-128"/>
              </a:rPr>
              <a:t> Block</a:t>
            </a:r>
            <a:r>
              <a:rPr kumimoji="1" lang="ja-JP" altLang="en-US" b="1" noProof="0" dirty="0">
                <a:solidFill>
                  <a:srgbClr val="C00000"/>
                </a:solidFill>
                <a:latin typeface="Calibri" panose="020F0502020204030204"/>
                <a:ea typeface="游ゴシック" panose="020B0400000000000000" pitchFamily="50" charset="-128"/>
              </a:rPr>
              <a:t>）</a:t>
            </a:r>
            <a:endPar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endParaRPr>
          </a:p>
        </p:txBody>
      </p:sp>
      <p:sp>
        <p:nvSpPr>
          <p:cNvPr id="16" name="フリーフォーム: 図形 14">
            <a:extLst>
              <a:ext uri="{FF2B5EF4-FFF2-40B4-BE49-F238E27FC236}">
                <a16:creationId xmlns:a16="http://schemas.microsoft.com/office/drawing/2014/main" id="{CFE36028-60C2-4014-AD89-E2879D305A4C}"/>
              </a:ext>
            </a:extLst>
          </p:cNvPr>
          <p:cNvSpPr/>
          <p:nvPr/>
        </p:nvSpPr>
        <p:spPr>
          <a:xfrm>
            <a:off x="4608996" y="2891183"/>
            <a:ext cx="2009368" cy="2276060"/>
          </a:xfrm>
          <a:custGeom>
            <a:avLst/>
            <a:gdLst>
              <a:gd name="connsiteX0" fmla="*/ 0 w 1918025"/>
              <a:gd name="connsiteY0" fmla="*/ 0 h 2325756"/>
              <a:gd name="connsiteX1" fmla="*/ 1336813 w 1918025"/>
              <a:gd name="connsiteY1" fmla="*/ 59634 h 2325756"/>
              <a:gd name="connsiteX2" fmla="*/ 1828800 w 1918025"/>
              <a:gd name="connsiteY2" fmla="*/ 680830 h 2325756"/>
              <a:gd name="connsiteX3" fmla="*/ 1868556 w 1918025"/>
              <a:gd name="connsiteY3" fmla="*/ 1704560 h 2325756"/>
              <a:gd name="connsiteX4" fmla="*/ 1302026 w 1918025"/>
              <a:gd name="connsiteY4" fmla="*/ 2216426 h 2325756"/>
              <a:gd name="connsiteX5" fmla="*/ 168965 w 1918025"/>
              <a:gd name="connsiteY5" fmla="*/ 2325756 h 232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8025" h="2325756">
                <a:moveTo>
                  <a:pt x="0" y="0"/>
                </a:moveTo>
                <a:lnTo>
                  <a:pt x="1336813" y="59634"/>
                </a:lnTo>
                <a:cubicBezTo>
                  <a:pt x="1641613" y="173106"/>
                  <a:pt x="1740176" y="406676"/>
                  <a:pt x="1828800" y="680830"/>
                </a:cubicBezTo>
                <a:cubicBezTo>
                  <a:pt x="1917424" y="954984"/>
                  <a:pt x="1956352" y="1448627"/>
                  <a:pt x="1868556" y="1704560"/>
                </a:cubicBezTo>
                <a:cubicBezTo>
                  <a:pt x="1780760" y="1960493"/>
                  <a:pt x="1585291" y="2112893"/>
                  <a:pt x="1302026" y="2216426"/>
                </a:cubicBezTo>
                <a:cubicBezTo>
                  <a:pt x="1018761" y="2319959"/>
                  <a:pt x="593863" y="2322857"/>
                  <a:pt x="168965" y="2325756"/>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B5ACB06F-90AF-4E89-AB32-C61376DB7397}"/>
              </a:ext>
            </a:extLst>
          </p:cNvPr>
          <p:cNvSpPr txBox="1"/>
          <p:nvPr/>
        </p:nvSpPr>
        <p:spPr>
          <a:xfrm>
            <a:off x="6551085" y="3706047"/>
            <a:ext cx="203459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残余接続</a:t>
            </a:r>
            <a:endParaRPr kumimoji="1" lang="en-US" altLang="ja-JP"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D5E35510-5615-4743-8C04-D2A79638679C}"/>
              </a:ext>
            </a:extLst>
          </p:cNvPr>
          <p:cNvSpPr txBox="1"/>
          <p:nvPr/>
        </p:nvSpPr>
        <p:spPr>
          <a:xfrm>
            <a:off x="583258" y="741992"/>
            <a:ext cx="7565260" cy="156966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残余接続</a:t>
            </a:r>
            <a:r>
              <a:rPr kumimoji="1" lang="ja-JP" altLang="en-US" sz="24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を導入．</a:t>
            </a:r>
            <a:endParaRPr kumimoji="1" lang="en-US" altLang="ja-JP" sz="24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層をスキップして，後続の層へ直接データを送る</a:t>
            </a:r>
            <a:r>
              <a:rPr kumimoji="1" lang="ja-JP" altLang="en-US" sz="2400" dirty="0">
                <a:latin typeface="Calibri" panose="020F0502020204030204"/>
                <a:ea typeface="游ゴシック" panose="020B0400000000000000" pitchFamily="50" charset="-128"/>
              </a:rPr>
              <a:t>経路を追加</a:t>
            </a:r>
            <a:r>
              <a:rPr kumimoji="1" lang="ja-JP" altLang="en-US" sz="2400" b="0" i="0" u="none" strike="noStrike" kern="1200" cap="none" spc="0" normalizeH="0" baseline="0" noProof="0" dirty="0" err="1">
                <a:ln>
                  <a:noFill/>
                </a:ln>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残余ブロック（</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Residual Block</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を構成</a:t>
            </a:r>
            <a:endParaRPr kumimoji="1" lang="en-US" altLang="ja-JP" sz="24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1" dirty="0">
                <a:solidFill>
                  <a:srgbClr val="C00000"/>
                </a:solidFill>
                <a:latin typeface="Calibri" panose="020F0502020204030204"/>
                <a:ea typeface="游ゴシック" panose="020B0400000000000000" pitchFamily="50" charset="-128"/>
              </a:rPr>
              <a:t>勾配消失問題の緩和</a:t>
            </a:r>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E5B8003F-6388-402D-9B9F-4907380E80D6}"/>
              </a:ext>
            </a:extLst>
          </p:cNvPr>
          <p:cNvSpPr txBox="1"/>
          <p:nvPr/>
        </p:nvSpPr>
        <p:spPr>
          <a:xfrm>
            <a:off x="4012728" y="3629315"/>
            <a:ext cx="203459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左中かっこ 22"/>
          <p:cNvSpPr/>
          <p:nvPr/>
        </p:nvSpPr>
        <p:spPr>
          <a:xfrm>
            <a:off x="2527300" y="2736551"/>
            <a:ext cx="317500" cy="287053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343091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057133" y="4148278"/>
            <a:ext cx="2907084" cy="2346789"/>
          </a:xfrm>
          <a:prstGeom prst="rect">
            <a:avLst/>
          </a:prstGeom>
        </p:spPr>
      </p:pic>
      <p:pic>
        <p:nvPicPr>
          <p:cNvPr id="44" name="図 43"/>
          <p:cNvPicPr>
            <a:picLocks noChangeAspect="1"/>
          </p:cNvPicPr>
          <p:nvPr/>
        </p:nvPicPr>
        <p:blipFill>
          <a:blip r:embed="rId3"/>
          <a:stretch>
            <a:fillRect/>
          </a:stretch>
        </p:blipFill>
        <p:spPr>
          <a:xfrm>
            <a:off x="408992" y="4202358"/>
            <a:ext cx="2938733" cy="2238631"/>
          </a:xfrm>
          <a:prstGeom prst="rect">
            <a:avLst/>
          </a:prstGeom>
        </p:spPr>
      </p:pic>
      <p:sp>
        <p:nvSpPr>
          <p:cNvPr id="2" name="タイトル 1"/>
          <p:cNvSpPr>
            <a:spLocks noGrp="1"/>
          </p:cNvSpPr>
          <p:nvPr>
            <p:ph type="title"/>
          </p:nvPr>
        </p:nvSpPr>
        <p:spPr/>
        <p:txBody>
          <a:bodyPr>
            <a:normAutofit fontScale="90000"/>
          </a:bodyPr>
          <a:lstStyle/>
          <a:p>
            <a:r>
              <a:rPr lang="en-US" altLang="ja-JP" dirty="0" err="1"/>
              <a:t>ResNet</a:t>
            </a:r>
            <a:r>
              <a:rPr lang="en-US" altLang="ja-JP" dirty="0"/>
              <a:t> </a:t>
            </a:r>
            <a:r>
              <a:rPr lang="ja-JP" altLang="en-US" dirty="0"/>
              <a:t>の残余ブロックの</a:t>
            </a:r>
            <a:r>
              <a:rPr kumimoji="1" lang="ja-JP" altLang="en-US" dirty="0"/>
              <a:t>効果</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8" name="グループ化 17"/>
          <p:cNvGrpSpPr/>
          <p:nvPr/>
        </p:nvGrpSpPr>
        <p:grpSpPr>
          <a:xfrm>
            <a:off x="141708" y="1148786"/>
            <a:ext cx="3770436" cy="2517471"/>
            <a:chOff x="1571575" y="2571472"/>
            <a:chExt cx="4137620" cy="2486665"/>
          </a:xfrm>
        </p:grpSpPr>
        <p:pic>
          <p:nvPicPr>
            <p:cNvPr id="5" name="図 4">
              <a:extLst>
                <a:ext uri="{FF2B5EF4-FFF2-40B4-BE49-F238E27FC236}">
                  <a16:creationId xmlns:a16="http://schemas.microsoft.com/office/drawing/2014/main" id="{FF8B52AE-7369-49E8-A04C-6CA23D03EF66}"/>
                </a:ext>
              </a:extLst>
            </p:cNvPr>
            <p:cNvPicPr>
              <a:picLocks noChangeAspect="1"/>
            </p:cNvPicPr>
            <p:nvPr/>
          </p:nvPicPr>
          <p:blipFill>
            <a:blip r:embed="rId4"/>
            <a:stretch>
              <a:fillRect/>
            </a:stretch>
          </p:blipFill>
          <p:spPr>
            <a:xfrm>
              <a:off x="5069060" y="2571472"/>
              <a:ext cx="640135" cy="2479886"/>
            </a:xfrm>
            <a:prstGeom prst="rect">
              <a:avLst/>
            </a:prstGeom>
          </p:spPr>
        </p:pic>
        <p:pic>
          <p:nvPicPr>
            <p:cNvPr id="6" name="図 5">
              <a:extLst>
                <a:ext uri="{FF2B5EF4-FFF2-40B4-BE49-F238E27FC236}">
                  <a16:creationId xmlns:a16="http://schemas.microsoft.com/office/drawing/2014/main" id="{6004B3C4-B560-FE1E-BDF4-E1EF13ACC04E}"/>
                </a:ext>
              </a:extLst>
            </p:cNvPr>
            <p:cNvPicPr>
              <a:picLocks noChangeAspect="1"/>
            </p:cNvPicPr>
            <p:nvPr/>
          </p:nvPicPr>
          <p:blipFill>
            <a:blip r:embed="rId4"/>
            <a:stretch>
              <a:fillRect/>
            </a:stretch>
          </p:blipFill>
          <p:spPr>
            <a:xfrm>
              <a:off x="4145202" y="2571472"/>
              <a:ext cx="640135" cy="2486665"/>
            </a:xfrm>
            <a:prstGeom prst="rect">
              <a:avLst/>
            </a:prstGeom>
          </p:spPr>
        </p:pic>
        <p:pic>
          <p:nvPicPr>
            <p:cNvPr id="7" name="図 6">
              <a:extLst>
                <a:ext uri="{FF2B5EF4-FFF2-40B4-BE49-F238E27FC236}">
                  <a16:creationId xmlns:a16="http://schemas.microsoft.com/office/drawing/2014/main" id="{D553E3D0-A800-30CC-CCF4-49F1D14B3896}"/>
                </a:ext>
              </a:extLst>
            </p:cNvPr>
            <p:cNvPicPr>
              <a:picLocks noChangeAspect="1"/>
            </p:cNvPicPr>
            <p:nvPr/>
          </p:nvPicPr>
          <p:blipFill>
            <a:blip r:embed="rId4"/>
            <a:stretch>
              <a:fillRect/>
            </a:stretch>
          </p:blipFill>
          <p:spPr>
            <a:xfrm>
              <a:off x="1571575" y="2571472"/>
              <a:ext cx="640135" cy="2479886"/>
            </a:xfrm>
            <a:prstGeom prst="rect">
              <a:avLst/>
            </a:prstGeom>
          </p:spPr>
        </p:pic>
        <p:pic>
          <p:nvPicPr>
            <p:cNvPr id="8" name="図 7">
              <a:extLst>
                <a:ext uri="{FF2B5EF4-FFF2-40B4-BE49-F238E27FC236}">
                  <a16:creationId xmlns:a16="http://schemas.microsoft.com/office/drawing/2014/main" id="{C1B9377D-815D-CC44-85F4-8ABD97B2F1F6}"/>
                </a:ext>
              </a:extLst>
            </p:cNvPr>
            <p:cNvPicPr>
              <a:picLocks noChangeAspect="1"/>
            </p:cNvPicPr>
            <p:nvPr/>
          </p:nvPicPr>
          <p:blipFill>
            <a:blip r:embed="rId4"/>
            <a:stretch>
              <a:fillRect/>
            </a:stretch>
          </p:blipFill>
          <p:spPr>
            <a:xfrm>
              <a:off x="2435744" y="2571472"/>
              <a:ext cx="640135" cy="2479886"/>
            </a:xfrm>
            <a:prstGeom prst="rect">
              <a:avLst/>
            </a:prstGeom>
          </p:spPr>
        </p:pic>
        <p:pic>
          <p:nvPicPr>
            <p:cNvPr id="9" name="図 8">
              <a:extLst>
                <a:ext uri="{FF2B5EF4-FFF2-40B4-BE49-F238E27FC236}">
                  <a16:creationId xmlns:a16="http://schemas.microsoft.com/office/drawing/2014/main" id="{D663D89D-46E4-8EAC-3212-8A5352246D50}"/>
                </a:ext>
              </a:extLst>
            </p:cNvPr>
            <p:cNvPicPr>
              <a:picLocks noChangeAspect="1"/>
            </p:cNvPicPr>
            <p:nvPr/>
          </p:nvPicPr>
          <p:blipFill>
            <a:blip r:embed="rId4"/>
            <a:stretch>
              <a:fillRect/>
            </a:stretch>
          </p:blipFill>
          <p:spPr>
            <a:xfrm>
              <a:off x="3261530" y="2571472"/>
              <a:ext cx="640135" cy="2479886"/>
            </a:xfrm>
            <a:prstGeom prst="rect">
              <a:avLst/>
            </a:prstGeom>
            <a:ln>
              <a:solidFill>
                <a:srgbClr val="FF0000"/>
              </a:solidFill>
            </a:ln>
          </p:spPr>
        </p:pic>
        <p:sp>
          <p:nvSpPr>
            <p:cNvPr id="10" name="矢印: 右 40">
              <a:extLst>
                <a:ext uri="{FF2B5EF4-FFF2-40B4-BE49-F238E27FC236}">
                  <a16:creationId xmlns:a16="http://schemas.microsoft.com/office/drawing/2014/main" id="{266C4DDB-C03D-15CE-56AA-46C32F9219CD}"/>
                </a:ext>
              </a:extLst>
            </p:cNvPr>
            <p:cNvSpPr/>
            <p:nvPr/>
          </p:nvSpPr>
          <p:spPr>
            <a:xfrm>
              <a:off x="2269607" y="3642902"/>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42">
              <a:extLst>
                <a:ext uri="{FF2B5EF4-FFF2-40B4-BE49-F238E27FC236}">
                  <a16:creationId xmlns:a16="http://schemas.microsoft.com/office/drawing/2014/main" id="{71EEFBF6-5169-0FA9-13B0-01571DF9DC5B}"/>
                </a:ext>
              </a:extLst>
            </p:cNvPr>
            <p:cNvSpPr/>
            <p:nvPr/>
          </p:nvSpPr>
          <p:spPr>
            <a:xfrm>
              <a:off x="3108097" y="3624718"/>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51">
              <a:extLst>
                <a:ext uri="{FF2B5EF4-FFF2-40B4-BE49-F238E27FC236}">
                  <a16:creationId xmlns:a16="http://schemas.microsoft.com/office/drawing/2014/main" id="{5AF8CDEC-1ADC-8FA8-9014-AFA3DF212F51}"/>
                </a:ext>
              </a:extLst>
            </p:cNvPr>
            <p:cNvSpPr/>
            <p:nvPr/>
          </p:nvSpPr>
          <p:spPr>
            <a:xfrm>
              <a:off x="3970183" y="3606534"/>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76E6DC87-3C86-EA81-DE1E-238DF4E29620}"/>
                </a:ext>
              </a:extLst>
            </p:cNvPr>
            <p:cNvSpPr txBox="1"/>
            <p:nvPr/>
          </p:nvSpPr>
          <p:spPr>
            <a:xfrm>
              <a:off x="1655472" y="3086071"/>
              <a:ext cx="492443" cy="139394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14" name="テキスト ボックス 13">
              <a:extLst>
                <a:ext uri="{FF2B5EF4-FFF2-40B4-BE49-F238E27FC236}">
                  <a16:creationId xmlns:a16="http://schemas.microsoft.com/office/drawing/2014/main" id="{C716F335-F872-B1FC-0AAA-EE7375E263D5}"/>
                </a:ext>
              </a:extLst>
            </p:cNvPr>
            <p:cNvSpPr txBox="1"/>
            <p:nvPr/>
          </p:nvSpPr>
          <p:spPr>
            <a:xfrm>
              <a:off x="2510995" y="3086071"/>
              <a:ext cx="492443" cy="139394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15" name="テキスト ボックス 14">
              <a:extLst>
                <a:ext uri="{FF2B5EF4-FFF2-40B4-BE49-F238E27FC236}">
                  <a16:creationId xmlns:a16="http://schemas.microsoft.com/office/drawing/2014/main" id="{CC698A77-44DD-46F2-E7E5-DC4F3ED58211}"/>
                </a:ext>
              </a:extLst>
            </p:cNvPr>
            <p:cNvSpPr txBox="1"/>
            <p:nvPr/>
          </p:nvSpPr>
          <p:spPr>
            <a:xfrm>
              <a:off x="3366518" y="3086070"/>
              <a:ext cx="492443" cy="183368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16" name="テキスト ボックス 15">
              <a:extLst>
                <a:ext uri="{FF2B5EF4-FFF2-40B4-BE49-F238E27FC236}">
                  <a16:creationId xmlns:a16="http://schemas.microsoft.com/office/drawing/2014/main" id="{96A7D2BF-611C-48A9-5DFD-B1AD41FA5B99}"/>
                </a:ext>
              </a:extLst>
            </p:cNvPr>
            <p:cNvSpPr txBox="1"/>
            <p:nvPr/>
          </p:nvSpPr>
          <p:spPr>
            <a:xfrm>
              <a:off x="4234195" y="3092787"/>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17" name="テキスト ボックス 16">
              <a:extLst>
                <a:ext uri="{FF2B5EF4-FFF2-40B4-BE49-F238E27FC236}">
                  <a16:creationId xmlns:a16="http://schemas.microsoft.com/office/drawing/2014/main" id="{FF46787A-9058-CD91-95AB-E40098590B1D}"/>
                </a:ext>
              </a:extLst>
            </p:cNvPr>
            <p:cNvSpPr txBox="1"/>
            <p:nvPr/>
          </p:nvSpPr>
          <p:spPr>
            <a:xfrm>
              <a:off x="5148671" y="3092786"/>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grpSp>
      <p:sp>
        <p:nvSpPr>
          <p:cNvPr id="19" name="テキスト ボックス 18"/>
          <p:cNvSpPr txBox="1"/>
          <p:nvPr/>
        </p:nvSpPr>
        <p:spPr>
          <a:xfrm>
            <a:off x="-46312" y="693584"/>
            <a:ext cx="4544834" cy="400110"/>
          </a:xfrm>
          <a:prstGeom prst="rect">
            <a:avLst/>
          </a:prstGeom>
          <a:noFill/>
        </p:spPr>
        <p:txBody>
          <a:bodyPr wrap="none" rtlCol="0">
            <a:spAutoFit/>
          </a:bodyPr>
          <a:lstStyle/>
          <a:p>
            <a:r>
              <a:rPr kumimoji="1" lang="ja-JP" altLang="en-US" sz="2000" dirty="0"/>
              <a:t>畳み込みニューラルネットワークの例</a:t>
            </a:r>
          </a:p>
        </p:txBody>
      </p:sp>
      <p:sp>
        <p:nvSpPr>
          <p:cNvPr id="37" name="テキスト ボックス 36"/>
          <p:cNvSpPr txBox="1"/>
          <p:nvPr/>
        </p:nvSpPr>
        <p:spPr>
          <a:xfrm>
            <a:off x="122327" y="3870036"/>
            <a:ext cx="4081758" cy="338554"/>
          </a:xfrm>
          <a:prstGeom prst="rect">
            <a:avLst/>
          </a:prstGeom>
          <a:noFill/>
        </p:spPr>
        <p:txBody>
          <a:bodyPr wrap="none" rtlCol="0">
            <a:spAutoFit/>
          </a:bodyPr>
          <a:lstStyle/>
          <a:p>
            <a:r>
              <a:rPr kumimoji="1" lang="ja-JP" altLang="en-US" sz="1600" dirty="0"/>
              <a:t>手書き文字 </a:t>
            </a:r>
            <a:r>
              <a:rPr kumimoji="1" lang="en-US" altLang="ja-JP" sz="1600" dirty="0"/>
              <a:t>(0</a:t>
            </a:r>
            <a:r>
              <a:rPr kumimoji="1" lang="ja-JP" altLang="en-US" sz="1600" dirty="0"/>
              <a:t>から</a:t>
            </a:r>
            <a:r>
              <a:rPr kumimoji="1" lang="en-US" altLang="ja-JP" sz="1600" dirty="0"/>
              <a:t>9) MNIST </a:t>
            </a:r>
            <a:r>
              <a:rPr kumimoji="1" lang="ja-JP" altLang="en-US" sz="1600" dirty="0"/>
              <a:t>の分類での損失</a:t>
            </a:r>
            <a:endParaRPr kumimoji="1" lang="en-US" altLang="ja-JP" sz="1600" dirty="0"/>
          </a:p>
        </p:txBody>
      </p:sp>
      <p:sp>
        <p:nvSpPr>
          <p:cNvPr id="41" name="テキスト ボックス 40"/>
          <p:cNvSpPr txBox="1"/>
          <p:nvPr/>
        </p:nvSpPr>
        <p:spPr>
          <a:xfrm>
            <a:off x="408992" y="6382922"/>
            <a:ext cx="3467616" cy="338554"/>
          </a:xfrm>
          <a:prstGeom prst="rect">
            <a:avLst/>
          </a:prstGeom>
          <a:noFill/>
        </p:spPr>
        <p:txBody>
          <a:bodyPr wrap="none" rtlCol="0">
            <a:spAutoFit/>
          </a:bodyPr>
          <a:lstStyle/>
          <a:p>
            <a:r>
              <a:rPr kumimoji="1" lang="ja-JP" altLang="en-US" sz="1600" b="1" dirty="0">
                <a:solidFill>
                  <a:srgbClr val="FF0000"/>
                </a:solidFill>
              </a:rPr>
              <a:t>学習の繰り返しにより、損失は減少</a:t>
            </a:r>
            <a:endParaRPr kumimoji="1" lang="en-US" altLang="ja-JP" sz="1600" b="1" dirty="0">
              <a:solidFill>
                <a:srgbClr val="FF0000"/>
              </a:solidFill>
            </a:endParaRPr>
          </a:p>
        </p:txBody>
      </p:sp>
      <p:grpSp>
        <p:nvGrpSpPr>
          <p:cNvPr id="32" name="グループ化 31"/>
          <p:cNvGrpSpPr/>
          <p:nvPr/>
        </p:nvGrpSpPr>
        <p:grpSpPr>
          <a:xfrm>
            <a:off x="4650649" y="1148786"/>
            <a:ext cx="3770436" cy="2517471"/>
            <a:chOff x="1571575" y="2571472"/>
            <a:chExt cx="4137620" cy="2486665"/>
          </a:xfrm>
        </p:grpSpPr>
        <p:pic>
          <p:nvPicPr>
            <p:cNvPr id="36" name="図 35">
              <a:extLst>
                <a:ext uri="{FF2B5EF4-FFF2-40B4-BE49-F238E27FC236}">
                  <a16:creationId xmlns:a16="http://schemas.microsoft.com/office/drawing/2014/main" id="{FF8B52AE-7369-49E8-A04C-6CA23D03EF66}"/>
                </a:ext>
              </a:extLst>
            </p:cNvPr>
            <p:cNvPicPr>
              <a:picLocks noChangeAspect="1"/>
            </p:cNvPicPr>
            <p:nvPr/>
          </p:nvPicPr>
          <p:blipFill>
            <a:blip r:embed="rId4"/>
            <a:stretch>
              <a:fillRect/>
            </a:stretch>
          </p:blipFill>
          <p:spPr>
            <a:xfrm>
              <a:off x="5069060" y="2571472"/>
              <a:ext cx="640135" cy="2479886"/>
            </a:xfrm>
            <a:prstGeom prst="rect">
              <a:avLst/>
            </a:prstGeom>
          </p:spPr>
        </p:pic>
        <p:pic>
          <p:nvPicPr>
            <p:cNvPr id="38" name="図 37">
              <a:extLst>
                <a:ext uri="{FF2B5EF4-FFF2-40B4-BE49-F238E27FC236}">
                  <a16:creationId xmlns:a16="http://schemas.microsoft.com/office/drawing/2014/main" id="{6004B3C4-B560-FE1E-BDF4-E1EF13ACC04E}"/>
                </a:ext>
              </a:extLst>
            </p:cNvPr>
            <p:cNvPicPr>
              <a:picLocks noChangeAspect="1"/>
            </p:cNvPicPr>
            <p:nvPr/>
          </p:nvPicPr>
          <p:blipFill>
            <a:blip r:embed="rId4"/>
            <a:stretch>
              <a:fillRect/>
            </a:stretch>
          </p:blipFill>
          <p:spPr>
            <a:xfrm>
              <a:off x="4145202" y="2571472"/>
              <a:ext cx="640135" cy="2486665"/>
            </a:xfrm>
            <a:prstGeom prst="rect">
              <a:avLst/>
            </a:prstGeom>
          </p:spPr>
        </p:pic>
        <p:pic>
          <p:nvPicPr>
            <p:cNvPr id="40" name="図 39">
              <a:extLst>
                <a:ext uri="{FF2B5EF4-FFF2-40B4-BE49-F238E27FC236}">
                  <a16:creationId xmlns:a16="http://schemas.microsoft.com/office/drawing/2014/main" id="{D553E3D0-A800-30CC-CCF4-49F1D14B3896}"/>
                </a:ext>
              </a:extLst>
            </p:cNvPr>
            <p:cNvPicPr>
              <a:picLocks noChangeAspect="1"/>
            </p:cNvPicPr>
            <p:nvPr/>
          </p:nvPicPr>
          <p:blipFill>
            <a:blip r:embed="rId4"/>
            <a:stretch>
              <a:fillRect/>
            </a:stretch>
          </p:blipFill>
          <p:spPr>
            <a:xfrm>
              <a:off x="1571575" y="2571472"/>
              <a:ext cx="640135" cy="2479886"/>
            </a:xfrm>
            <a:prstGeom prst="rect">
              <a:avLst/>
            </a:prstGeom>
          </p:spPr>
        </p:pic>
        <p:pic>
          <p:nvPicPr>
            <p:cNvPr id="45" name="図 44">
              <a:extLst>
                <a:ext uri="{FF2B5EF4-FFF2-40B4-BE49-F238E27FC236}">
                  <a16:creationId xmlns:a16="http://schemas.microsoft.com/office/drawing/2014/main" id="{C1B9377D-815D-CC44-85F4-8ABD97B2F1F6}"/>
                </a:ext>
              </a:extLst>
            </p:cNvPr>
            <p:cNvPicPr>
              <a:picLocks noChangeAspect="1"/>
            </p:cNvPicPr>
            <p:nvPr/>
          </p:nvPicPr>
          <p:blipFill>
            <a:blip r:embed="rId4"/>
            <a:stretch>
              <a:fillRect/>
            </a:stretch>
          </p:blipFill>
          <p:spPr>
            <a:xfrm>
              <a:off x="2435744" y="2571472"/>
              <a:ext cx="640135" cy="2479886"/>
            </a:xfrm>
            <a:prstGeom prst="rect">
              <a:avLst/>
            </a:prstGeom>
          </p:spPr>
        </p:pic>
        <p:pic>
          <p:nvPicPr>
            <p:cNvPr id="46" name="図 45">
              <a:extLst>
                <a:ext uri="{FF2B5EF4-FFF2-40B4-BE49-F238E27FC236}">
                  <a16:creationId xmlns:a16="http://schemas.microsoft.com/office/drawing/2014/main" id="{D663D89D-46E4-8EAC-3212-8A5352246D50}"/>
                </a:ext>
              </a:extLst>
            </p:cNvPr>
            <p:cNvPicPr>
              <a:picLocks noChangeAspect="1"/>
            </p:cNvPicPr>
            <p:nvPr/>
          </p:nvPicPr>
          <p:blipFill>
            <a:blip r:embed="rId4"/>
            <a:stretch>
              <a:fillRect/>
            </a:stretch>
          </p:blipFill>
          <p:spPr>
            <a:xfrm>
              <a:off x="3261530" y="2571472"/>
              <a:ext cx="640135" cy="2479886"/>
            </a:xfrm>
            <a:prstGeom prst="rect">
              <a:avLst/>
            </a:prstGeom>
            <a:ln>
              <a:solidFill>
                <a:srgbClr val="FF0000"/>
              </a:solidFill>
            </a:ln>
          </p:spPr>
        </p:pic>
        <p:sp>
          <p:nvSpPr>
            <p:cNvPr id="47" name="矢印: 右 40">
              <a:extLst>
                <a:ext uri="{FF2B5EF4-FFF2-40B4-BE49-F238E27FC236}">
                  <a16:creationId xmlns:a16="http://schemas.microsoft.com/office/drawing/2014/main" id="{266C4DDB-C03D-15CE-56AA-46C32F9219CD}"/>
                </a:ext>
              </a:extLst>
            </p:cNvPr>
            <p:cNvSpPr/>
            <p:nvPr/>
          </p:nvSpPr>
          <p:spPr>
            <a:xfrm>
              <a:off x="2269607" y="3642902"/>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矢印: 右 42">
              <a:extLst>
                <a:ext uri="{FF2B5EF4-FFF2-40B4-BE49-F238E27FC236}">
                  <a16:creationId xmlns:a16="http://schemas.microsoft.com/office/drawing/2014/main" id="{71EEFBF6-5169-0FA9-13B0-01571DF9DC5B}"/>
                </a:ext>
              </a:extLst>
            </p:cNvPr>
            <p:cNvSpPr/>
            <p:nvPr/>
          </p:nvSpPr>
          <p:spPr>
            <a:xfrm>
              <a:off x="3108097" y="3624718"/>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矢印: 右 51">
              <a:extLst>
                <a:ext uri="{FF2B5EF4-FFF2-40B4-BE49-F238E27FC236}">
                  <a16:creationId xmlns:a16="http://schemas.microsoft.com/office/drawing/2014/main" id="{5AF8CDEC-1ADC-8FA8-9014-AFA3DF212F51}"/>
                </a:ext>
              </a:extLst>
            </p:cNvPr>
            <p:cNvSpPr/>
            <p:nvPr/>
          </p:nvSpPr>
          <p:spPr>
            <a:xfrm>
              <a:off x="3970183" y="3606534"/>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76E6DC87-3C86-EA81-DE1E-238DF4E29620}"/>
                </a:ext>
              </a:extLst>
            </p:cNvPr>
            <p:cNvSpPr txBox="1"/>
            <p:nvPr/>
          </p:nvSpPr>
          <p:spPr>
            <a:xfrm>
              <a:off x="1607563" y="3086071"/>
              <a:ext cx="540400" cy="165274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残余ブロック</a:t>
              </a:r>
            </a:p>
          </p:txBody>
        </p:sp>
        <p:sp>
          <p:nvSpPr>
            <p:cNvPr id="51" name="テキスト ボックス 50">
              <a:extLst>
                <a:ext uri="{FF2B5EF4-FFF2-40B4-BE49-F238E27FC236}">
                  <a16:creationId xmlns:a16="http://schemas.microsoft.com/office/drawing/2014/main" id="{C716F335-F872-B1FC-0AAA-EE7375E263D5}"/>
                </a:ext>
              </a:extLst>
            </p:cNvPr>
            <p:cNvSpPr txBox="1"/>
            <p:nvPr/>
          </p:nvSpPr>
          <p:spPr>
            <a:xfrm>
              <a:off x="2463062" y="3086070"/>
              <a:ext cx="540400" cy="1730042"/>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残余ブロック</a:t>
              </a:r>
            </a:p>
          </p:txBody>
        </p:sp>
        <p:sp>
          <p:nvSpPr>
            <p:cNvPr id="52" name="テキスト ボックス 51">
              <a:extLst>
                <a:ext uri="{FF2B5EF4-FFF2-40B4-BE49-F238E27FC236}">
                  <a16:creationId xmlns:a16="http://schemas.microsoft.com/office/drawing/2014/main" id="{CC698A77-44DD-46F2-E7E5-DC4F3ED58211}"/>
                </a:ext>
              </a:extLst>
            </p:cNvPr>
            <p:cNvSpPr txBox="1"/>
            <p:nvPr/>
          </p:nvSpPr>
          <p:spPr>
            <a:xfrm>
              <a:off x="3366518" y="3086070"/>
              <a:ext cx="492443" cy="183368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53" name="テキスト ボックス 52">
              <a:extLst>
                <a:ext uri="{FF2B5EF4-FFF2-40B4-BE49-F238E27FC236}">
                  <a16:creationId xmlns:a16="http://schemas.microsoft.com/office/drawing/2014/main" id="{96A7D2BF-611C-48A9-5DFD-B1AD41FA5B99}"/>
                </a:ext>
              </a:extLst>
            </p:cNvPr>
            <p:cNvSpPr txBox="1"/>
            <p:nvPr/>
          </p:nvSpPr>
          <p:spPr>
            <a:xfrm>
              <a:off x="4234195" y="3092787"/>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54" name="テキスト ボックス 53">
              <a:extLst>
                <a:ext uri="{FF2B5EF4-FFF2-40B4-BE49-F238E27FC236}">
                  <a16:creationId xmlns:a16="http://schemas.microsoft.com/office/drawing/2014/main" id="{FF46787A-9058-CD91-95AB-E40098590B1D}"/>
                </a:ext>
              </a:extLst>
            </p:cNvPr>
            <p:cNvSpPr txBox="1"/>
            <p:nvPr/>
          </p:nvSpPr>
          <p:spPr>
            <a:xfrm>
              <a:off x="5148671" y="3092786"/>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grpSp>
      <p:sp>
        <p:nvSpPr>
          <p:cNvPr id="55" name="テキスト ボックス 54"/>
          <p:cNvSpPr txBox="1"/>
          <p:nvPr/>
        </p:nvSpPr>
        <p:spPr>
          <a:xfrm>
            <a:off x="4462629" y="693584"/>
            <a:ext cx="3549946" cy="400110"/>
          </a:xfrm>
          <a:prstGeom prst="rect">
            <a:avLst/>
          </a:prstGeom>
          <a:noFill/>
        </p:spPr>
        <p:txBody>
          <a:bodyPr wrap="none" rtlCol="0">
            <a:spAutoFit/>
          </a:bodyPr>
          <a:lstStyle/>
          <a:p>
            <a:r>
              <a:rPr kumimoji="1" lang="en-US" altLang="ja-JP" sz="2000" dirty="0" err="1"/>
              <a:t>ResNet</a:t>
            </a:r>
            <a:r>
              <a:rPr kumimoji="1" lang="en-US" altLang="ja-JP" sz="2000" dirty="0"/>
              <a:t> </a:t>
            </a:r>
            <a:r>
              <a:rPr kumimoji="1" lang="ja-JP" altLang="en-US" sz="2000" dirty="0"/>
              <a:t>の残余ブロックの導入</a:t>
            </a:r>
          </a:p>
        </p:txBody>
      </p:sp>
      <p:sp>
        <p:nvSpPr>
          <p:cNvPr id="56" name="テキスト ボックス 55"/>
          <p:cNvSpPr txBox="1"/>
          <p:nvPr/>
        </p:nvSpPr>
        <p:spPr>
          <a:xfrm>
            <a:off x="4631268" y="3870036"/>
            <a:ext cx="4081758" cy="338554"/>
          </a:xfrm>
          <a:prstGeom prst="rect">
            <a:avLst/>
          </a:prstGeom>
          <a:noFill/>
        </p:spPr>
        <p:txBody>
          <a:bodyPr wrap="none" rtlCol="0">
            <a:spAutoFit/>
          </a:bodyPr>
          <a:lstStyle/>
          <a:p>
            <a:r>
              <a:rPr kumimoji="1" lang="ja-JP" altLang="en-US" sz="1600" dirty="0"/>
              <a:t>手書き文字 </a:t>
            </a:r>
            <a:r>
              <a:rPr kumimoji="1" lang="en-US" altLang="ja-JP" sz="1600" dirty="0"/>
              <a:t>(0</a:t>
            </a:r>
            <a:r>
              <a:rPr kumimoji="1" lang="ja-JP" altLang="en-US" sz="1600" dirty="0"/>
              <a:t>から</a:t>
            </a:r>
            <a:r>
              <a:rPr kumimoji="1" lang="en-US" altLang="ja-JP" sz="1600" dirty="0"/>
              <a:t>9) MNIST </a:t>
            </a:r>
            <a:r>
              <a:rPr kumimoji="1" lang="ja-JP" altLang="en-US" sz="1600" dirty="0"/>
              <a:t>の分類での損失</a:t>
            </a:r>
            <a:endParaRPr kumimoji="1" lang="en-US" altLang="ja-JP" sz="1600" dirty="0"/>
          </a:p>
        </p:txBody>
      </p:sp>
      <p:sp>
        <p:nvSpPr>
          <p:cNvPr id="57" name="テキスト ボックス 56"/>
          <p:cNvSpPr txBox="1"/>
          <p:nvPr/>
        </p:nvSpPr>
        <p:spPr>
          <a:xfrm>
            <a:off x="4917933" y="6382922"/>
            <a:ext cx="3467616" cy="338554"/>
          </a:xfrm>
          <a:prstGeom prst="rect">
            <a:avLst/>
          </a:prstGeom>
          <a:noFill/>
        </p:spPr>
        <p:txBody>
          <a:bodyPr wrap="none" rtlCol="0">
            <a:spAutoFit/>
          </a:bodyPr>
          <a:lstStyle/>
          <a:p>
            <a:r>
              <a:rPr kumimoji="1" lang="ja-JP" altLang="en-US" sz="1600" b="1" dirty="0">
                <a:solidFill>
                  <a:srgbClr val="FF0000"/>
                </a:solidFill>
              </a:rPr>
              <a:t>学習の繰り返しにより、損失は減少</a:t>
            </a:r>
            <a:endParaRPr kumimoji="1" lang="en-US" altLang="ja-JP" sz="1600" b="1" dirty="0">
              <a:solidFill>
                <a:srgbClr val="FF0000"/>
              </a:solidFill>
            </a:endParaRPr>
          </a:p>
        </p:txBody>
      </p:sp>
      <p:sp>
        <p:nvSpPr>
          <p:cNvPr id="58" name="テキスト ボックス 57"/>
          <p:cNvSpPr txBox="1"/>
          <p:nvPr/>
        </p:nvSpPr>
        <p:spPr>
          <a:xfrm>
            <a:off x="6190633" y="4735648"/>
            <a:ext cx="1620957" cy="338554"/>
          </a:xfrm>
          <a:prstGeom prst="rect">
            <a:avLst/>
          </a:prstGeom>
          <a:noFill/>
        </p:spPr>
        <p:txBody>
          <a:bodyPr wrap="none" rtlCol="0">
            <a:spAutoFit/>
          </a:bodyPr>
          <a:lstStyle/>
          <a:p>
            <a:r>
              <a:rPr kumimoji="1" lang="ja-JP" altLang="en-US" sz="1600" b="1" dirty="0">
                <a:solidFill>
                  <a:srgbClr val="FF0000"/>
                </a:solidFill>
              </a:rPr>
              <a:t>改善がみられる</a:t>
            </a:r>
            <a:endParaRPr kumimoji="1" lang="en-US" altLang="ja-JP" sz="1600" b="1" dirty="0">
              <a:solidFill>
                <a:srgbClr val="FF0000"/>
              </a:solidFill>
            </a:endParaRPr>
          </a:p>
        </p:txBody>
      </p:sp>
    </p:spTree>
    <p:extLst>
      <p:ext uri="{BB962C8B-B14F-4D97-AF65-F5344CB8AC3E}">
        <p14:creationId xmlns:p14="http://schemas.microsoft.com/office/powerpoint/2010/main" val="992586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a:t>Google Colaboratory</a:t>
            </a: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図 2">
            <a:extLst>
              <a:ext uri="{FF2B5EF4-FFF2-40B4-BE49-F238E27FC236}">
                <a16:creationId xmlns:a16="http://schemas.microsoft.com/office/drawing/2014/main" id="{F0558DDF-98E0-43A8-8B8E-5BB88D48B476}"/>
              </a:ext>
            </a:extLst>
          </p:cNvPr>
          <p:cNvPicPr>
            <a:picLocks noChangeAspect="1"/>
          </p:cNvPicPr>
          <p:nvPr/>
        </p:nvPicPr>
        <p:blipFill>
          <a:blip r:embed="rId2"/>
          <a:stretch>
            <a:fillRect/>
          </a:stretch>
        </p:blipFill>
        <p:spPr>
          <a:xfrm>
            <a:off x="793485" y="791399"/>
            <a:ext cx="5045511" cy="2755058"/>
          </a:xfrm>
          <a:prstGeom prst="rect">
            <a:avLst/>
          </a:prstGeom>
        </p:spPr>
      </p:pic>
      <p:sp>
        <p:nvSpPr>
          <p:cNvPr id="11" name="コンテンツ プレースホルダー 2">
            <a:extLst>
              <a:ext uri="{FF2B5EF4-FFF2-40B4-BE49-F238E27FC236}">
                <a16:creationId xmlns:a16="http://schemas.microsoft.com/office/drawing/2014/main" id="{A1DC3C08-04DB-474F-9FEC-AF2C2226EBA3}"/>
              </a:ext>
            </a:extLst>
          </p:cNvPr>
          <p:cNvSpPr txBox="1">
            <a:spLocks/>
          </p:cNvSpPr>
          <p:nvPr/>
        </p:nvSpPr>
        <p:spPr>
          <a:xfrm>
            <a:off x="237440" y="3837765"/>
            <a:ext cx="9144000" cy="28156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URL: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hlinkClick r:id="rId3"/>
              </a:rPr>
              <a:t>https://colab.research.google.com/</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オンラインで動く</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のノートブック</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の機能を持つ</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や種々の機能が</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インストール済み</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本格的な利用</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には，</a:t>
            </a:r>
            <a:r>
              <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Google </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アカウントが必要</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15" name="図 14"/>
          <p:cNvPicPr>
            <a:picLocks noChangeAspect="1"/>
          </p:cNvPicPr>
          <p:nvPr/>
        </p:nvPicPr>
        <p:blipFill>
          <a:blip r:embed="rId4"/>
          <a:stretch>
            <a:fillRect/>
          </a:stretch>
        </p:blipFill>
        <p:spPr>
          <a:xfrm>
            <a:off x="6024377" y="749930"/>
            <a:ext cx="2523495" cy="3113667"/>
          </a:xfrm>
          <a:prstGeom prst="rect">
            <a:avLst/>
          </a:prstGeom>
        </p:spPr>
      </p:pic>
    </p:spTree>
    <p:extLst>
      <p:ext uri="{BB962C8B-B14F-4D97-AF65-F5344CB8AC3E}">
        <p14:creationId xmlns:p14="http://schemas.microsoft.com/office/powerpoint/2010/main" val="286058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演習２</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手書き数字の認識</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ja-JP" altLang="en-US" sz="2400" b="1" dirty="0"/>
              <a:t>畳み込みニューラルネットワークの進展、最新技術</a:t>
            </a:r>
            <a:endParaRPr lang="en-US" altLang="ja-JP" sz="2400" b="1" dirty="0"/>
          </a:p>
          <a:p>
            <a:pPr>
              <a:spcAft>
                <a:spcPts val="600"/>
              </a:spcAft>
            </a:pPr>
            <a:r>
              <a:rPr lang="ja-JP" altLang="en-US" sz="2400" b="1" dirty="0"/>
              <a:t>残余ブロック、その効果</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40</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84052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7924" y="102981"/>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2"/>
              </a:rPr>
              <a:t>https://colab.research.google.com/drive/18IPPkY96Oc6jkYD2su4cFgWcoYAskLo_?usp=sharing</a:t>
            </a:r>
            <a:endParaRPr lang="en-US" altLang="ja-JP" sz="2400" dirty="0"/>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ja-JP" altLang="en-US" sz="2400" b="1" dirty="0"/>
              <a:t>２．手書き数字の認識（教師あり学習）（畳み込みニューラルネットワークの一種 </a:t>
            </a:r>
            <a:r>
              <a:rPr lang="en-US" altLang="ja-JP" sz="2400" b="1" dirty="0" err="1"/>
              <a:t>ResNet</a:t>
            </a:r>
            <a:r>
              <a:rPr lang="en-US" altLang="ja-JP" sz="2400" b="1" dirty="0"/>
              <a:t> </a:t>
            </a:r>
            <a:r>
              <a:rPr lang="ja-JP" altLang="en-US" sz="2400" b="1" dirty="0"/>
              <a:t>を使用）</a:t>
            </a:r>
            <a:r>
              <a:rPr lang="ja-JP" altLang="en-US" sz="2400" dirty="0"/>
              <a:t>」を確認。</a:t>
            </a:r>
            <a:r>
              <a:rPr lang="ja-JP" altLang="en-US" sz="2400" b="1" dirty="0"/>
              <a:t>このさき３ページ分で詳細説明</a:t>
            </a:r>
            <a:r>
              <a:rPr lang="ja-JP" altLang="en-US" sz="2400" dirty="0"/>
              <a:t>。各自で確認</a:t>
            </a:r>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p:cNvPicPr>
            <a:picLocks noChangeAspect="1"/>
          </p:cNvPicPr>
          <p:nvPr/>
        </p:nvPicPr>
        <p:blipFill>
          <a:blip r:embed="rId3"/>
          <a:stretch>
            <a:fillRect/>
          </a:stretch>
        </p:blipFill>
        <p:spPr>
          <a:xfrm>
            <a:off x="331635" y="3802006"/>
            <a:ext cx="4245556" cy="1551043"/>
          </a:xfrm>
          <a:prstGeom prst="rect">
            <a:avLst/>
          </a:prstGeom>
        </p:spPr>
      </p:pic>
      <p:pic>
        <p:nvPicPr>
          <p:cNvPr id="7" name="図 6"/>
          <p:cNvPicPr>
            <a:picLocks noChangeAspect="1"/>
          </p:cNvPicPr>
          <p:nvPr/>
        </p:nvPicPr>
        <p:blipFill>
          <a:blip r:embed="rId4"/>
          <a:stretch>
            <a:fillRect/>
          </a:stretch>
        </p:blipFill>
        <p:spPr>
          <a:xfrm>
            <a:off x="5146579" y="3472257"/>
            <a:ext cx="2721072" cy="2937468"/>
          </a:xfrm>
          <a:prstGeom prst="rect">
            <a:avLst/>
          </a:prstGeom>
        </p:spPr>
      </p:pic>
    </p:spTree>
    <p:extLst>
      <p:ext uri="{BB962C8B-B14F-4D97-AF65-F5344CB8AC3E}">
        <p14:creationId xmlns:p14="http://schemas.microsoft.com/office/powerpoint/2010/main" val="1887225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演習２の畳み込みニューラルネットワーク</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矢印: 右 6">
            <a:extLst>
              <a:ext uri="{FF2B5EF4-FFF2-40B4-BE49-F238E27FC236}">
                <a16:creationId xmlns:a16="http://schemas.microsoft.com/office/drawing/2014/main" id="{A258DFA7-8B11-4315-BEDD-C4BC2CBA4D60}"/>
              </a:ext>
            </a:extLst>
          </p:cNvPr>
          <p:cNvSpPr/>
          <p:nvPr/>
        </p:nvSpPr>
        <p:spPr>
          <a:xfrm>
            <a:off x="375131" y="3661086"/>
            <a:ext cx="703835"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矢印: 右 23">
            <a:extLst>
              <a:ext uri="{FF2B5EF4-FFF2-40B4-BE49-F238E27FC236}">
                <a16:creationId xmlns:a16="http://schemas.microsoft.com/office/drawing/2014/main" id="{1BE0D411-BF09-4B05-B2A4-1DB1B172B0CA}"/>
              </a:ext>
            </a:extLst>
          </p:cNvPr>
          <p:cNvSpPr/>
          <p:nvPr/>
        </p:nvSpPr>
        <p:spPr>
          <a:xfrm>
            <a:off x="6256629" y="3429000"/>
            <a:ext cx="703835" cy="5722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CC35B30D-CBE5-4B69-A7FC-9D8B7D749133}"/>
              </a:ext>
            </a:extLst>
          </p:cNvPr>
          <p:cNvSpPr txBox="1"/>
          <p:nvPr/>
        </p:nvSpPr>
        <p:spPr>
          <a:xfrm>
            <a:off x="25418" y="4421736"/>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8" name="テキスト ボックス 7">
            <a:extLst>
              <a:ext uri="{FF2B5EF4-FFF2-40B4-BE49-F238E27FC236}">
                <a16:creationId xmlns:a16="http://schemas.microsoft.com/office/drawing/2014/main" id="{941223CB-07F1-454C-AE54-88A2FCF8C5B1}"/>
              </a:ext>
            </a:extLst>
          </p:cNvPr>
          <p:cNvSpPr txBox="1"/>
          <p:nvPr/>
        </p:nvSpPr>
        <p:spPr>
          <a:xfrm>
            <a:off x="6136493" y="4267866"/>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a:t>
            </a:r>
          </a:p>
        </p:txBody>
      </p:sp>
      <p:sp>
        <p:nvSpPr>
          <p:cNvPr id="9" name="テキスト ボックス 8">
            <a:extLst>
              <a:ext uri="{FF2B5EF4-FFF2-40B4-BE49-F238E27FC236}">
                <a16:creationId xmlns:a16="http://schemas.microsoft.com/office/drawing/2014/main" id="{3BA82FF2-30E0-497F-80E1-AD60E94874F4}"/>
              </a:ext>
            </a:extLst>
          </p:cNvPr>
          <p:cNvSpPr txBox="1"/>
          <p:nvPr/>
        </p:nvSpPr>
        <p:spPr>
          <a:xfrm>
            <a:off x="4958882" y="1299566"/>
            <a:ext cx="1467068"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softmax</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DFA6EFD1-5304-4956-9916-9010DA1E6AC6}"/>
              </a:ext>
            </a:extLst>
          </p:cNvPr>
          <p:cNvSpPr/>
          <p:nvPr/>
        </p:nvSpPr>
        <p:spPr>
          <a:xfrm>
            <a:off x="1439444" y="2379399"/>
            <a:ext cx="4558111" cy="36167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635D8CCF-7151-4B21-82AC-56ED1939AA4D}"/>
              </a:ext>
            </a:extLst>
          </p:cNvPr>
          <p:cNvSpPr txBox="1"/>
          <p:nvPr/>
        </p:nvSpPr>
        <p:spPr>
          <a:xfrm>
            <a:off x="4912073" y="6060367"/>
            <a:ext cx="9541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最終層</a:t>
            </a:r>
            <a:endParaRPr kumimoji="1" lang="en-US" altLang="ja-JP"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FF8B52AE-7369-49E8-A04C-6CA23D03EF66}"/>
              </a:ext>
            </a:extLst>
          </p:cNvPr>
          <p:cNvPicPr>
            <a:picLocks noChangeAspect="1"/>
          </p:cNvPicPr>
          <p:nvPr/>
        </p:nvPicPr>
        <p:blipFill>
          <a:blip r:embed="rId2"/>
          <a:stretch>
            <a:fillRect/>
          </a:stretch>
        </p:blipFill>
        <p:spPr>
          <a:xfrm>
            <a:off x="5069060" y="2571472"/>
            <a:ext cx="640135" cy="2902006"/>
          </a:xfrm>
          <a:prstGeom prst="rect">
            <a:avLst/>
          </a:prstGeom>
        </p:spPr>
      </p:pic>
      <p:pic>
        <p:nvPicPr>
          <p:cNvPr id="13" name="図 12">
            <a:extLst>
              <a:ext uri="{FF2B5EF4-FFF2-40B4-BE49-F238E27FC236}">
                <a16:creationId xmlns:a16="http://schemas.microsoft.com/office/drawing/2014/main" id="{6004B3C4-B560-FE1E-BDF4-E1EF13ACC04E}"/>
              </a:ext>
            </a:extLst>
          </p:cNvPr>
          <p:cNvPicPr>
            <a:picLocks noChangeAspect="1"/>
          </p:cNvPicPr>
          <p:nvPr/>
        </p:nvPicPr>
        <p:blipFill>
          <a:blip r:embed="rId2"/>
          <a:stretch>
            <a:fillRect/>
          </a:stretch>
        </p:blipFill>
        <p:spPr>
          <a:xfrm>
            <a:off x="4145202" y="2571472"/>
            <a:ext cx="640135" cy="2909939"/>
          </a:xfrm>
          <a:prstGeom prst="rect">
            <a:avLst/>
          </a:prstGeom>
        </p:spPr>
      </p:pic>
      <p:sp>
        <p:nvSpPr>
          <p:cNvPr id="14" name="テキスト ボックス 13">
            <a:extLst>
              <a:ext uri="{FF2B5EF4-FFF2-40B4-BE49-F238E27FC236}">
                <a16:creationId xmlns:a16="http://schemas.microsoft.com/office/drawing/2014/main" id="{C54EEBAD-DC33-4001-3346-BF398F59D467}"/>
              </a:ext>
            </a:extLst>
          </p:cNvPr>
          <p:cNvSpPr txBox="1"/>
          <p:nvPr/>
        </p:nvSpPr>
        <p:spPr>
          <a:xfrm>
            <a:off x="3731735" y="1278836"/>
            <a:ext cx="1467068"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128</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5" name="図 14">
            <a:extLst>
              <a:ext uri="{FF2B5EF4-FFF2-40B4-BE49-F238E27FC236}">
                <a16:creationId xmlns:a16="http://schemas.microsoft.com/office/drawing/2014/main" id="{D553E3D0-A800-30CC-CCF4-49F1D14B3896}"/>
              </a:ext>
            </a:extLst>
          </p:cNvPr>
          <p:cNvPicPr>
            <a:picLocks noChangeAspect="1"/>
          </p:cNvPicPr>
          <p:nvPr/>
        </p:nvPicPr>
        <p:blipFill>
          <a:blip r:embed="rId2"/>
          <a:stretch>
            <a:fillRect/>
          </a:stretch>
        </p:blipFill>
        <p:spPr>
          <a:xfrm>
            <a:off x="1571575" y="2571472"/>
            <a:ext cx="640135" cy="2902006"/>
          </a:xfrm>
          <a:prstGeom prst="rect">
            <a:avLst/>
          </a:prstGeom>
        </p:spPr>
      </p:pic>
      <p:pic>
        <p:nvPicPr>
          <p:cNvPr id="16" name="図 15">
            <a:extLst>
              <a:ext uri="{FF2B5EF4-FFF2-40B4-BE49-F238E27FC236}">
                <a16:creationId xmlns:a16="http://schemas.microsoft.com/office/drawing/2014/main" id="{C1B9377D-815D-CC44-85F4-8ABD97B2F1F6}"/>
              </a:ext>
            </a:extLst>
          </p:cNvPr>
          <p:cNvPicPr>
            <a:picLocks noChangeAspect="1"/>
          </p:cNvPicPr>
          <p:nvPr/>
        </p:nvPicPr>
        <p:blipFill>
          <a:blip r:embed="rId2"/>
          <a:stretch>
            <a:fillRect/>
          </a:stretch>
        </p:blipFill>
        <p:spPr>
          <a:xfrm>
            <a:off x="2435744" y="2571472"/>
            <a:ext cx="640135" cy="2902006"/>
          </a:xfrm>
          <a:prstGeom prst="rect">
            <a:avLst/>
          </a:prstGeom>
        </p:spPr>
      </p:pic>
      <p:pic>
        <p:nvPicPr>
          <p:cNvPr id="17" name="図 16">
            <a:extLst>
              <a:ext uri="{FF2B5EF4-FFF2-40B4-BE49-F238E27FC236}">
                <a16:creationId xmlns:a16="http://schemas.microsoft.com/office/drawing/2014/main" id="{D663D89D-46E4-8EAC-3212-8A5352246D50}"/>
              </a:ext>
            </a:extLst>
          </p:cNvPr>
          <p:cNvPicPr>
            <a:picLocks noChangeAspect="1"/>
          </p:cNvPicPr>
          <p:nvPr/>
        </p:nvPicPr>
        <p:blipFill>
          <a:blip r:embed="rId2"/>
          <a:stretch>
            <a:fillRect/>
          </a:stretch>
        </p:blipFill>
        <p:spPr>
          <a:xfrm>
            <a:off x="3261530" y="2571472"/>
            <a:ext cx="640135" cy="2902006"/>
          </a:xfrm>
          <a:prstGeom prst="rect">
            <a:avLst/>
          </a:prstGeom>
          <a:ln>
            <a:solidFill>
              <a:srgbClr val="FF0000"/>
            </a:solidFill>
          </a:ln>
        </p:spPr>
      </p:pic>
      <p:sp>
        <p:nvSpPr>
          <p:cNvPr id="18" name="矢印: 右 40">
            <a:extLst>
              <a:ext uri="{FF2B5EF4-FFF2-40B4-BE49-F238E27FC236}">
                <a16:creationId xmlns:a16="http://schemas.microsoft.com/office/drawing/2014/main" id="{266C4DDB-C03D-15CE-56AA-46C32F9219CD}"/>
              </a:ext>
            </a:extLst>
          </p:cNvPr>
          <p:cNvSpPr/>
          <p:nvPr/>
        </p:nvSpPr>
        <p:spPr>
          <a:xfrm>
            <a:off x="2269607" y="3642902"/>
            <a:ext cx="136599"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矢印: 右 42">
            <a:extLst>
              <a:ext uri="{FF2B5EF4-FFF2-40B4-BE49-F238E27FC236}">
                <a16:creationId xmlns:a16="http://schemas.microsoft.com/office/drawing/2014/main" id="{71EEFBF6-5169-0FA9-13B0-01571DF9DC5B}"/>
              </a:ext>
            </a:extLst>
          </p:cNvPr>
          <p:cNvSpPr/>
          <p:nvPr/>
        </p:nvSpPr>
        <p:spPr>
          <a:xfrm>
            <a:off x="3108097" y="3624718"/>
            <a:ext cx="136599"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矢印: 右 51">
            <a:extLst>
              <a:ext uri="{FF2B5EF4-FFF2-40B4-BE49-F238E27FC236}">
                <a16:creationId xmlns:a16="http://schemas.microsoft.com/office/drawing/2014/main" id="{5AF8CDEC-1ADC-8FA8-9014-AFA3DF212F51}"/>
              </a:ext>
            </a:extLst>
          </p:cNvPr>
          <p:cNvSpPr/>
          <p:nvPr/>
        </p:nvSpPr>
        <p:spPr>
          <a:xfrm>
            <a:off x="3970183" y="3606534"/>
            <a:ext cx="136599" cy="48118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76E6DC87-3C86-EA81-DE1E-238DF4E29620}"/>
              </a:ext>
            </a:extLst>
          </p:cNvPr>
          <p:cNvSpPr txBox="1"/>
          <p:nvPr/>
        </p:nvSpPr>
        <p:spPr>
          <a:xfrm>
            <a:off x="1593916" y="3086071"/>
            <a:ext cx="553998" cy="1938992"/>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Calibri" panose="020F0502020204030204"/>
                <a:ea typeface="游ゴシック" panose="020B0400000000000000" pitchFamily="50" charset="-128"/>
              </a:rPr>
              <a:t>残余ブロック</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C716F335-F872-B1FC-0AAA-EE7375E263D5}"/>
              </a:ext>
            </a:extLst>
          </p:cNvPr>
          <p:cNvSpPr txBox="1"/>
          <p:nvPr/>
        </p:nvSpPr>
        <p:spPr>
          <a:xfrm>
            <a:off x="2449439" y="3086071"/>
            <a:ext cx="553998" cy="1938992"/>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残余ブロック</a:t>
            </a:r>
          </a:p>
        </p:txBody>
      </p:sp>
      <p:sp>
        <p:nvSpPr>
          <p:cNvPr id="23" name="テキスト ボックス 22">
            <a:extLst>
              <a:ext uri="{FF2B5EF4-FFF2-40B4-BE49-F238E27FC236}">
                <a16:creationId xmlns:a16="http://schemas.microsoft.com/office/drawing/2014/main" id="{CC698A77-44DD-46F2-E7E5-DC4F3ED58211}"/>
              </a:ext>
            </a:extLst>
          </p:cNvPr>
          <p:cNvSpPr txBox="1"/>
          <p:nvPr/>
        </p:nvSpPr>
        <p:spPr>
          <a:xfrm>
            <a:off x="3304962" y="3086070"/>
            <a:ext cx="553998" cy="214581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24" name="テキスト ボックス 23">
            <a:extLst>
              <a:ext uri="{FF2B5EF4-FFF2-40B4-BE49-F238E27FC236}">
                <a16:creationId xmlns:a16="http://schemas.microsoft.com/office/drawing/2014/main" id="{96A7D2BF-611C-48A9-5DFD-B1AD41FA5B99}"/>
              </a:ext>
            </a:extLst>
          </p:cNvPr>
          <p:cNvSpPr txBox="1"/>
          <p:nvPr/>
        </p:nvSpPr>
        <p:spPr>
          <a:xfrm>
            <a:off x="4172639" y="3092787"/>
            <a:ext cx="553998" cy="1657261"/>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25" name="テキスト ボックス 24">
            <a:extLst>
              <a:ext uri="{FF2B5EF4-FFF2-40B4-BE49-F238E27FC236}">
                <a16:creationId xmlns:a16="http://schemas.microsoft.com/office/drawing/2014/main" id="{FF46787A-9058-CD91-95AB-E40098590B1D}"/>
              </a:ext>
            </a:extLst>
          </p:cNvPr>
          <p:cNvSpPr txBox="1"/>
          <p:nvPr/>
        </p:nvSpPr>
        <p:spPr>
          <a:xfrm>
            <a:off x="5087115" y="3092786"/>
            <a:ext cx="553998" cy="1657261"/>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26" name="テキスト ボックス 25">
            <a:extLst>
              <a:ext uri="{FF2B5EF4-FFF2-40B4-BE49-F238E27FC236}">
                <a16:creationId xmlns:a16="http://schemas.microsoft.com/office/drawing/2014/main" id="{02513816-EB54-61E0-699A-7238033785CD}"/>
              </a:ext>
            </a:extLst>
          </p:cNvPr>
          <p:cNvSpPr txBox="1"/>
          <p:nvPr/>
        </p:nvSpPr>
        <p:spPr>
          <a:xfrm>
            <a:off x="7223611" y="3500570"/>
            <a:ext cx="141897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種類に</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分類</a:t>
            </a:r>
          </a:p>
        </p:txBody>
      </p:sp>
    </p:spTree>
    <p:extLst>
      <p:ext uri="{BB962C8B-B14F-4D97-AF65-F5344CB8AC3E}">
        <p14:creationId xmlns:p14="http://schemas.microsoft.com/office/powerpoint/2010/main" val="693419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768309"/>
          </a:xfrm>
        </p:spPr>
        <p:txBody>
          <a:bodyPr>
            <a:normAutofit fontScale="90000"/>
          </a:bodyPr>
          <a:lstStyle/>
          <a:p>
            <a:r>
              <a:rPr lang="ja-JP" altLang="en-US" dirty="0"/>
              <a:t>演習２で、ニューラルネットワーク作成を行っているプログラムの部分</a:t>
            </a:r>
            <a:endParaRPr kumimoji="1" lang="ja-JP" altLang="en-US" dirty="0"/>
          </a:p>
        </p:txBody>
      </p:sp>
      <p:sp>
        <p:nvSpPr>
          <p:cNvPr id="3" name="コンテンツ プレースホルダー 2"/>
          <p:cNvSpPr>
            <a:spLocks noGrp="1"/>
          </p:cNvSpPr>
          <p:nvPr>
            <p:ph idx="1"/>
          </p:nvPr>
        </p:nvSpPr>
        <p:spPr>
          <a:xfrm>
            <a:off x="321845" y="1296365"/>
            <a:ext cx="8461208" cy="4906204"/>
          </a:xfrm>
        </p:spPr>
        <p:txBody>
          <a:bodyPr>
            <a:normAutofit/>
          </a:bodyPr>
          <a:lstStyle/>
          <a:p>
            <a:pPr marL="0" indent="0">
              <a:buNone/>
            </a:pPr>
            <a:endParaRPr lang="en-US" altLang="ja-JP" sz="2000" dirty="0"/>
          </a:p>
          <a:p>
            <a:pPr marL="0" indent="0">
              <a:buNone/>
            </a:pPr>
            <a:r>
              <a:rPr lang="en-US" altLang="ja-JP" sz="2000" dirty="0" err="1"/>
              <a:t>def</a:t>
            </a:r>
            <a:r>
              <a:rPr lang="en-US" altLang="ja-JP" sz="2000" dirty="0"/>
              <a:t> __</a:t>
            </a:r>
            <a:r>
              <a:rPr lang="en-US" altLang="ja-JP" sz="2000" dirty="0" err="1"/>
              <a:t>init</a:t>
            </a:r>
            <a:r>
              <a:rPr lang="en-US" altLang="ja-JP" sz="2000" dirty="0"/>
              <a:t>__(self):</a:t>
            </a:r>
          </a:p>
          <a:p>
            <a:pPr marL="0" indent="0">
              <a:buNone/>
            </a:pPr>
            <a:r>
              <a:rPr lang="en-US" altLang="ja-JP" sz="2000" dirty="0"/>
              <a:t>super(</a:t>
            </a:r>
            <a:r>
              <a:rPr lang="en-US" altLang="ja-JP" sz="2000" dirty="0" err="1"/>
              <a:t>ResNet</a:t>
            </a:r>
            <a:r>
              <a:rPr lang="en-US" altLang="ja-JP" sz="2000" dirty="0"/>
              <a:t>, self).__</a:t>
            </a:r>
            <a:r>
              <a:rPr lang="en-US" altLang="ja-JP" sz="2000" dirty="0" err="1"/>
              <a:t>init</a:t>
            </a:r>
            <a:r>
              <a:rPr lang="en-US" altLang="ja-JP" sz="2000" dirty="0"/>
              <a:t>__()</a:t>
            </a:r>
          </a:p>
          <a:p>
            <a:pPr marL="0" indent="0">
              <a:buNone/>
            </a:pPr>
            <a:r>
              <a:rPr lang="en-US" altLang="ja-JP" sz="2000" dirty="0"/>
              <a:t>self.block1 = </a:t>
            </a:r>
            <a:r>
              <a:rPr lang="en-US" altLang="ja-JP" sz="2000" dirty="0" err="1"/>
              <a:t>ResidualBlock</a:t>
            </a:r>
            <a:r>
              <a:rPr lang="en-US" altLang="ja-JP" sz="2000" dirty="0"/>
              <a:t>(1, 32)  # </a:t>
            </a:r>
            <a:r>
              <a:rPr lang="ja-JP" altLang="en-US" sz="2000" dirty="0"/>
              <a:t>残余ブロック</a:t>
            </a:r>
            <a:endParaRPr lang="en-US" altLang="ja-JP" sz="2000" dirty="0"/>
          </a:p>
          <a:p>
            <a:pPr marL="0" indent="0">
              <a:buNone/>
            </a:pPr>
            <a:r>
              <a:rPr lang="en-US" altLang="ja-JP" sz="2000" dirty="0"/>
              <a:t>self.block2 = </a:t>
            </a:r>
            <a:r>
              <a:rPr lang="en-US" altLang="ja-JP" sz="2000" dirty="0" err="1"/>
              <a:t>ResidualBlock</a:t>
            </a:r>
            <a:r>
              <a:rPr lang="en-US" altLang="ja-JP" sz="2000" dirty="0"/>
              <a:t>(32, 64)  # </a:t>
            </a:r>
            <a:r>
              <a:rPr lang="ja-JP" altLang="en-US" sz="2000" dirty="0"/>
              <a:t>残余ブロック</a:t>
            </a:r>
          </a:p>
          <a:p>
            <a:pPr marL="0" indent="0">
              <a:buNone/>
            </a:pPr>
            <a:r>
              <a:rPr lang="en-US" altLang="ja-JP" sz="2000" dirty="0" err="1"/>
              <a:t>self.pool</a:t>
            </a:r>
            <a:r>
              <a:rPr lang="en-US" altLang="ja-JP" sz="2000" dirty="0"/>
              <a:t> = nn.MaxPool2d(2, 2)  # </a:t>
            </a:r>
            <a:r>
              <a:rPr lang="ja-JP" altLang="en-US" sz="2000" dirty="0"/>
              <a:t>プーリング層</a:t>
            </a:r>
          </a:p>
          <a:p>
            <a:pPr marL="0" indent="0">
              <a:buNone/>
            </a:pPr>
            <a:r>
              <a:rPr lang="en-US" altLang="ja-JP" sz="2000" dirty="0"/>
              <a:t>self.fc1 = </a:t>
            </a:r>
            <a:r>
              <a:rPr lang="en-US" altLang="ja-JP" sz="2000" dirty="0" err="1"/>
              <a:t>nn.Linear</a:t>
            </a:r>
            <a:r>
              <a:rPr lang="en-US" altLang="ja-JP" sz="2000" dirty="0"/>
              <a:t>(64 * 12 * 12, </a:t>
            </a:r>
            <a:r>
              <a:rPr lang="en-US" altLang="ja-JP" sz="2000" b="1" dirty="0">
                <a:solidFill>
                  <a:srgbClr val="C00000"/>
                </a:solidFill>
              </a:rPr>
              <a:t>128</a:t>
            </a:r>
            <a:r>
              <a:rPr lang="en-US" altLang="ja-JP" sz="2000" dirty="0"/>
              <a:t>)  # </a:t>
            </a:r>
            <a:r>
              <a:rPr lang="ja-JP" altLang="en-US" sz="2000" dirty="0"/>
              <a:t>全結合層、</a:t>
            </a:r>
            <a:r>
              <a:rPr lang="en-US" altLang="ja-JP" sz="2000" dirty="0"/>
              <a:t>128</a:t>
            </a:r>
            <a:r>
              <a:rPr lang="ja-JP" altLang="en-US" sz="2000" dirty="0"/>
              <a:t>ニューロン</a:t>
            </a:r>
          </a:p>
          <a:p>
            <a:pPr marL="0" indent="0">
              <a:buNone/>
            </a:pPr>
            <a:r>
              <a:rPr lang="en-US" altLang="ja-JP" sz="2000" dirty="0"/>
              <a:t>self.fc2 = </a:t>
            </a:r>
            <a:r>
              <a:rPr lang="en-US" altLang="ja-JP" sz="2000" dirty="0" err="1"/>
              <a:t>nn.Linear</a:t>
            </a:r>
            <a:r>
              <a:rPr lang="en-US" altLang="ja-JP" sz="2000" dirty="0"/>
              <a:t>(128, </a:t>
            </a:r>
            <a:r>
              <a:rPr lang="en-US" altLang="ja-JP" sz="2000" b="1" dirty="0">
                <a:solidFill>
                  <a:srgbClr val="C00000"/>
                </a:solidFill>
              </a:rPr>
              <a:t>10</a:t>
            </a:r>
            <a:r>
              <a:rPr lang="en-US" altLang="ja-JP" sz="2000" dirty="0"/>
              <a:t>)  # </a:t>
            </a:r>
            <a:r>
              <a:rPr lang="ja-JP" altLang="en-US" sz="2000" dirty="0"/>
              <a:t>全結合層、</a:t>
            </a:r>
            <a:r>
              <a:rPr lang="en-US" altLang="ja-JP" sz="2000" dirty="0"/>
              <a:t>10</a:t>
            </a:r>
            <a:r>
              <a:rPr lang="ja-JP" altLang="en-US" sz="2000" dirty="0"/>
              <a:t>ニューロン（クラス数）</a:t>
            </a:r>
          </a:p>
          <a:p>
            <a:pPr marL="0" indent="0">
              <a:buNone/>
            </a:pPr>
            <a:endParaRPr kumimoji="1" lang="ja-JP" altLang="en-US" sz="20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50059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7F30CF-7E10-4076-B596-043CB1E5832E}"/>
              </a:ext>
            </a:extLst>
          </p:cNvPr>
          <p:cNvSpPr>
            <a:spLocks noGrp="1"/>
          </p:cNvSpPr>
          <p:nvPr>
            <p:ph type="title"/>
          </p:nvPr>
        </p:nvSpPr>
        <p:spPr>
          <a:xfrm>
            <a:off x="321845" y="175028"/>
            <a:ext cx="8461208" cy="469865"/>
          </a:xfrm>
        </p:spPr>
        <p:txBody>
          <a:bodyPr>
            <a:normAutofit fontScale="90000"/>
          </a:bodyPr>
          <a:lstStyle/>
          <a:p>
            <a:r>
              <a:rPr lang="ja-JP" altLang="en-US" dirty="0"/>
              <a:t>演習２のプログラムの実行結果</a:t>
            </a:r>
            <a:endParaRPr kumimoji="1" lang="ja-JP" altLang="en-US" dirty="0"/>
          </a:p>
        </p:txBody>
      </p:sp>
      <p:sp>
        <p:nvSpPr>
          <p:cNvPr id="4" name="スライド番号プレースホルダー 3">
            <a:extLst>
              <a:ext uri="{FF2B5EF4-FFF2-40B4-BE49-F238E27FC236}">
                <a16:creationId xmlns:a16="http://schemas.microsoft.com/office/drawing/2014/main" id="{20410FFC-E41D-470A-AC17-ADDB250ADF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67E9491E-FECD-4EEB-B68E-2F6D388B04AA}"/>
              </a:ext>
            </a:extLst>
          </p:cNvPr>
          <p:cNvSpPr/>
          <p:nvPr/>
        </p:nvSpPr>
        <p:spPr>
          <a:xfrm>
            <a:off x="89546" y="728659"/>
            <a:ext cx="894247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同じ訓練データを用いた学習を１０回繰り返し．</a:t>
            </a:r>
            <a:endParaRPr kumimoji="0"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4349A6F4-84E3-47FF-9829-8F7712DA4AFC}"/>
              </a:ext>
            </a:extLst>
          </p:cNvPr>
          <p:cNvSpPr txBox="1"/>
          <p:nvPr/>
        </p:nvSpPr>
        <p:spPr>
          <a:xfrm>
            <a:off x="169778" y="5940852"/>
            <a:ext cx="5589671" cy="830997"/>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学習</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の</a:t>
            </a:r>
            <a:r>
              <a:rPr kumimoji="1" lang="ja-JP" altLang="en-US" sz="24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繰り返し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ごとに，訓練データや検証データでの</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損失</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の変化を確認</a:t>
            </a:r>
          </a:p>
        </p:txBody>
      </p:sp>
      <p:sp>
        <p:nvSpPr>
          <p:cNvPr id="11" name="正方形/長方形 10">
            <a:extLst>
              <a:ext uri="{FF2B5EF4-FFF2-40B4-BE49-F238E27FC236}">
                <a16:creationId xmlns:a16="http://schemas.microsoft.com/office/drawing/2014/main" id="{0DC8C05E-9915-4293-8D06-E4338C978A58}"/>
              </a:ext>
            </a:extLst>
          </p:cNvPr>
          <p:cNvSpPr/>
          <p:nvPr/>
        </p:nvSpPr>
        <p:spPr>
          <a:xfrm>
            <a:off x="81213" y="1162809"/>
            <a:ext cx="894247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そのとき，検証データで検証</a:t>
            </a:r>
            <a:endParaRPr kumimoji="0"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9" name="図 8"/>
          <p:cNvPicPr>
            <a:picLocks noChangeAspect="1"/>
          </p:cNvPicPr>
          <p:nvPr/>
        </p:nvPicPr>
        <p:blipFill>
          <a:blip r:embed="rId2"/>
          <a:stretch>
            <a:fillRect/>
          </a:stretch>
        </p:blipFill>
        <p:spPr>
          <a:xfrm>
            <a:off x="5065032" y="1549412"/>
            <a:ext cx="3718021" cy="4013700"/>
          </a:xfrm>
          <a:prstGeom prst="rect">
            <a:avLst/>
          </a:prstGeom>
        </p:spPr>
      </p:pic>
      <p:pic>
        <p:nvPicPr>
          <p:cNvPr id="10" name="図 9"/>
          <p:cNvPicPr>
            <a:picLocks noChangeAspect="1"/>
          </p:cNvPicPr>
          <p:nvPr/>
        </p:nvPicPr>
        <p:blipFill>
          <a:blip r:embed="rId3"/>
          <a:stretch>
            <a:fillRect/>
          </a:stretch>
        </p:blipFill>
        <p:spPr>
          <a:xfrm>
            <a:off x="57528" y="1767587"/>
            <a:ext cx="4701705" cy="3795525"/>
          </a:xfrm>
          <a:prstGeom prst="rect">
            <a:avLst/>
          </a:prstGeom>
        </p:spPr>
      </p:pic>
    </p:spTree>
    <p:extLst>
      <p:ext uri="{BB962C8B-B14F-4D97-AF65-F5344CB8AC3E}">
        <p14:creationId xmlns:p14="http://schemas.microsoft.com/office/powerpoint/2010/main" val="820861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400" dirty="0"/>
              <a:t>ここまでのまとめ</a:t>
            </a:r>
          </a:p>
        </p:txBody>
      </p:sp>
      <p:sp>
        <p:nvSpPr>
          <p:cNvPr id="3" name="コンテンツ プレースホルダー 2"/>
          <p:cNvSpPr>
            <a:spLocks noGrp="1"/>
          </p:cNvSpPr>
          <p:nvPr>
            <p:ph idx="1"/>
          </p:nvPr>
        </p:nvSpPr>
        <p:spPr>
          <a:xfrm>
            <a:off x="321845" y="846252"/>
            <a:ext cx="8461208" cy="5968433"/>
          </a:xfrm>
        </p:spPr>
        <p:txBody>
          <a:bodyPr>
            <a:normAutofit fontScale="62500" lnSpcReduction="20000"/>
          </a:bodyPr>
          <a:lstStyle/>
          <a:p>
            <a:pPr marL="0" indent="0">
              <a:lnSpc>
                <a:spcPct val="120000"/>
              </a:lnSpc>
              <a:buNone/>
            </a:pPr>
            <a:r>
              <a:rPr lang="ja-JP" altLang="en-US" b="1" u="sng" dirty="0"/>
              <a:t>手書き文字 </a:t>
            </a:r>
            <a:r>
              <a:rPr lang="en-US" altLang="ja-JP" b="1" u="sng" dirty="0"/>
              <a:t>MNIST </a:t>
            </a:r>
            <a:r>
              <a:rPr lang="ja-JP" altLang="en-US" b="1" u="sng" dirty="0"/>
              <a:t>データセット</a:t>
            </a:r>
          </a:p>
          <a:p>
            <a:pPr>
              <a:lnSpc>
                <a:spcPct val="120000"/>
              </a:lnSpc>
            </a:pPr>
            <a:r>
              <a:rPr lang="en-US" altLang="ja-JP" dirty="0"/>
              <a:t>0</a:t>
            </a:r>
            <a:r>
              <a:rPr lang="ja-JP" altLang="en-US" dirty="0"/>
              <a:t>～</a:t>
            </a:r>
            <a:r>
              <a:rPr lang="en-US" altLang="ja-JP" dirty="0"/>
              <a:t>9</a:t>
            </a:r>
            <a:r>
              <a:rPr lang="ja-JP" altLang="en-US" dirty="0"/>
              <a:t>の手書き数字、</a:t>
            </a:r>
            <a:r>
              <a:rPr lang="en-US" altLang="ja-JP" dirty="0"/>
              <a:t>28×28</a:t>
            </a:r>
            <a:r>
              <a:rPr lang="ja-JP" altLang="en-US" dirty="0"/>
              <a:t>ピクセル、</a:t>
            </a:r>
            <a:r>
              <a:rPr lang="en-US" altLang="ja-JP" dirty="0"/>
              <a:t>60,000</a:t>
            </a:r>
            <a:r>
              <a:rPr lang="ja-JP" altLang="en-US" dirty="0"/>
              <a:t>枚の訓練データ、</a:t>
            </a:r>
            <a:r>
              <a:rPr lang="en-US" altLang="ja-JP" dirty="0"/>
              <a:t>10,000</a:t>
            </a:r>
            <a:r>
              <a:rPr lang="ja-JP" altLang="en-US" dirty="0"/>
              <a:t>枚の検証データ</a:t>
            </a:r>
          </a:p>
          <a:p>
            <a:pPr marL="0" indent="0">
              <a:lnSpc>
                <a:spcPct val="120000"/>
              </a:lnSpc>
              <a:buNone/>
            </a:pPr>
            <a:r>
              <a:rPr lang="ja-JP" altLang="en-US" b="1" u="sng" dirty="0"/>
              <a:t>手書き文字 </a:t>
            </a:r>
            <a:r>
              <a:rPr lang="en-US" altLang="ja-JP" b="1" u="sng" dirty="0"/>
              <a:t>MNIST </a:t>
            </a:r>
            <a:r>
              <a:rPr lang="ja-JP" altLang="en-US" b="1" u="sng" dirty="0"/>
              <a:t>データセットの分類</a:t>
            </a:r>
          </a:p>
          <a:p>
            <a:pPr>
              <a:lnSpc>
                <a:spcPct val="120000"/>
              </a:lnSpc>
            </a:pPr>
            <a:r>
              <a:rPr lang="ja-JP" altLang="en-US" dirty="0"/>
              <a:t>数字</a:t>
            </a:r>
            <a:r>
              <a:rPr lang="en-US" altLang="ja-JP" dirty="0"/>
              <a:t>0</a:t>
            </a:r>
            <a:r>
              <a:rPr lang="ja-JP" altLang="en-US" dirty="0"/>
              <a:t>～</a:t>
            </a:r>
            <a:r>
              <a:rPr lang="en-US" altLang="ja-JP" dirty="0"/>
              <a:t>9</a:t>
            </a:r>
            <a:r>
              <a:rPr lang="ja-JP" altLang="en-US" dirty="0"/>
              <a:t>に分類、訓練データでモデルを学習、検証データでモデルを検証</a:t>
            </a:r>
          </a:p>
          <a:p>
            <a:pPr marL="0" indent="0">
              <a:lnSpc>
                <a:spcPct val="120000"/>
              </a:lnSpc>
              <a:buNone/>
            </a:pPr>
            <a:r>
              <a:rPr lang="ja-JP" altLang="en-US" b="1" u="sng" dirty="0"/>
              <a:t>ディープラーニングの利点と弱点</a:t>
            </a:r>
          </a:p>
          <a:p>
            <a:pPr>
              <a:lnSpc>
                <a:spcPct val="120000"/>
              </a:lnSpc>
            </a:pPr>
            <a:r>
              <a:rPr lang="ja-JP" altLang="en-US" dirty="0"/>
              <a:t>深い層で複雑な特徴を捉えるが、</a:t>
            </a:r>
            <a:r>
              <a:rPr lang="ja-JP" altLang="en-US" b="1" dirty="0"/>
              <a:t>勾配消失</a:t>
            </a:r>
            <a:r>
              <a:rPr lang="ja-JP" altLang="en-US" dirty="0"/>
              <a:t>の問題が発生することがある</a:t>
            </a:r>
          </a:p>
          <a:p>
            <a:pPr>
              <a:lnSpc>
                <a:spcPct val="120000"/>
              </a:lnSpc>
            </a:pPr>
            <a:r>
              <a:rPr lang="ja-JP" altLang="en-US" b="1" dirty="0"/>
              <a:t>勾配消失</a:t>
            </a:r>
            <a:r>
              <a:rPr lang="ja-JP" altLang="en-US" dirty="0"/>
              <a:t>により学習が困難になる</a:t>
            </a:r>
          </a:p>
          <a:p>
            <a:pPr marL="0" indent="0">
              <a:lnSpc>
                <a:spcPct val="120000"/>
              </a:lnSpc>
              <a:buNone/>
            </a:pPr>
            <a:r>
              <a:rPr lang="en-US" altLang="ja-JP" b="1" u="sng" dirty="0" err="1"/>
              <a:t>ResNet</a:t>
            </a:r>
            <a:r>
              <a:rPr lang="en-US" altLang="ja-JP" b="1" u="sng" dirty="0"/>
              <a:t> (2015</a:t>
            </a:r>
            <a:r>
              <a:rPr lang="ja-JP" altLang="en-US" b="1" u="sng" dirty="0"/>
              <a:t>年</a:t>
            </a:r>
            <a:r>
              <a:rPr lang="en-US" altLang="ja-JP" b="1" u="sng" dirty="0"/>
              <a:t>)</a:t>
            </a:r>
          </a:p>
          <a:p>
            <a:pPr>
              <a:lnSpc>
                <a:spcPct val="120000"/>
              </a:lnSpc>
            </a:pPr>
            <a:r>
              <a:rPr lang="ja-JP" altLang="en-US" dirty="0"/>
              <a:t>残余接続と残余ブロックを導入</a:t>
            </a:r>
          </a:p>
          <a:p>
            <a:pPr>
              <a:lnSpc>
                <a:spcPct val="120000"/>
              </a:lnSpc>
            </a:pPr>
            <a:r>
              <a:rPr lang="en-US" altLang="ja-JP" dirty="0"/>
              <a:t>30</a:t>
            </a:r>
            <a:r>
              <a:rPr lang="ja-JP" altLang="en-US" dirty="0"/>
              <a:t>層以上の深い</a:t>
            </a:r>
            <a:r>
              <a:rPr lang="en-US" altLang="ja-JP" dirty="0"/>
              <a:t>CNN</a:t>
            </a:r>
            <a:r>
              <a:rPr lang="ja-JP" altLang="en-US" dirty="0"/>
              <a:t>を実現</a:t>
            </a:r>
          </a:p>
          <a:p>
            <a:pPr>
              <a:lnSpc>
                <a:spcPct val="120000"/>
              </a:lnSpc>
            </a:pPr>
            <a:r>
              <a:rPr lang="ja-JP" altLang="en-US" dirty="0"/>
              <a:t>勾配消失の緩和</a:t>
            </a:r>
          </a:p>
          <a:p>
            <a:pPr marL="0" indent="0">
              <a:lnSpc>
                <a:spcPct val="120000"/>
              </a:lnSpc>
              <a:buNone/>
            </a:pPr>
            <a:r>
              <a:rPr lang="en-US" altLang="ja-JP" b="1" u="sng" dirty="0" err="1"/>
              <a:t>ResNet</a:t>
            </a:r>
            <a:r>
              <a:rPr lang="en-US" altLang="ja-JP" b="1" u="sng" dirty="0"/>
              <a:t> </a:t>
            </a:r>
            <a:r>
              <a:rPr lang="ja-JP" altLang="en-US" b="1" u="sng" dirty="0"/>
              <a:t>の残余ブロック</a:t>
            </a:r>
          </a:p>
          <a:p>
            <a:pPr>
              <a:lnSpc>
                <a:spcPct val="120000"/>
              </a:lnSpc>
            </a:pPr>
            <a:r>
              <a:rPr lang="ja-JP" altLang="en-US" dirty="0"/>
              <a:t>層をスキップして，後続の層へ直接データを送る経路により、勾配消失を緩和</a:t>
            </a: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45</a:t>
            </a:fld>
            <a:endParaRPr kumimoji="1" lang="ja-JP" altLang="en-US"/>
          </a:p>
        </p:txBody>
      </p:sp>
    </p:spTree>
    <p:extLst>
      <p:ext uri="{BB962C8B-B14F-4D97-AF65-F5344CB8AC3E}">
        <p14:creationId xmlns:p14="http://schemas.microsoft.com/office/powerpoint/2010/main" val="1553389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191829" cy="2387918"/>
          </a:xfrm>
        </p:spPr>
        <p:txBody>
          <a:bodyPr anchor="b">
            <a:normAutofit/>
          </a:bodyPr>
          <a:lstStyle/>
          <a:p>
            <a:r>
              <a:rPr lang="en-US" altLang="ja-JP" sz="4500" dirty="0">
                <a:solidFill>
                  <a:schemeClr val="tx2"/>
                </a:solidFill>
              </a:rPr>
              <a:t>6-3. </a:t>
            </a:r>
            <a:r>
              <a:rPr lang="ja-JP" altLang="en-US" sz="4500" dirty="0">
                <a:solidFill>
                  <a:schemeClr val="tx2"/>
                </a:solidFill>
              </a:rPr>
              <a:t>学習済みモデルの活用</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46</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5559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EEBAA-1220-4F94-23CA-A81948546EC8}"/>
              </a:ext>
            </a:extLst>
          </p:cNvPr>
          <p:cNvSpPr>
            <a:spLocks noGrp="1"/>
          </p:cNvSpPr>
          <p:nvPr>
            <p:ph type="title"/>
          </p:nvPr>
        </p:nvSpPr>
        <p:spPr/>
        <p:txBody>
          <a:bodyPr>
            <a:normAutofit fontScale="90000"/>
          </a:bodyPr>
          <a:lstStyle/>
          <a:p>
            <a:r>
              <a:rPr kumimoji="1" lang="ja-JP" altLang="en-US" dirty="0"/>
              <a:t>ディープラーニングの学習済みモデル</a:t>
            </a:r>
          </a:p>
        </p:txBody>
      </p:sp>
      <p:sp>
        <p:nvSpPr>
          <p:cNvPr id="3" name="コンテンツ プレースホルダー 2">
            <a:extLst>
              <a:ext uri="{FF2B5EF4-FFF2-40B4-BE49-F238E27FC236}">
                <a16:creationId xmlns:a16="http://schemas.microsoft.com/office/drawing/2014/main" id="{8A1A26A4-A44B-DAEF-B3E0-1DA59351BB8E}"/>
              </a:ext>
            </a:extLst>
          </p:cNvPr>
          <p:cNvSpPr>
            <a:spLocks noGrp="1"/>
          </p:cNvSpPr>
          <p:nvPr>
            <p:ph idx="1"/>
          </p:nvPr>
        </p:nvSpPr>
        <p:spPr/>
        <p:txBody>
          <a:bodyPr>
            <a:normAutofit/>
          </a:bodyPr>
          <a:lstStyle/>
          <a:p>
            <a:r>
              <a:rPr kumimoji="1" lang="ja-JP" altLang="en-US" dirty="0"/>
              <a:t>有名なデータで</a:t>
            </a:r>
            <a:r>
              <a:rPr kumimoji="1" lang="ja-JP" altLang="en-US" b="1" dirty="0"/>
              <a:t>学習済みのモデル</a:t>
            </a:r>
            <a:r>
              <a:rPr kumimoji="1" lang="ja-JP" altLang="en-US" dirty="0"/>
              <a:t>は，</a:t>
            </a:r>
            <a:r>
              <a:rPr kumimoji="1" lang="ja-JP" altLang="en-US" b="1" dirty="0"/>
              <a:t>インターネットで公開</a:t>
            </a:r>
            <a:r>
              <a:rPr kumimoji="1" lang="ja-JP" altLang="en-US" dirty="0"/>
              <a:t>されていることが多い</a:t>
            </a:r>
            <a:endParaRPr kumimoji="1"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81F27881-2421-E335-DFA4-111EC514D5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101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03439D-0023-E6FA-64A1-5F21A18942EC}"/>
              </a:ext>
            </a:extLst>
          </p:cNvPr>
          <p:cNvSpPr>
            <a:spLocks noGrp="1"/>
          </p:cNvSpPr>
          <p:nvPr>
            <p:ph type="title"/>
          </p:nvPr>
        </p:nvSpPr>
        <p:spPr/>
        <p:txBody>
          <a:bodyPr>
            <a:normAutofit fontScale="90000"/>
          </a:bodyPr>
          <a:lstStyle/>
          <a:p>
            <a:r>
              <a:rPr kumimoji="1" lang="ja-JP" altLang="en-US" dirty="0"/>
              <a:t>ディープラーニングの学習済みモデル</a:t>
            </a:r>
          </a:p>
        </p:txBody>
      </p:sp>
      <p:sp>
        <p:nvSpPr>
          <p:cNvPr id="3" name="コンテンツ プレースホルダー 2">
            <a:extLst>
              <a:ext uri="{FF2B5EF4-FFF2-40B4-BE49-F238E27FC236}">
                <a16:creationId xmlns:a16="http://schemas.microsoft.com/office/drawing/2014/main" id="{4530125E-8A11-BBAD-0717-FC834B012653}"/>
              </a:ext>
            </a:extLst>
          </p:cNvPr>
          <p:cNvSpPr>
            <a:spLocks noGrp="1"/>
          </p:cNvSpPr>
          <p:nvPr>
            <p:ph idx="1"/>
          </p:nvPr>
        </p:nvSpPr>
        <p:spPr/>
        <p:txBody>
          <a:bodyPr>
            <a:normAutofit/>
          </a:bodyPr>
          <a:lstStyle/>
          <a:p>
            <a:pPr>
              <a:spcBef>
                <a:spcPts val="1200"/>
              </a:spcBef>
              <a:buFont typeface="Arial" panose="020B0604020202020204" pitchFamily="34" charset="0"/>
              <a:buChar char="•"/>
            </a:pPr>
            <a:r>
              <a:rPr lang="ja-JP" altLang="en-US" sz="2400" dirty="0"/>
              <a:t>大規模データセットで</a:t>
            </a:r>
            <a:r>
              <a:rPr lang="ja-JP" altLang="en-US" sz="2400" b="1" dirty="0"/>
              <a:t>学習されたモデル</a:t>
            </a:r>
          </a:p>
          <a:p>
            <a:pPr>
              <a:spcBef>
                <a:spcPts val="1200"/>
              </a:spcBef>
              <a:buFont typeface="Arial" panose="020B0604020202020204" pitchFamily="34" charset="0"/>
              <a:buChar char="•"/>
            </a:pPr>
            <a:r>
              <a:rPr lang="ja-JP" altLang="en-US" sz="2400" dirty="0"/>
              <a:t>ニューラルネットワークの</a:t>
            </a:r>
            <a:r>
              <a:rPr lang="ja-JP" altLang="en-US" sz="2400" b="1" dirty="0"/>
              <a:t>パラメータ</a:t>
            </a:r>
            <a:r>
              <a:rPr lang="ja-JP" altLang="en-US" sz="2400" dirty="0"/>
              <a:t>（重み、バイアスなど）は</a:t>
            </a:r>
            <a:r>
              <a:rPr lang="ja-JP" altLang="en-US" sz="2400" b="1" dirty="0"/>
              <a:t>最適化済み</a:t>
            </a:r>
            <a:endParaRPr lang="en-US" altLang="ja-JP" sz="2400" b="1" dirty="0"/>
          </a:p>
          <a:p>
            <a:pPr>
              <a:spcBef>
                <a:spcPts val="1200"/>
              </a:spcBef>
              <a:buFont typeface="Arial" panose="020B0604020202020204" pitchFamily="34" charset="0"/>
              <a:buChar char="•"/>
            </a:pPr>
            <a:r>
              <a:rPr lang="ja-JP" altLang="en-US" sz="2400" b="1" dirty="0"/>
              <a:t>特定のタスク</a:t>
            </a:r>
            <a:r>
              <a:rPr lang="ja-JP" altLang="en-US" sz="2400" dirty="0"/>
              <a:t>（所定の </a:t>
            </a:r>
            <a:r>
              <a:rPr lang="en-US" altLang="ja-JP" sz="2400" dirty="0"/>
              <a:t>1000</a:t>
            </a:r>
            <a:r>
              <a:rPr lang="ja-JP" altLang="en-US" sz="2400" dirty="0"/>
              <a:t>種類の画像分類など）に</a:t>
            </a:r>
            <a:r>
              <a:rPr lang="ja-JP" altLang="en-US" sz="2400" b="1" dirty="0"/>
              <a:t>特化</a:t>
            </a:r>
            <a:r>
              <a:rPr lang="ja-JP" altLang="en-US" sz="2400" dirty="0"/>
              <a:t>して</a:t>
            </a:r>
            <a:r>
              <a:rPr lang="ja-JP" altLang="en-US" sz="2400" b="1" dirty="0"/>
              <a:t>最適化</a:t>
            </a:r>
            <a:r>
              <a:rPr lang="ja-JP" altLang="en-US" sz="2400" dirty="0"/>
              <a:t>されている</a:t>
            </a:r>
            <a:endParaRPr lang="en-US" altLang="ja-JP" sz="2400" dirty="0"/>
          </a:p>
          <a:p>
            <a:pPr>
              <a:spcBef>
                <a:spcPts val="1200"/>
              </a:spcBef>
              <a:buFont typeface="Arial" panose="020B0604020202020204" pitchFamily="34" charset="0"/>
              <a:buChar char="•"/>
            </a:pPr>
            <a:r>
              <a:rPr lang="ja-JP" altLang="en-US" sz="2400" b="1" dirty="0"/>
              <a:t>転移学習</a:t>
            </a:r>
            <a:r>
              <a:rPr lang="ja-JP" altLang="en-US" sz="2400" dirty="0"/>
              <a:t>や</a:t>
            </a:r>
            <a:r>
              <a:rPr lang="ja-JP" altLang="en-US" sz="2400" b="1" dirty="0"/>
              <a:t>ファインチューニング</a:t>
            </a:r>
            <a:r>
              <a:rPr lang="ja-JP" altLang="en-US" sz="2400" dirty="0"/>
              <a:t>を利用して、</a:t>
            </a:r>
            <a:r>
              <a:rPr lang="ja-JP" altLang="en-US" sz="2400" b="1" dirty="0"/>
              <a:t>異なるタスクにも適用可能</a:t>
            </a:r>
            <a:endParaRPr lang="en-US" altLang="ja-JP" sz="2400" b="1" dirty="0"/>
          </a:p>
          <a:p>
            <a:pPr>
              <a:spcBef>
                <a:spcPts val="1200"/>
              </a:spcBef>
              <a:buFont typeface="Arial" panose="020B0604020202020204" pitchFamily="34" charset="0"/>
              <a:buChar char="•"/>
            </a:pPr>
            <a:r>
              <a:rPr lang="ja-JP" altLang="en-US" sz="2400" b="1" dirty="0"/>
              <a:t>転移学習</a:t>
            </a:r>
            <a:r>
              <a:rPr lang="ja-JP" altLang="en-US" sz="2400" dirty="0"/>
              <a:t>や</a:t>
            </a:r>
            <a:r>
              <a:rPr lang="ja-JP" altLang="en-US" sz="2400" b="1" dirty="0"/>
              <a:t>ファインチューニング</a:t>
            </a:r>
            <a:r>
              <a:rPr lang="ja-JP" altLang="en-US" sz="2400" dirty="0"/>
              <a:t>にはそのためのデータが必要。</a:t>
            </a:r>
            <a:r>
              <a:rPr lang="ja-JP" altLang="en-US" sz="2400" b="1" dirty="0"/>
              <a:t>少量のデータ</a:t>
            </a:r>
            <a:r>
              <a:rPr lang="ja-JP" altLang="en-US" sz="2400" dirty="0"/>
              <a:t>でも</a:t>
            </a:r>
            <a:r>
              <a:rPr lang="ja-JP" altLang="en-US" sz="2400" b="1" dirty="0"/>
              <a:t>効果的に動作する</a:t>
            </a:r>
            <a:r>
              <a:rPr lang="ja-JP" altLang="en-US" sz="2400" dirty="0"/>
              <a:t>場合がある</a:t>
            </a:r>
            <a:endParaRPr kumimoji="1" lang="ja-JP" altLang="en-US" sz="2400" dirty="0"/>
          </a:p>
        </p:txBody>
      </p:sp>
      <p:sp>
        <p:nvSpPr>
          <p:cNvPr id="4" name="スライド番号プレースホルダー 3">
            <a:extLst>
              <a:ext uri="{FF2B5EF4-FFF2-40B4-BE49-F238E27FC236}">
                <a16:creationId xmlns:a16="http://schemas.microsoft.com/office/drawing/2014/main" id="{350D7F77-BD9D-8958-5ED2-2860E37F78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03260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1D9B7-60B3-3D64-7E25-2436E1F5DD95}"/>
              </a:ext>
            </a:extLst>
          </p:cNvPr>
          <p:cNvSpPr>
            <a:spLocks noGrp="1"/>
          </p:cNvSpPr>
          <p:nvPr>
            <p:ph type="title"/>
          </p:nvPr>
        </p:nvSpPr>
        <p:spPr/>
        <p:txBody>
          <a:bodyPr>
            <a:normAutofit fontScale="90000"/>
          </a:bodyPr>
          <a:lstStyle/>
          <a:p>
            <a:r>
              <a:rPr kumimoji="1" lang="ja-JP" altLang="en-US" dirty="0"/>
              <a:t>ディープラーニングの学習済みモデルの活用</a:t>
            </a:r>
          </a:p>
        </p:txBody>
      </p:sp>
      <p:sp>
        <p:nvSpPr>
          <p:cNvPr id="3" name="コンテンツ プレースホルダー 2">
            <a:extLst>
              <a:ext uri="{FF2B5EF4-FFF2-40B4-BE49-F238E27FC236}">
                <a16:creationId xmlns:a16="http://schemas.microsoft.com/office/drawing/2014/main" id="{AFB87BC7-F951-708C-36EE-4218F6774BC0}"/>
              </a:ext>
            </a:extLst>
          </p:cNvPr>
          <p:cNvSpPr>
            <a:spLocks noGrp="1"/>
          </p:cNvSpPr>
          <p:nvPr>
            <p:ph idx="1"/>
          </p:nvPr>
        </p:nvSpPr>
        <p:spPr/>
        <p:txBody>
          <a:bodyPr>
            <a:normAutofit/>
          </a:bodyPr>
          <a:lstStyle/>
          <a:p>
            <a:pPr>
              <a:spcBef>
                <a:spcPts val="1200"/>
              </a:spcBef>
            </a:pPr>
            <a:r>
              <a:rPr kumimoji="1" lang="ja-JP" altLang="en-US" sz="2400" b="1" dirty="0"/>
              <a:t>コスト削減</a:t>
            </a:r>
            <a:endParaRPr kumimoji="1" lang="en-US" altLang="ja-JP" sz="2400" b="1" dirty="0"/>
          </a:p>
          <a:p>
            <a:pPr marL="0" indent="0">
              <a:spcBef>
                <a:spcPts val="1200"/>
              </a:spcBef>
              <a:buNone/>
            </a:pPr>
            <a:r>
              <a:rPr lang="ja-JP" altLang="en-US" sz="2400" dirty="0"/>
              <a:t>学習済みモデルは、</a:t>
            </a:r>
            <a:r>
              <a:rPr lang="ja-JP" altLang="en-US" sz="2400" b="1" dirty="0"/>
              <a:t>大規模データセット</a:t>
            </a:r>
            <a:r>
              <a:rPr lang="ja-JP" altLang="en-US" sz="2400" dirty="0"/>
              <a:t>で</a:t>
            </a:r>
            <a:r>
              <a:rPr lang="ja-JP" altLang="en-US" sz="2400" b="1" dirty="0"/>
              <a:t>学習済み</a:t>
            </a:r>
            <a:r>
              <a:rPr lang="ja-JP" altLang="en-US" sz="2400" dirty="0"/>
              <a:t>のため、最初から学習するよりも時間や手間や設備が省ける</a:t>
            </a:r>
            <a:endParaRPr lang="en-US" altLang="ja-JP" sz="2400" dirty="0"/>
          </a:p>
          <a:p>
            <a:pPr marL="0" indent="0">
              <a:spcBef>
                <a:spcPts val="1200"/>
              </a:spcBef>
              <a:buNone/>
            </a:pPr>
            <a:endParaRPr lang="en-US" altLang="ja-JP" sz="2400" dirty="0"/>
          </a:p>
          <a:p>
            <a:pPr>
              <a:spcBef>
                <a:spcPts val="1200"/>
              </a:spcBef>
            </a:pPr>
            <a:r>
              <a:rPr lang="ja-JP" altLang="en-US" sz="2400" b="1" dirty="0"/>
              <a:t>高い性能</a:t>
            </a:r>
            <a:endParaRPr lang="en-US" altLang="ja-JP" sz="2400" b="1" dirty="0"/>
          </a:p>
          <a:p>
            <a:pPr marL="0" indent="0">
              <a:spcBef>
                <a:spcPts val="1200"/>
              </a:spcBef>
              <a:buNone/>
            </a:pPr>
            <a:r>
              <a:rPr lang="ja-JP" altLang="en-US" sz="2400" b="1" dirty="0"/>
              <a:t>大規模データセットでの学習</a:t>
            </a:r>
            <a:r>
              <a:rPr lang="ja-JP" altLang="en-US" sz="2400" dirty="0"/>
              <a:t>により、</a:t>
            </a:r>
            <a:r>
              <a:rPr lang="ja-JP" altLang="en-US" sz="2400" b="1" dirty="0"/>
              <a:t>優れた性能</a:t>
            </a:r>
            <a:r>
              <a:rPr lang="ja-JP" altLang="en-US" sz="2400" dirty="0"/>
              <a:t>を持つ</a:t>
            </a:r>
            <a:endParaRPr lang="en-US" altLang="ja-JP" sz="2400" dirty="0"/>
          </a:p>
          <a:p>
            <a:pPr marL="0" indent="0">
              <a:spcBef>
                <a:spcPts val="1200"/>
              </a:spcBef>
              <a:buNone/>
            </a:pPr>
            <a:endParaRPr lang="en-US" altLang="ja-JP" sz="2400" dirty="0"/>
          </a:p>
          <a:p>
            <a:pPr>
              <a:spcBef>
                <a:spcPts val="1200"/>
              </a:spcBef>
            </a:pPr>
            <a:r>
              <a:rPr lang="ja-JP" altLang="en-US" sz="2400" b="1" dirty="0"/>
              <a:t>転移学習、ファインチューニング</a:t>
            </a:r>
            <a:endParaRPr lang="en-US" altLang="ja-JP" sz="2400" b="1" dirty="0"/>
          </a:p>
          <a:p>
            <a:pPr marL="0" indent="0">
              <a:spcBef>
                <a:spcPts val="1200"/>
              </a:spcBef>
              <a:buNone/>
            </a:pPr>
            <a:r>
              <a:rPr lang="ja-JP" altLang="en-US" sz="2400" dirty="0"/>
              <a:t>学習済みモデルの層を再利用し、異なるタスクにも適用可能</a:t>
            </a:r>
            <a:endParaRPr lang="en-US" altLang="ja-JP" sz="2400" dirty="0"/>
          </a:p>
          <a:p>
            <a:pPr>
              <a:spcBef>
                <a:spcPts val="1200"/>
              </a:spcBef>
            </a:pPr>
            <a:endParaRPr kumimoji="1" lang="ja-JP" altLang="en-US" sz="2400" dirty="0"/>
          </a:p>
        </p:txBody>
      </p:sp>
      <p:sp>
        <p:nvSpPr>
          <p:cNvPr id="4" name="スライド番号プレースホルダー 3">
            <a:extLst>
              <a:ext uri="{FF2B5EF4-FFF2-40B4-BE49-F238E27FC236}">
                <a16:creationId xmlns:a16="http://schemas.microsoft.com/office/drawing/2014/main" id="{98CFC6E3-B95D-941F-3D38-B3308EDD01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4879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42AEF-B08F-437D-9221-B23CF382D25F}"/>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の全体画面</a:t>
            </a:r>
          </a:p>
        </p:txBody>
      </p:sp>
      <p:sp>
        <p:nvSpPr>
          <p:cNvPr id="4" name="スライド番号プレースホルダー 3">
            <a:extLst>
              <a:ext uri="{FF2B5EF4-FFF2-40B4-BE49-F238E27FC236}">
                <a16:creationId xmlns:a16="http://schemas.microsoft.com/office/drawing/2014/main" id="{4341B69F-7CA2-436D-B261-E84CD5DC2C20}"/>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D6F62B7-F711-49BA-9A01-438FB52A0960}"/>
              </a:ext>
            </a:extLst>
          </p:cNvPr>
          <p:cNvPicPr>
            <a:picLocks noChangeAspect="1"/>
          </p:cNvPicPr>
          <p:nvPr/>
        </p:nvPicPr>
        <p:blipFill>
          <a:blip r:embed="rId2"/>
          <a:stretch>
            <a:fillRect/>
          </a:stretch>
        </p:blipFill>
        <p:spPr>
          <a:xfrm>
            <a:off x="3158512" y="861570"/>
            <a:ext cx="3362766" cy="4997918"/>
          </a:xfrm>
          <a:prstGeom prst="rect">
            <a:avLst/>
          </a:prstGeom>
        </p:spPr>
      </p:pic>
      <p:sp>
        <p:nvSpPr>
          <p:cNvPr id="6" name="テキスト ボックス 5">
            <a:extLst>
              <a:ext uri="{FF2B5EF4-FFF2-40B4-BE49-F238E27FC236}">
                <a16:creationId xmlns:a16="http://schemas.microsoft.com/office/drawing/2014/main" id="{8CCF2DCE-31E4-4903-9C8C-77136399F330}"/>
              </a:ext>
            </a:extLst>
          </p:cNvPr>
          <p:cNvSpPr txBox="1"/>
          <p:nvPr/>
        </p:nvSpPr>
        <p:spPr>
          <a:xfrm>
            <a:off x="3257550" y="5964860"/>
            <a:ext cx="4195739"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ブラウザの画面</a:t>
            </a:r>
          </a:p>
        </p:txBody>
      </p:sp>
      <p:sp>
        <p:nvSpPr>
          <p:cNvPr id="7" name="正方形/長方形 6">
            <a:extLst>
              <a:ext uri="{FF2B5EF4-FFF2-40B4-BE49-F238E27FC236}">
                <a16:creationId xmlns:a16="http://schemas.microsoft.com/office/drawing/2014/main" id="{3270AE1E-983B-4862-829B-3457EECAB4AE}"/>
              </a:ext>
            </a:extLst>
          </p:cNvPr>
          <p:cNvSpPr/>
          <p:nvPr/>
        </p:nvSpPr>
        <p:spPr>
          <a:xfrm>
            <a:off x="3037974" y="1833470"/>
            <a:ext cx="439153" cy="1515596"/>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B25FA58C-0C0F-43F1-B8A0-ACFD19C81443}"/>
              </a:ext>
            </a:extLst>
          </p:cNvPr>
          <p:cNvSpPr txBox="1"/>
          <p:nvPr/>
        </p:nvSpPr>
        <p:spPr>
          <a:xfrm>
            <a:off x="0" y="1991103"/>
            <a:ext cx="2971384" cy="120032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（目次，検索と置換，変数，ファイル）</a:t>
            </a:r>
          </a:p>
        </p:txBody>
      </p:sp>
      <p:sp>
        <p:nvSpPr>
          <p:cNvPr id="9" name="正方形/長方形 8">
            <a:extLst>
              <a:ext uri="{FF2B5EF4-FFF2-40B4-BE49-F238E27FC236}">
                <a16:creationId xmlns:a16="http://schemas.microsoft.com/office/drawing/2014/main" id="{B20C5993-CF72-4B64-AE74-C057F45C8B32}"/>
              </a:ext>
            </a:extLst>
          </p:cNvPr>
          <p:cNvSpPr/>
          <p:nvPr/>
        </p:nvSpPr>
        <p:spPr>
          <a:xfrm flipV="1">
            <a:off x="3543717" y="1561208"/>
            <a:ext cx="2935288"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76E22D6B-4D1B-4CE5-B959-99836D7016A3}"/>
              </a:ext>
            </a:extLst>
          </p:cNvPr>
          <p:cNvSpPr txBox="1"/>
          <p:nvPr/>
        </p:nvSpPr>
        <p:spPr>
          <a:xfrm>
            <a:off x="6479005" y="1259056"/>
            <a:ext cx="1828416"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1" name="正方形/長方形 10">
            <a:extLst>
              <a:ext uri="{FF2B5EF4-FFF2-40B4-BE49-F238E27FC236}">
                <a16:creationId xmlns:a16="http://schemas.microsoft.com/office/drawing/2014/main" id="{6B196387-7AD1-419E-8475-336F9CB27008}"/>
              </a:ext>
            </a:extLst>
          </p:cNvPr>
          <p:cNvSpPr/>
          <p:nvPr/>
        </p:nvSpPr>
        <p:spPr>
          <a:xfrm flipV="1">
            <a:off x="3543717" y="1860988"/>
            <a:ext cx="1226804"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正方形/長方形 12">
            <a:extLst>
              <a:ext uri="{FF2B5EF4-FFF2-40B4-BE49-F238E27FC236}">
                <a16:creationId xmlns:a16="http://schemas.microsoft.com/office/drawing/2014/main" id="{DA891376-CC4E-4950-912E-3AED1CEF7776}"/>
              </a:ext>
            </a:extLst>
          </p:cNvPr>
          <p:cNvSpPr/>
          <p:nvPr/>
        </p:nvSpPr>
        <p:spPr>
          <a:xfrm flipV="1">
            <a:off x="3562231" y="2263595"/>
            <a:ext cx="2856615" cy="3595893"/>
          </a:xfrm>
          <a:prstGeom prst="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FF89C7F2-7E2C-4156-AFA6-A6EC6F4C212A}"/>
              </a:ext>
            </a:extLst>
          </p:cNvPr>
          <p:cNvSpPr txBox="1"/>
          <p:nvPr/>
        </p:nvSpPr>
        <p:spPr>
          <a:xfrm>
            <a:off x="4849305" y="1860988"/>
            <a:ext cx="3876422" cy="830997"/>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コードセル，テキストセルの追加</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83ECF4E7-13B2-45E1-ADD2-F0E51AFC2569}"/>
              </a:ext>
            </a:extLst>
          </p:cNvPr>
          <p:cNvSpPr txBox="1"/>
          <p:nvPr/>
        </p:nvSpPr>
        <p:spPr>
          <a:xfrm>
            <a:off x="6521278" y="3444739"/>
            <a:ext cx="2622722" cy="1200329"/>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コードセル，</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テキストセルの</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並び</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13932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E3A04-6417-5414-02C8-AD775F401C38}"/>
              </a:ext>
            </a:extLst>
          </p:cNvPr>
          <p:cNvSpPr>
            <a:spLocks noGrp="1"/>
          </p:cNvSpPr>
          <p:nvPr>
            <p:ph type="title"/>
          </p:nvPr>
        </p:nvSpPr>
        <p:spPr/>
        <p:txBody>
          <a:bodyPr>
            <a:normAutofit fontScale="90000"/>
          </a:bodyPr>
          <a:lstStyle/>
          <a:p>
            <a:r>
              <a:rPr kumimoji="1" lang="ja-JP" altLang="en-US" dirty="0"/>
              <a:t>学習済みモデルの活用シーン</a:t>
            </a:r>
          </a:p>
        </p:txBody>
      </p:sp>
      <p:sp>
        <p:nvSpPr>
          <p:cNvPr id="3" name="コンテンツ プレースホルダー 2">
            <a:extLst>
              <a:ext uri="{FF2B5EF4-FFF2-40B4-BE49-F238E27FC236}">
                <a16:creationId xmlns:a16="http://schemas.microsoft.com/office/drawing/2014/main" id="{27E3EB54-2E01-9527-5DBD-F68D2D828F6F}"/>
              </a:ext>
            </a:extLst>
          </p:cNvPr>
          <p:cNvSpPr>
            <a:spLocks noGrp="1"/>
          </p:cNvSpPr>
          <p:nvPr>
            <p:ph idx="1"/>
          </p:nvPr>
        </p:nvSpPr>
        <p:spPr/>
        <p:txBody>
          <a:bodyPr>
            <a:normAutofit/>
          </a:bodyPr>
          <a:lstStyle/>
          <a:p>
            <a:pPr>
              <a:spcBef>
                <a:spcPts val="1200"/>
              </a:spcBef>
              <a:buFont typeface="Arial" panose="020B0604020202020204" pitchFamily="34" charset="0"/>
              <a:buChar char="•"/>
            </a:pPr>
            <a:r>
              <a:rPr lang="ja-JP" altLang="en-US" sz="2400" b="1" dirty="0">
                <a:latin typeface="メイリオ" panose="020B0604030504040204" pitchFamily="50" charset="-128"/>
              </a:rPr>
              <a:t>迅速な技術検証</a:t>
            </a:r>
            <a:endParaRPr lang="en-US" altLang="ja-JP" sz="2400" b="1" dirty="0">
              <a:latin typeface="メイリオ" panose="020B0604030504040204" pitchFamily="50" charset="-128"/>
            </a:endParaRPr>
          </a:p>
          <a:p>
            <a:pPr marL="0" indent="0">
              <a:spcBef>
                <a:spcPts val="1200"/>
              </a:spcBef>
              <a:buNone/>
            </a:pPr>
            <a:r>
              <a:rPr lang="ja-JP" altLang="en-US" sz="2400" dirty="0">
                <a:latin typeface="メイリオ" panose="020B0604030504040204" pitchFamily="50" charset="-128"/>
              </a:rPr>
              <a:t>新しい技術を素早く試したい</a:t>
            </a:r>
            <a:endParaRPr lang="en-US" altLang="ja-JP" sz="2400" dirty="0">
              <a:latin typeface="メイリオ" panose="020B0604030504040204" pitchFamily="50" charset="-128"/>
            </a:endParaRPr>
          </a:p>
          <a:p>
            <a:pPr marL="0" indent="0">
              <a:spcBef>
                <a:spcPts val="1200"/>
              </a:spcBef>
              <a:buNone/>
            </a:pPr>
            <a:endParaRPr lang="ja-JP" altLang="en-US" sz="2400" dirty="0">
              <a:latin typeface="メイリオ" panose="020B0604030504040204" pitchFamily="50" charset="-128"/>
            </a:endParaRPr>
          </a:p>
          <a:p>
            <a:pPr>
              <a:spcBef>
                <a:spcPts val="1200"/>
              </a:spcBef>
              <a:buFont typeface="Arial" panose="020B0604020202020204" pitchFamily="34" charset="0"/>
              <a:buChar char="•"/>
            </a:pPr>
            <a:r>
              <a:rPr lang="ja-JP" altLang="en-US" sz="2400" b="1" dirty="0">
                <a:latin typeface="メイリオ" panose="020B0604030504040204" pitchFamily="50" charset="-128"/>
              </a:rPr>
              <a:t>学習済みモデルの継続利用</a:t>
            </a:r>
            <a:endParaRPr lang="en-US" altLang="ja-JP" sz="2400" b="1" dirty="0">
              <a:latin typeface="メイリオ" panose="020B0604030504040204" pitchFamily="50" charset="-128"/>
            </a:endParaRPr>
          </a:p>
          <a:p>
            <a:pPr marL="0" indent="0">
              <a:spcBef>
                <a:spcPts val="1200"/>
              </a:spcBef>
              <a:buNone/>
            </a:pPr>
            <a:r>
              <a:rPr lang="ja-JP" altLang="en-US" sz="2400" dirty="0">
                <a:latin typeface="メイリオ" panose="020B0604030504040204" pitchFamily="50" charset="-128"/>
              </a:rPr>
              <a:t>既存の学習済みモデルが自分のタスクに適している場合</a:t>
            </a:r>
            <a:endParaRPr lang="en-US" altLang="ja-JP" sz="2400" dirty="0">
              <a:latin typeface="メイリオ" panose="020B0604030504040204" pitchFamily="50" charset="-128"/>
            </a:endParaRPr>
          </a:p>
          <a:p>
            <a:pPr marL="0" indent="0">
              <a:spcBef>
                <a:spcPts val="1200"/>
              </a:spcBef>
              <a:buNone/>
            </a:pPr>
            <a:r>
              <a:rPr lang="ja-JP" altLang="en-US" sz="2400" dirty="0">
                <a:latin typeface="メイリオ" panose="020B0604030504040204" pitchFamily="50" charset="-128"/>
              </a:rPr>
              <a:t>例：顔検出、姿勢推定</a:t>
            </a:r>
            <a:endParaRPr lang="en-US" altLang="ja-JP" sz="2400" dirty="0">
              <a:latin typeface="メイリオ" panose="020B0604030504040204" pitchFamily="50" charset="-128"/>
            </a:endParaRPr>
          </a:p>
          <a:p>
            <a:pPr marL="0" indent="0">
              <a:spcBef>
                <a:spcPts val="1200"/>
              </a:spcBef>
              <a:buNone/>
            </a:pPr>
            <a:endParaRPr lang="ja-JP" altLang="en-US" sz="2400" dirty="0">
              <a:latin typeface="メイリオ" panose="020B0604030504040204" pitchFamily="50" charset="-128"/>
            </a:endParaRPr>
          </a:p>
          <a:p>
            <a:pPr>
              <a:spcBef>
                <a:spcPts val="1200"/>
              </a:spcBef>
              <a:buFont typeface="Arial" panose="020B0604020202020204" pitchFamily="34" charset="0"/>
              <a:buChar char="•"/>
            </a:pPr>
            <a:r>
              <a:rPr lang="ja-JP" altLang="en-US" sz="2400" b="1" dirty="0">
                <a:latin typeface="メイリオ" panose="020B0604030504040204" pitchFamily="50" charset="-128"/>
              </a:rPr>
              <a:t>転移学習、ファインチューニングの導入</a:t>
            </a:r>
            <a:endParaRPr lang="en-US" altLang="ja-JP" sz="2400" b="1" dirty="0">
              <a:latin typeface="メイリオ" panose="020B0604030504040204" pitchFamily="50" charset="-128"/>
            </a:endParaRPr>
          </a:p>
          <a:p>
            <a:pPr marL="0" indent="0">
              <a:spcBef>
                <a:spcPts val="1200"/>
              </a:spcBef>
              <a:buNone/>
            </a:pPr>
            <a:r>
              <a:rPr lang="ja-JP" altLang="en-US" sz="2400" dirty="0">
                <a:latin typeface="メイリオ" panose="020B0604030504040204" pitchFamily="50" charset="-128"/>
              </a:rPr>
              <a:t>既存の学習済みモデルを新しいタスクに適用させるための転移学習、ファインチューニングを予定している</a:t>
            </a:r>
          </a:p>
          <a:p>
            <a:pPr>
              <a:spcBef>
                <a:spcPts val="1200"/>
              </a:spcBef>
            </a:pPr>
            <a:endParaRPr kumimoji="1" lang="ja-JP" altLang="en-US" sz="2400" dirty="0">
              <a:latin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C030B04E-C932-601B-E59E-7FACAA49D7B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06919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ImageNet-1K </a:t>
            </a:r>
            <a:r>
              <a:rPr kumimoji="1" lang="ja-JP" altLang="en-US" dirty="0"/>
              <a:t>データセット</a:t>
            </a:r>
          </a:p>
        </p:txBody>
      </p:sp>
      <p:sp>
        <p:nvSpPr>
          <p:cNvPr id="3" name="コンテンツ プレースホルダー 2"/>
          <p:cNvSpPr>
            <a:spLocks noGrp="1"/>
          </p:cNvSpPr>
          <p:nvPr>
            <p:ph idx="1"/>
          </p:nvPr>
        </p:nvSpPr>
        <p:spPr>
          <a:xfrm>
            <a:off x="321845" y="846253"/>
            <a:ext cx="8877814" cy="5333166"/>
          </a:xfrm>
        </p:spPr>
        <p:txBody>
          <a:bodyPr/>
          <a:lstStyle/>
          <a:p>
            <a:r>
              <a:rPr lang="ja-JP" altLang="en-US" b="1" dirty="0"/>
              <a:t>画像の総数</a:t>
            </a:r>
            <a:r>
              <a:rPr lang="ja-JP" altLang="en-US" dirty="0"/>
              <a:t>：カラー画像 </a:t>
            </a:r>
            <a:r>
              <a:rPr lang="ja-JP" altLang="en-US" b="1" dirty="0">
                <a:solidFill>
                  <a:srgbClr val="FF0000"/>
                </a:solidFill>
              </a:rPr>
              <a:t>約</a:t>
            </a:r>
            <a:r>
              <a:rPr lang="en-US" altLang="ja-JP" b="1" dirty="0">
                <a:solidFill>
                  <a:srgbClr val="FF0000"/>
                </a:solidFill>
              </a:rPr>
              <a:t>120</a:t>
            </a:r>
            <a:r>
              <a:rPr lang="ja-JP" altLang="en-US" b="1" dirty="0">
                <a:solidFill>
                  <a:srgbClr val="FF0000"/>
                </a:solidFill>
              </a:rPr>
              <a:t>万枚</a:t>
            </a:r>
            <a:endParaRPr lang="en-US" altLang="ja-JP" b="1" dirty="0">
              <a:solidFill>
                <a:srgbClr val="FF0000"/>
              </a:solidFill>
            </a:endParaRPr>
          </a:p>
          <a:p>
            <a:r>
              <a:rPr lang="ja-JP" altLang="en-US" b="1" dirty="0"/>
              <a:t>クラス数</a:t>
            </a:r>
            <a:r>
              <a:rPr lang="ja-JP" altLang="en-US" dirty="0"/>
              <a:t>：</a:t>
            </a:r>
            <a:r>
              <a:rPr lang="en-US" altLang="ja-JP" b="1" dirty="0">
                <a:solidFill>
                  <a:srgbClr val="FF0000"/>
                </a:solidFill>
              </a:rPr>
              <a:t>1000 </a:t>
            </a:r>
            <a:r>
              <a:rPr lang="ja-JP" altLang="en-US" b="1" dirty="0">
                <a:solidFill>
                  <a:srgbClr val="FF0000"/>
                </a:solidFill>
              </a:rPr>
              <a:t>種類</a:t>
            </a:r>
            <a:r>
              <a:rPr lang="ja-JP" altLang="en-US" dirty="0"/>
              <a:t>に分類済み</a:t>
            </a:r>
            <a:endParaRPr lang="en-US" altLang="ja-JP" dirty="0"/>
          </a:p>
          <a:p>
            <a:r>
              <a:rPr lang="ja-JP" altLang="en-US" b="1" dirty="0"/>
              <a:t>ラベル付きの画像：</a:t>
            </a:r>
            <a:r>
              <a:rPr lang="ja-JP" altLang="en-US" dirty="0"/>
              <a:t>画像が、ある特定のクラスのオブジェクトを含んでいるか（有無）のデータ</a:t>
            </a:r>
            <a:endParaRPr lang="en-US" altLang="ja-JP" dirty="0"/>
          </a:p>
          <a:p>
            <a:r>
              <a:rPr lang="ja-JP" altLang="en-US" dirty="0"/>
              <a:t>画像のうち </a:t>
            </a:r>
            <a:r>
              <a:rPr lang="en-US" altLang="ja-JP" dirty="0"/>
              <a:t>45</a:t>
            </a:r>
            <a:r>
              <a:rPr lang="ja-JP" altLang="en-US" dirty="0"/>
              <a:t>万枚については、画像内のオブジェクトの位置と大きさのデータもある</a:t>
            </a:r>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49C2E45-B986-1D09-E6E1-2DF5E7E86DAF}"/>
              </a:ext>
            </a:extLst>
          </p:cNvPr>
          <p:cNvSpPr txBox="1"/>
          <p:nvPr/>
        </p:nvSpPr>
        <p:spPr>
          <a:xfrm>
            <a:off x="201529" y="6175140"/>
            <a:ext cx="805347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文献</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ImageNet Large Scale Visual Recognition Challenge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Olga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Russakovsky</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Jia Deng, Hao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Su</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Jonathan Krause, Sanjeev Satheesh, Sean Ma,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Zhiheng</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Huang, Andrej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Karpathy</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Aditya Khosla, Michael Bernstein, Alexander C. Berg, Li Fei-Fei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56ED3EC1-4B98-4FCA-B9F9-657F4DB6D94D}"/>
              </a:ext>
            </a:extLst>
          </p:cNvPr>
          <p:cNvPicPr>
            <a:picLocks noChangeAspect="1"/>
          </p:cNvPicPr>
          <p:nvPr/>
        </p:nvPicPr>
        <p:blipFill>
          <a:blip r:embed="rId2"/>
          <a:stretch>
            <a:fillRect/>
          </a:stretch>
        </p:blipFill>
        <p:spPr>
          <a:xfrm>
            <a:off x="825649" y="3712510"/>
            <a:ext cx="3027097" cy="2462630"/>
          </a:xfrm>
          <a:prstGeom prst="rect">
            <a:avLst/>
          </a:prstGeom>
        </p:spPr>
      </p:pic>
      <p:pic>
        <p:nvPicPr>
          <p:cNvPr id="7" name="図 6">
            <a:extLst>
              <a:ext uri="{FF2B5EF4-FFF2-40B4-BE49-F238E27FC236}">
                <a16:creationId xmlns:a16="http://schemas.microsoft.com/office/drawing/2014/main" id="{4E5D16B3-7A19-3FAF-2E54-5D6DB95903C0}"/>
              </a:ext>
            </a:extLst>
          </p:cNvPr>
          <p:cNvPicPr>
            <a:picLocks noChangeAspect="1"/>
          </p:cNvPicPr>
          <p:nvPr/>
        </p:nvPicPr>
        <p:blipFill>
          <a:blip r:embed="rId3"/>
          <a:stretch>
            <a:fillRect/>
          </a:stretch>
        </p:blipFill>
        <p:spPr>
          <a:xfrm>
            <a:off x="4883055" y="3962717"/>
            <a:ext cx="3747378" cy="1752397"/>
          </a:xfrm>
          <a:prstGeom prst="rect">
            <a:avLst/>
          </a:prstGeom>
        </p:spPr>
      </p:pic>
      <p:sp>
        <p:nvSpPr>
          <p:cNvPr id="9" name="テキスト ボックス 8">
            <a:extLst>
              <a:ext uri="{FF2B5EF4-FFF2-40B4-BE49-F238E27FC236}">
                <a16:creationId xmlns:a16="http://schemas.microsoft.com/office/drawing/2014/main" id="{EA478D50-3859-E41E-0E15-C0184103D750}"/>
              </a:ext>
            </a:extLst>
          </p:cNvPr>
          <p:cNvSpPr txBox="1"/>
          <p:nvPr/>
        </p:nvSpPr>
        <p:spPr>
          <a:xfrm>
            <a:off x="4816257" y="5798410"/>
            <a:ext cx="3709670" cy="369332"/>
          </a:xfrm>
          <a:prstGeom prst="rect">
            <a:avLst/>
          </a:prstGeom>
          <a:noFill/>
        </p:spPr>
        <p:txBody>
          <a:bodyPr wrap="none" rtlCol="0">
            <a:spAutoFit/>
          </a:bodyPr>
          <a:lstStyle/>
          <a:p>
            <a:r>
              <a:rPr kumimoji="1" lang="en-US" altLang="ja-JP" dirty="0"/>
              <a:t>1000</a:t>
            </a:r>
            <a:r>
              <a:rPr kumimoji="1" lang="ja-JP" altLang="en-US" dirty="0"/>
              <a:t>種類のうち </a:t>
            </a:r>
            <a:r>
              <a:rPr kumimoji="1" lang="en-US" altLang="ja-JP" dirty="0"/>
              <a:t>0</a:t>
            </a:r>
            <a:r>
              <a:rPr kumimoji="1" lang="ja-JP" altLang="en-US" dirty="0"/>
              <a:t>～</a:t>
            </a:r>
            <a:r>
              <a:rPr kumimoji="1" lang="en-US" altLang="ja-JP" dirty="0"/>
              <a:t>9</a:t>
            </a:r>
            <a:r>
              <a:rPr kumimoji="1" lang="ja-JP" altLang="en-US" dirty="0"/>
              <a:t>番のクラス名</a:t>
            </a:r>
          </a:p>
        </p:txBody>
      </p:sp>
    </p:spTree>
    <p:extLst>
      <p:ext uri="{BB962C8B-B14F-4D97-AF65-F5344CB8AC3E}">
        <p14:creationId xmlns:p14="http://schemas.microsoft.com/office/powerpoint/2010/main" val="2071365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53D605-7A0C-01AF-DBF7-D2E6A0B55253}"/>
              </a:ext>
            </a:extLst>
          </p:cNvPr>
          <p:cNvSpPr>
            <a:spLocks noGrp="1"/>
          </p:cNvSpPr>
          <p:nvPr>
            <p:ph type="title"/>
          </p:nvPr>
        </p:nvSpPr>
        <p:spPr/>
        <p:txBody>
          <a:bodyPr>
            <a:normAutofit fontScale="90000"/>
          </a:bodyPr>
          <a:lstStyle/>
          <a:p>
            <a:r>
              <a:rPr kumimoji="1" lang="en-US" altLang="ja-JP" dirty="0"/>
              <a:t>ImageNet-1K </a:t>
            </a:r>
            <a:r>
              <a:rPr kumimoji="1" lang="ja-JP" altLang="en-US" dirty="0"/>
              <a:t>で学習済みのモデル</a:t>
            </a:r>
            <a:r>
              <a:rPr lang="ja-JP" altLang="en-US" dirty="0"/>
              <a:t>の活用</a:t>
            </a:r>
            <a:endParaRPr kumimoji="1" lang="ja-JP" altLang="en-US" dirty="0"/>
          </a:p>
        </p:txBody>
      </p:sp>
      <p:sp>
        <p:nvSpPr>
          <p:cNvPr id="3" name="コンテンツ プレースホルダー 2">
            <a:extLst>
              <a:ext uri="{FF2B5EF4-FFF2-40B4-BE49-F238E27FC236}">
                <a16:creationId xmlns:a16="http://schemas.microsoft.com/office/drawing/2014/main" id="{A3E603D9-BC44-F1FE-2B65-C7782CA3357C}"/>
              </a:ext>
            </a:extLst>
          </p:cNvPr>
          <p:cNvSpPr>
            <a:spLocks noGrp="1"/>
          </p:cNvSpPr>
          <p:nvPr>
            <p:ph idx="1"/>
          </p:nvPr>
        </p:nvSpPr>
        <p:spPr>
          <a:xfrm>
            <a:off x="211599" y="834039"/>
            <a:ext cx="8461208" cy="5333166"/>
          </a:xfrm>
        </p:spPr>
        <p:txBody>
          <a:bodyPr>
            <a:noAutofit/>
          </a:bodyPr>
          <a:lstStyle/>
          <a:p>
            <a:pPr marL="0" indent="0">
              <a:buNone/>
            </a:pPr>
            <a:r>
              <a:rPr lang="ja-JP" altLang="en-US" sz="2400" b="1" dirty="0"/>
              <a:t>１．迅速な技術検証</a:t>
            </a:r>
            <a:endParaRPr lang="en-US" altLang="ja-JP" sz="2400" b="1" dirty="0"/>
          </a:p>
          <a:p>
            <a:pPr marL="0" indent="0">
              <a:buNone/>
            </a:pPr>
            <a:r>
              <a:rPr lang="ja-JP" altLang="en-US" sz="2400" dirty="0"/>
              <a:t>画像分類の</a:t>
            </a:r>
            <a:r>
              <a:rPr lang="ja-JP" altLang="en-US" sz="2400" dirty="0">
                <a:latin typeface="メイリオ" panose="020B0604030504040204" pitchFamily="50" charset="-128"/>
              </a:rPr>
              <a:t>新しい技術を素早く試</a:t>
            </a:r>
            <a:r>
              <a:rPr lang="ja-JP" altLang="en-US" sz="2400" dirty="0"/>
              <a:t>すために、学習済みモデルを利用。</a:t>
            </a:r>
            <a:endParaRPr lang="en-US" altLang="ja-JP" sz="2400" dirty="0"/>
          </a:p>
          <a:p>
            <a:pPr>
              <a:buFont typeface="+mj-lt"/>
              <a:buAutoNum type="arabicPeriod"/>
            </a:pPr>
            <a:endParaRPr lang="ja-JP" altLang="en-US" sz="2400" dirty="0"/>
          </a:p>
          <a:p>
            <a:pPr marL="0" indent="0">
              <a:buNone/>
            </a:pPr>
            <a:r>
              <a:rPr lang="ja-JP" altLang="en-US" sz="2400" b="1" dirty="0"/>
              <a:t>２．学習済みモデルの継続利用</a:t>
            </a:r>
            <a:endParaRPr lang="en-US" altLang="ja-JP" sz="2400" b="1" dirty="0"/>
          </a:p>
          <a:p>
            <a:pPr marL="0" indent="0">
              <a:buNone/>
            </a:pPr>
            <a:r>
              <a:rPr lang="en-US" altLang="ja-JP" sz="2400" dirty="0"/>
              <a:t>ImageNet-1k</a:t>
            </a:r>
            <a:r>
              <a:rPr lang="ja-JP" altLang="en-US" sz="2400" dirty="0"/>
              <a:t> の </a:t>
            </a:r>
            <a:r>
              <a:rPr lang="en-US" altLang="ja-JP" sz="2400" dirty="0"/>
              <a:t>1,000</a:t>
            </a:r>
            <a:r>
              <a:rPr lang="ja-JP" altLang="en-US" sz="2400" dirty="0"/>
              <a:t>種類のクラスが、自分の目的とする画像分類タスクと一致する場合、そのまま使用</a:t>
            </a:r>
            <a:endParaRPr lang="en-US" altLang="ja-JP" sz="2400" dirty="0"/>
          </a:p>
          <a:p>
            <a:pPr marL="0" indent="0">
              <a:buNone/>
            </a:pPr>
            <a:endParaRPr lang="en-US" altLang="ja-JP" sz="2400" dirty="0"/>
          </a:p>
          <a:p>
            <a:pPr marL="0" indent="0">
              <a:buNone/>
            </a:pPr>
            <a:r>
              <a:rPr lang="ja-JP" altLang="en-US" sz="2400" b="1" dirty="0"/>
              <a:t>３．転移学習・ファインチューニングの導入</a:t>
            </a:r>
            <a:endParaRPr lang="en-US" altLang="ja-JP" sz="2400" b="1" dirty="0"/>
          </a:p>
          <a:p>
            <a:pPr marL="0" indent="0">
              <a:buNone/>
            </a:pPr>
            <a:r>
              <a:rPr lang="en-US" altLang="ja-JP" sz="2400" dirty="0"/>
              <a:t>ImageNet-1k</a:t>
            </a:r>
            <a:r>
              <a:rPr lang="ja-JP" altLang="en-US" sz="2400" dirty="0"/>
              <a:t>のクラスが目的と一致しない場合でも、転移学習やファインチューニングの実行が可能</a:t>
            </a:r>
          </a:p>
          <a:p>
            <a:pPr>
              <a:spcBef>
                <a:spcPts val="1200"/>
              </a:spcBef>
              <a:buFont typeface="Arial" panose="020B0604020202020204" pitchFamily="34" charset="0"/>
              <a:buChar char="•"/>
            </a:pPr>
            <a:endParaRPr lang="en-US" altLang="ja-JP" sz="2400" b="1" dirty="0">
              <a:latin typeface="メイリオ" panose="020B0604030504040204" pitchFamily="50" charset="-128"/>
            </a:endParaRPr>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172F868E-5DD0-4372-7110-16E599A3055E}"/>
              </a:ext>
            </a:extLst>
          </p:cNvPr>
          <p:cNvSpPr>
            <a:spLocks noGrp="1"/>
          </p:cNvSpPr>
          <p:nvPr>
            <p:ph type="sldNum" sz="quarter" idx="12"/>
          </p:nvPr>
        </p:nvSpPr>
        <p:spPr/>
        <p:txBody>
          <a:bodyPr/>
          <a:lstStyle/>
          <a:p>
            <a:fld id="{E205D82C-95A1-431E-8E38-AA614A14CDCF}" type="slidenum">
              <a:rPr kumimoji="1" lang="ja-JP" altLang="en-US" smtClean="0"/>
              <a:t>52</a:t>
            </a:fld>
            <a:endParaRPr kumimoji="1" lang="ja-JP" altLang="en-US"/>
          </a:p>
        </p:txBody>
      </p:sp>
    </p:spTree>
    <p:extLst>
      <p:ext uri="{BB962C8B-B14F-4D97-AF65-F5344CB8AC3E}">
        <p14:creationId xmlns:p14="http://schemas.microsoft.com/office/powerpoint/2010/main" val="3064773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ResNet-50</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en-US" altLang="ja-JP" sz="2400" b="1" dirty="0"/>
              <a:t>ResNet-50</a:t>
            </a:r>
            <a:r>
              <a:rPr lang="ja-JP" altLang="en-US" sz="2400" dirty="0"/>
              <a:t>は、残余ブロックを特徴とする畳み込みニューラルネットワークのモデル</a:t>
            </a:r>
            <a:endParaRPr lang="en-US" altLang="ja-JP" sz="2400" dirty="0"/>
          </a:p>
          <a:p>
            <a:pPr marL="0" indent="0">
              <a:buNone/>
            </a:pPr>
            <a:endParaRPr lang="ja-JP" altLang="en-US" sz="2400" dirty="0"/>
          </a:p>
          <a:p>
            <a:pPr marL="0" indent="0">
              <a:buNone/>
            </a:pPr>
            <a:r>
              <a:rPr lang="en-US" altLang="ja-JP" sz="2400" b="1" u="sng" dirty="0"/>
              <a:t>ResNet-50</a:t>
            </a:r>
            <a:r>
              <a:rPr lang="ja-JP" altLang="en-US" sz="2400" b="1" u="sng" dirty="0"/>
              <a:t>を活用するメリット</a:t>
            </a:r>
          </a:p>
          <a:p>
            <a:r>
              <a:rPr lang="ja-JP" altLang="en-US" sz="2400" dirty="0"/>
              <a:t>層数の多いニューラルネットワークでありながら、残余ブロックの導入により</a:t>
            </a:r>
            <a:r>
              <a:rPr lang="ja-JP" altLang="en-US" sz="2400" b="1" dirty="0"/>
              <a:t>学習を効率的</a:t>
            </a:r>
            <a:r>
              <a:rPr lang="ja-JP" altLang="en-US" sz="2400" dirty="0"/>
              <a:t>に行う</a:t>
            </a:r>
          </a:p>
          <a:p>
            <a:r>
              <a:rPr lang="ja-JP" altLang="en-US" sz="2400" b="1" dirty="0"/>
              <a:t>多数の層を持つ</a:t>
            </a:r>
            <a:r>
              <a:rPr lang="ja-JP" altLang="en-US" sz="2400" dirty="0"/>
              <a:t>ことで、</a:t>
            </a:r>
            <a:r>
              <a:rPr lang="ja-JP" altLang="en-US" sz="2400" b="1" dirty="0"/>
              <a:t>複雑な特徴も捉える</a:t>
            </a:r>
            <a:endParaRPr lang="ja-JP" altLang="en-US" sz="2400" dirty="0"/>
          </a:p>
          <a:p>
            <a:r>
              <a:rPr lang="en-US" altLang="ja-JP" sz="2400" dirty="0"/>
              <a:t>ImageNet-1K </a:t>
            </a:r>
            <a:r>
              <a:rPr lang="ja-JP" altLang="en-US" sz="2400" dirty="0"/>
              <a:t>などの大規模なデータセットでの</a:t>
            </a:r>
            <a:r>
              <a:rPr lang="ja-JP" altLang="en-US" sz="2400" b="1" dirty="0"/>
              <a:t>高い精度が実証済み。</a:t>
            </a:r>
            <a:r>
              <a:rPr lang="ja-JP" altLang="en-US" sz="2400" dirty="0"/>
              <a:t>多様なタスクでの性能発揮が期待できる</a:t>
            </a: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53</a:t>
            </a:fld>
            <a:endParaRPr kumimoji="1" lang="ja-JP" altLang="en-US"/>
          </a:p>
        </p:txBody>
      </p:sp>
    </p:spTree>
    <p:extLst>
      <p:ext uri="{BB962C8B-B14F-4D97-AF65-F5344CB8AC3E}">
        <p14:creationId xmlns:p14="http://schemas.microsoft.com/office/powerpoint/2010/main" val="1239364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演習３</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学習済みモデルの活用</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ja-JP" altLang="en-US" sz="2400" b="1" dirty="0"/>
              <a:t>画像分類</a:t>
            </a:r>
            <a:endParaRPr lang="en-US" altLang="ja-JP" sz="2400" b="1" dirty="0"/>
          </a:p>
          <a:p>
            <a:pPr>
              <a:spcAft>
                <a:spcPts val="600"/>
              </a:spcAft>
            </a:pPr>
            <a:r>
              <a:rPr lang="en-US" altLang="ja-JP" sz="2400" b="1" dirty="0"/>
              <a:t>ImageNet-1K </a:t>
            </a:r>
            <a:r>
              <a:rPr lang="ja-JP" altLang="en-US" sz="2400" b="1" dirty="0"/>
              <a:t>が定める </a:t>
            </a:r>
            <a:r>
              <a:rPr lang="en-US" altLang="ja-JP" sz="2400" b="1" dirty="0"/>
              <a:t>1000</a:t>
            </a:r>
            <a:r>
              <a:rPr lang="ja-JP" altLang="en-US" sz="2400" b="1" dirty="0"/>
              <a:t>種類への分類</a:t>
            </a:r>
            <a:endParaRPr lang="en-US" altLang="ja-JP" sz="2400" b="1" dirty="0"/>
          </a:p>
          <a:p>
            <a:pPr>
              <a:spcAft>
                <a:spcPts val="600"/>
              </a:spcAft>
            </a:pPr>
            <a:r>
              <a:rPr lang="en-US" altLang="ja-JP" sz="2400" b="1" dirty="0"/>
              <a:t>ImageNet-1K </a:t>
            </a:r>
            <a:r>
              <a:rPr lang="ja-JP" altLang="en-US" sz="2400" b="1" dirty="0"/>
              <a:t>で学習済みの </a:t>
            </a:r>
            <a:r>
              <a:rPr lang="en-US" altLang="ja-JP" sz="2400" b="1" dirty="0"/>
              <a:t>ResNet-50 </a:t>
            </a:r>
            <a:r>
              <a:rPr lang="ja-JP" altLang="en-US" sz="2400" b="1" dirty="0"/>
              <a:t>の利用</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54</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84336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7924" y="102981"/>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2"/>
              </a:rPr>
              <a:t>https://colab.research.google.com/drive/18IPPkY96Oc6jkYD2su4cFgWcoYAskLo_?usp=sharing</a:t>
            </a:r>
            <a:endParaRPr lang="en-US" altLang="ja-JP" sz="2400" dirty="0"/>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en-US" altLang="ja-JP" sz="2400" b="1" dirty="0"/>
              <a:t>3. </a:t>
            </a:r>
            <a:r>
              <a:rPr lang="ja-JP" altLang="en-US" sz="2400" b="1" dirty="0"/>
              <a:t>カラー画像分類（教師あり学習）（</a:t>
            </a:r>
            <a:r>
              <a:rPr lang="en-US" altLang="ja-JP" sz="2400" b="1" dirty="0"/>
              <a:t>ImageNet-1K</a:t>
            </a:r>
            <a:r>
              <a:rPr lang="ja-JP" altLang="en-US" sz="2400" b="1" dirty="0"/>
              <a:t>で学習済みの</a:t>
            </a:r>
            <a:r>
              <a:rPr lang="en-US" altLang="ja-JP" sz="2400" b="1" dirty="0"/>
              <a:t>ResNet-50</a:t>
            </a:r>
            <a:r>
              <a:rPr lang="ja-JP" altLang="en-US" sz="2400" b="1" dirty="0"/>
              <a:t>モデルを使用）</a:t>
            </a:r>
            <a:r>
              <a:rPr lang="ja-JP" altLang="en-US" sz="2400" dirty="0"/>
              <a:t>」を確認。</a:t>
            </a:r>
            <a:r>
              <a:rPr lang="ja-JP" altLang="en-US" sz="2400" b="1" dirty="0"/>
              <a:t>このさき２ページ分で詳細説明</a:t>
            </a:r>
            <a:r>
              <a:rPr lang="ja-JP" altLang="en-US" sz="2400" dirty="0"/>
              <a:t>。各自で確認</a:t>
            </a:r>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150713" y="4140177"/>
            <a:ext cx="3851473" cy="889046"/>
          </a:xfrm>
          <a:prstGeom prst="rect">
            <a:avLst/>
          </a:prstGeom>
        </p:spPr>
      </p:pic>
      <p:pic>
        <p:nvPicPr>
          <p:cNvPr id="6" name="図 5"/>
          <p:cNvPicPr>
            <a:picLocks noChangeAspect="1"/>
          </p:cNvPicPr>
          <p:nvPr/>
        </p:nvPicPr>
        <p:blipFill>
          <a:blip r:embed="rId4"/>
          <a:stretch>
            <a:fillRect/>
          </a:stretch>
        </p:blipFill>
        <p:spPr>
          <a:xfrm>
            <a:off x="4173462" y="3501964"/>
            <a:ext cx="3821187" cy="3065303"/>
          </a:xfrm>
          <a:prstGeom prst="rect">
            <a:avLst/>
          </a:prstGeom>
        </p:spPr>
      </p:pic>
    </p:spTree>
    <p:extLst>
      <p:ext uri="{BB962C8B-B14F-4D97-AF65-F5344CB8AC3E}">
        <p14:creationId xmlns:p14="http://schemas.microsoft.com/office/powerpoint/2010/main" val="1314311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演習３の </a:t>
            </a:r>
            <a:r>
              <a:rPr kumimoji="1" lang="en-US" altLang="ja-JP" dirty="0"/>
              <a:t>ResNet-50</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正方形/長方形 2"/>
          <p:cNvSpPr/>
          <p:nvPr/>
        </p:nvSpPr>
        <p:spPr>
          <a:xfrm>
            <a:off x="152400" y="6015693"/>
            <a:ext cx="8020050" cy="523220"/>
          </a:xfrm>
          <a:prstGeom prst="rect">
            <a:avLst/>
          </a:prstGeom>
        </p:spPr>
        <p:txBody>
          <a:bodyPr wrap="square">
            <a:spAutoFit/>
          </a:bodyPr>
          <a:lstStyle/>
          <a:p>
            <a:r>
              <a:rPr lang="en-US" altLang="ja-JP" sz="1400" dirty="0" err="1"/>
              <a:t>ResearchGate</a:t>
            </a:r>
            <a:r>
              <a:rPr lang="en-US" altLang="ja-JP" sz="1400" dirty="0"/>
              <a:t> </a:t>
            </a:r>
            <a:r>
              <a:rPr lang="ja-JP" altLang="en-US" sz="1400" dirty="0"/>
              <a:t>の次のページから引用</a:t>
            </a:r>
            <a:endParaRPr lang="en-US" altLang="ja-JP" sz="1400" dirty="0"/>
          </a:p>
          <a:p>
            <a:r>
              <a:rPr lang="ja-JP" altLang="en-US" sz="1400" dirty="0"/>
              <a:t>https://www.researchgate.net/figure/An-illustration-of-ResNet-50-layers-architecture_fig1_350421671</a:t>
            </a:r>
          </a:p>
        </p:txBody>
      </p:sp>
      <p:pic>
        <p:nvPicPr>
          <p:cNvPr id="27" name="図 26"/>
          <p:cNvPicPr>
            <a:picLocks noChangeAspect="1"/>
          </p:cNvPicPr>
          <p:nvPr/>
        </p:nvPicPr>
        <p:blipFill>
          <a:blip r:embed="rId2"/>
          <a:stretch>
            <a:fillRect/>
          </a:stretch>
        </p:blipFill>
        <p:spPr>
          <a:xfrm>
            <a:off x="2305007" y="889504"/>
            <a:ext cx="2095543" cy="4787510"/>
          </a:xfrm>
          <a:prstGeom prst="rect">
            <a:avLst/>
          </a:prstGeom>
        </p:spPr>
      </p:pic>
    </p:spTree>
    <p:extLst>
      <p:ext uri="{BB962C8B-B14F-4D97-AF65-F5344CB8AC3E}">
        <p14:creationId xmlns:p14="http://schemas.microsoft.com/office/powerpoint/2010/main" val="3074829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768309"/>
          </a:xfrm>
        </p:spPr>
        <p:txBody>
          <a:bodyPr>
            <a:normAutofit fontScale="90000"/>
          </a:bodyPr>
          <a:lstStyle/>
          <a:p>
            <a:r>
              <a:rPr lang="ja-JP" altLang="en-US" dirty="0"/>
              <a:t>演習３で、</a:t>
            </a:r>
            <a:r>
              <a:rPr lang="en-US" altLang="ja-JP" dirty="0"/>
              <a:t>ImageNet-1K </a:t>
            </a:r>
            <a:r>
              <a:rPr lang="ja-JP" altLang="en-US" dirty="0"/>
              <a:t>で学習済みの</a:t>
            </a:r>
            <a:br>
              <a:rPr lang="en-US" altLang="ja-JP" dirty="0"/>
            </a:br>
            <a:r>
              <a:rPr lang="en-US" altLang="ja-JP" dirty="0"/>
              <a:t>ResNet-50 </a:t>
            </a:r>
            <a:r>
              <a:rPr lang="ja-JP" altLang="en-US" dirty="0"/>
              <a:t>をロードしている部分</a:t>
            </a:r>
            <a:endParaRPr kumimoji="1" lang="ja-JP" altLang="en-US" dirty="0"/>
          </a:p>
        </p:txBody>
      </p:sp>
      <p:sp>
        <p:nvSpPr>
          <p:cNvPr id="3" name="コンテンツ プレースホルダー 2"/>
          <p:cNvSpPr>
            <a:spLocks noGrp="1"/>
          </p:cNvSpPr>
          <p:nvPr>
            <p:ph idx="1"/>
          </p:nvPr>
        </p:nvSpPr>
        <p:spPr>
          <a:xfrm>
            <a:off x="1471195" y="1499565"/>
            <a:ext cx="6563226" cy="976935"/>
          </a:xfrm>
        </p:spPr>
        <p:txBody>
          <a:bodyPr>
            <a:normAutofit/>
          </a:bodyPr>
          <a:lstStyle/>
          <a:p>
            <a:pPr marL="0" indent="0">
              <a:buNone/>
            </a:pPr>
            <a:r>
              <a:rPr lang="en-US" altLang="ja-JP" sz="2400" dirty="0"/>
              <a:t>m = models.resnet50(</a:t>
            </a:r>
            <a:r>
              <a:rPr lang="en-US" altLang="ja-JP" sz="2400" dirty="0" err="1"/>
              <a:t>pretrained</a:t>
            </a:r>
            <a:r>
              <a:rPr lang="en-US" altLang="ja-JP" sz="2400" dirty="0"/>
              <a:t>=True)</a:t>
            </a:r>
          </a:p>
          <a:p>
            <a:pPr marL="0" indent="0">
              <a:buNone/>
            </a:pPr>
            <a:r>
              <a:rPr lang="en-US" altLang="ja-JP" sz="2400" dirty="0" err="1"/>
              <a:t>m.eval</a:t>
            </a:r>
            <a:r>
              <a:rPr lang="en-US" altLang="ja-JP" sz="2400" dirty="0"/>
              <a:t>()</a:t>
            </a:r>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86855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7F30CF-7E10-4076-B596-043CB1E5832E}"/>
              </a:ext>
            </a:extLst>
          </p:cNvPr>
          <p:cNvSpPr>
            <a:spLocks noGrp="1"/>
          </p:cNvSpPr>
          <p:nvPr>
            <p:ph type="title"/>
          </p:nvPr>
        </p:nvSpPr>
        <p:spPr>
          <a:xfrm>
            <a:off x="321845" y="175028"/>
            <a:ext cx="8461208" cy="469865"/>
          </a:xfrm>
        </p:spPr>
        <p:txBody>
          <a:bodyPr>
            <a:normAutofit fontScale="90000"/>
          </a:bodyPr>
          <a:lstStyle/>
          <a:p>
            <a:r>
              <a:rPr lang="ja-JP" altLang="en-US" dirty="0"/>
              <a:t>演習３のプログラムの実行結果</a:t>
            </a:r>
            <a:endParaRPr kumimoji="1" lang="ja-JP" altLang="en-US" dirty="0"/>
          </a:p>
        </p:txBody>
      </p:sp>
      <p:sp>
        <p:nvSpPr>
          <p:cNvPr id="4" name="スライド番号プレースホルダー 3">
            <a:extLst>
              <a:ext uri="{FF2B5EF4-FFF2-40B4-BE49-F238E27FC236}">
                <a16:creationId xmlns:a16="http://schemas.microsoft.com/office/drawing/2014/main" id="{20410FFC-E41D-470A-AC17-ADDB250ADF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図 2"/>
          <p:cNvPicPr>
            <a:picLocks noChangeAspect="1"/>
          </p:cNvPicPr>
          <p:nvPr/>
        </p:nvPicPr>
        <p:blipFill>
          <a:blip r:embed="rId2"/>
          <a:stretch>
            <a:fillRect/>
          </a:stretch>
        </p:blipFill>
        <p:spPr>
          <a:xfrm>
            <a:off x="0" y="1065151"/>
            <a:ext cx="8154403" cy="3652899"/>
          </a:xfrm>
          <a:prstGeom prst="rect">
            <a:avLst/>
          </a:prstGeom>
        </p:spPr>
      </p:pic>
      <p:sp>
        <p:nvSpPr>
          <p:cNvPr id="6" name="テキスト ボックス 5"/>
          <p:cNvSpPr txBox="1"/>
          <p:nvPr/>
        </p:nvSpPr>
        <p:spPr>
          <a:xfrm>
            <a:off x="628650" y="5283200"/>
            <a:ext cx="2492990" cy="369332"/>
          </a:xfrm>
          <a:prstGeom prst="rect">
            <a:avLst/>
          </a:prstGeom>
          <a:noFill/>
        </p:spPr>
        <p:txBody>
          <a:bodyPr wrap="none" rtlCol="0">
            <a:spAutoFit/>
          </a:bodyPr>
          <a:lstStyle/>
          <a:p>
            <a:r>
              <a:rPr kumimoji="1" lang="ja-JP" altLang="en-US" dirty="0"/>
              <a:t>分類結果が表示される</a:t>
            </a:r>
          </a:p>
        </p:txBody>
      </p:sp>
    </p:spTree>
    <p:extLst>
      <p:ext uri="{BB962C8B-B14F-4D97-AF65-F5344CB8AC3E}">
        <p14:creationId xmlns:p14="http://schemas.microsoft.com/office/powerpoint/2010/main" val="3611668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400" dirty="0"/>
              <a:t>ここまでのまとめ</a:t>
            </a:r>
            <a:endParaRPr kumimoji="1" lang="ja-JP" altLang="en-US" sz="2400" dirty="0"/>
          </a:p>
        </p:txBody>
      </p:sp>
      <p:sp>
        <p:nvSpPr>
          <p:cNvPr id="3" name="コンテンツ プレースホルダー 2"/>
          <p:cNvSpPr>
            <a:spLocks noGrp="1"/>
          </p:cNvSpPr>
          <p:nvPr>
            <p:ph idx="1"/>
          </p:nvPr>
        </p:nvSpPr>
        <p:spPr>
          <a:xfrm>
            <a:off x="321845" y="707458"/>
            <a:ext cx="8461208" cy="6102416"/>
          </a:xfrm>
        </p:spPr>
        <p:txBody>
          <a:bodyPr>
            <a:normAutofit fontScale="62500" lnSpcReduction="20000"/>
          </a:bodyPr>
          <a:lstStyle/>
          <a:p>
            <a:pPr marL="0" indent="0">
              <a:buNone/>
            </a:pPr>
            <a:r>
              <a:rPr lang="ja-JP" altLang="en-US" b="1" u="sng" dirty="0"/>
              <a:t>学習済みモデルの活用</a:t>
            </a:r>
          </a:p>
          <a:p>
            <a:r>
              <a:rPr lang="ja-JP" altLang="en-US" dirty="0"/>
              <a:t>公開済みのモデル多数。</a:t>
            </a:r>
          </a:p>
          <a:p>
            <a:r>
              <a:rPr lang="ja-JP" altLang="en-US" dirty="0"/>
              <a:t>ニューラルネットワークのパラメータは特定のタスク向けに最適化済み</a:t>
            </a:r>
          </a:p>
          <a:p>
            <a:pPr marL="0" indent="0">
              <a:buNone/>
            </a:pPr>
            <a:r>
              <a:rPr lang="ja-JP" altLang="en-US" b="1" u="sng" dirty="0"/>
              <a:t>学習済みモデルの利点</a:t>
            </a:r>
          </a:p>
          <a:p>
            <a:r>
              <a:rPr lang="ja-JP" altLang="en-US" dirty="0"/>
              <a:t>コスト削減</a:t>
            </a:r>
          </a:p>
          <a:p>
            <a:r>
              <a:rPr lang="ja-JP" altLang="en-US" dirty="0"/>
              <a:t>高い性能</a:t>
            </a:r>
          </a:p>
          <a:p>
            <a:r>
              <a:rPr lang="ja-JP" altLang="en-US" dirty="0"/>
              <a:t>転移学習、ファインチューニング</a:t>
            </a:r>
            <a:endParaRPr lang="en-US" altLang="ja-JP" b="1" u="sng" dirty="0"/>
          </a:p>
          <a:p>
            <a:pPr marL="0" indent="0">
              <a:buNone/>
            </a:pPr>
            <a:r>
              <a:rPr lang="ja-JP" altLang="en-US" b="1" u="sng" dirty="0"/>
              <a:t>学習済みモデルの活用シーン</a:t>
            </a:r>
            <a:endParaRPr lang="en-US" altLang="ja-JP" b="1" u="sng" dirty="0"/>
          </a:p>
          <a:p>
            <a:r>
              <a:rPr lang="ja-JP" altLang="en-US" dirty="0"/>
              <a:t>迅速な技術検証</a:t>
            </a:r>
          </a:p>
          <a:p>
            <a:r>
              <a:rPr lang="ja-JP" altLang="en-US" dirty="0"/>
              <a:t>学習済みモデルの継続利用</a:t>
            </a:r>
          </a:p>
          <a:p>
            <a:r>
              <a:rPr lang="ja-JP" altLang="en-US" dirty="0"/>
              <a:t>転移学習、ファインチューニングの導入</a:t>
            </a:r>
            <a:endParaRPr lang="en-US" altLang="ja-JP" dirty="0"/>
          </a:p>
          <a:p>
            <a:pPr marL="0" indent="0">
              <a:buNone/>
            </a:pPr>
            <a:r>
              <a:rPr lang="en-US" altLang="ja-JP" b="1" u="sng" dirty="0"/>
              <a:t>ImageNet-1K</a:t>
            </a:r>
          </a:p>
          <a:p>
            <a:r>
              <a:rPr lang="ja-JP" altLang="en-US" dirty="0"/>
              <a:t>約</a:t>
            </a:r>
            <a:r>
              <a:rPr lang="en-US" altLang="ja-JP" dirty="0"/>
              <a:t>140</a:t>
            </a:r>
            <a:r>
              <a:rPr lang="ja-JP" altLang="en-US" dirty="0"/>
              <a:t>万枚、</a:t>
            </a:r>
            <a:r>
              <a:rPr lang="en-US" altLang="ja-JP" dirty="0"/>
              <a:t>1000</a:t>
            </a:r>
            <a:r>
              <a:rPr lang="ja-JP" altLang="en-US" dirty="0"/>
              <a:t>種類に分類済みの画像データセット</a:t>
            </a:r>
          </a:p>
          <a:p>
            <a:pPr marL="0" indent="0">
              <a:buNone/>
            </a:pPr>
            <a:r>
              <a:rPr lang="en-US" altLang="ja-JP" b="1" u="sng" dirty="0"/>
              <a:t>ResNet-50</a:t>
            </a:r>
          </a:p>
          <a:p>
            <a:r>
              <a:rPr lang="ja-JP" altLang="en-US" dirty="0"/>
              <a:t>残余ブロックを特徴とする畳み込みニューラルネットワークのモデル</a:t>
            </a:r>
            <a:endParaRPr lang="en-US" altLang="ja-JP" dirty="0"/>
          </a:p>
          <a:p>
            <a:r>
              <a:rPr lang="ja-JP" altLang="en-US" dirty="0"/>
              <a:t>効率的な学習</a:t>
            </a: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59</a:t>
            </a:fld>
            <a:endParaRPr kumimoji="1" lang="ja-JP" altLang="en-US"/>
          </a:p>
        </p:txBody>
      </p:sp>
    </p:spTree>
    <p:extLst>
      <p:ext uri="{BB962C8B-B14F-4D97-AF65-F5344CB8AC3E}">
        <p14:creationId xmlns:p14="http://schemas.microsoft.com/office/powerpoint/2010/main" val="2912412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474F5B-34CF-4BDF-8FBE-200E7B3DDEC2}"/>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のノートブック</a:t>
            </a:r>
          </a:p>
        </p:txBody>
      </p:sp>
      <p:sp>
        <p:nvSpPr>
          <p:cNvPr id="3" name="コンテンツ プレースホルダー 2">
            <a:extLst>
              <a:ext uri="{FF2B5EF4-FFF2-40B4-BE49-F238E27FC236}">
                <a16:creationId xmlns:a16="http://schemas.microsoft.com/office/drawing/2014/main" id="{59F8E0BD-F682-400F-93B0-74192A91E8D4}"/>
              </a:ext>
            </a:extLst>
          </p:cNvPr>
          <p:cNvSpPr>
            <a:spLocks noGrp="1"/>
          </p:cNvSpPr>
          <p:nvPr>
            <p:ph idx="1"/>
          </p:nvPr>
        </p:nvSpPr>
        <p:spPr>
          <a:xfrm>
            <a:off x="321845" y="760779"/>
            <a:ext cx="8461208" cy="5333166"/>
          </a:xfrm>
        </p:spPr>
        <p:txBody>
          <a:bodyPr>
            <a:noAutofit/>
          </a:bodyPr>
          <a:lstStyle/>
          <a:p>
            <a:pPr marL="0" indent="0">
              <a:buNone/>
            </a:pPr>
            <a:r>
              <a:rPr lang="ja-JP" altLang="en-US" b="1" dirty="0">
                <a:solidFill>
                  <a:srgbClr val="C00000"/>
                </a:solidFill>
              </a:rPr>
              <a:t>コードセル</a:t>
            </a:r>
            <a:r>
              <a:rPr lang="ja-JP" altLang="en-US" dirty="0"/>
              <a:t>，</a:t>
            </a:r>
            <a:r>
              <a:rPr lang="ja-JP" altLang="en-US" b="1" dirty="0">
                <a:solidFill>
                  <a:srgbClr val="C00000"/>
                </a:solidFill>
              </a:rPr>
              <a:t>テキストセル</a:t>
            </a:r>
            <a:r>
              <a:rPr lang="ja-JP" altLang="en-US" dirty="0"/>
              <a:t>の２種類</a:t>
            </a:r>
            <a:endParaRPr lang="en-US" altLang="ja-JP" dirty="0"/>
          </a:p>
          <a:p>
            <a:r>
              <a:rPr lang="ja-JP" altLang="en-US" b="1" dirty="0">
                <a:solidFill>
                  <a:srgbClr val="C00000"/>
                </a:solidFill>
              </a:rPr>
              <a:t>コードセル</a:t>
            </a:r>
            <a:r>
              <a:rPr lang="ja-JP" altLang="en-US" dirty="0"/>
              <a:t>： </a:t>
            </a:r>
            <a:r>
              <a:rPr lang="en-US" altLang="ja-JP" dirty="0"/>
              <a:t>Python </a:t>
            </a:r>
            <a:r>
              <a:rPr lang="ja-JP" altLang="en-US" dirty="0"/>
              <a:t>プログラム，コマンド，実行結果</a:t>
            </a:r>
            <a:endParaRPr lang="en-US" altLang="ja-JP" dirty="0"/>
          </a:p>
          <a:p>
            <a:r>
              <a:rPr lang="ja-JP" altLang="en-US" b="1" dirty="0">
                <a:solidFill>
                  <a:srgbClr val="C00000"/>
                </a:solidFill>
              </a:rPr>
              <a:t>テキストセル</a:t>
            </a:r>
            <a:r>
              <a:rPr lang="ja-JP" altLang="en-US" dirty="0"/>
              <a:t>：説明文，図</a:t>
            </a:r>
            <a:endParaRPr lang="en-US" altLang="ja-JP" dirty="0"/>
          </a:p>
          <a:p>
            <a:pPr marL="0" indent="0">
              <a:buNone/>
            </a:pP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2FD5F09B-715D-487E-96B5-1AEB3D07A2AC}"/>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93C9DB6-2837-4C62-B3D2-566EC4BA48EF}"/>
              </a:ext>
            </a:extLst>
          </p:cNvPr>
          <p:cNvSpPr txBox="1"/>
          <p:nvPr/>
        </p:nvSpPr>
        <p:spPr>
          <a:xfrm>
            <a:off x="4974496" y="2788635"/>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8" name="テキスト ボックス 7">
            <a:extLst>
              <a:ext uri="{FF2B5EF4-FFF2-40B4-BE49-F238E27FC236}">
                <a16:creationId xmlns:a16="http://schemas.microsoft.com/office/drawing/2014/main" id="{D1BCB0C1-C06A-4D79-BB5A-BB0A56479839}"/>
              </a:ext>
            </a:extLst>
          </p:cNvPr>
          <p:cNvSpPr txBox="1"/>
          <p:nvPr/>
        </p:nvSpPr>
        <p:spPr>
          <a:xfrm>
            <a:off x="4974496" y="3457232"/>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sp>
        <p:nvSpPr>
          <p:cNvPr id="9" name="テキスト ボックス 8">
            <a:extLst>
              <a:ext uri="{FF2B5EF4-FFF2-40B4-BE49-F238E27FC236}">
                <a16:creationId xmlns:a16="http://schemas.microsoft.com/office/drawing/2014/main" id="{64EE1A5B-50D5-43B4-85D0-B1D4C84CB6AC}"/>
              </a:ext>
            </a:extLst>
          </p:cNvPr>
          <p:cNvSpPr txBox="1"/>
          <p:nvPr/>
        </p:nvSpPr>
        <p:spPr>
          <a:xfrm>
            <a:off x="4974496" y="4818858"/>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11" name="テキスト ボックス 10">
            <a:extLst>
              <a:ext uri="{FF2B5EF4-FFF2-40B4-BE49-F238E27FC236}">
                <a16:creationId xmlns:a16="http://schemas.microsoft.com/office/drawing/2014/main" id="{921DC2B4-C57B-4C70-BF39-64997678B5EB}"/>
              </a:ext>
            </a:extLst>
          </p:cNvPr>
          <p:cNvSpPr txBox="1"/>
          <p:nvPr/>
        </p:nvSpPr>
        <p:spPr>
          <a:xfrm>
            <a:off x="4926526" y="5835793"/>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pic>
        <p:nvPicPr>
          <p:cNvPr id="10" name="図 9"/>
          <p:cNvPicPr>
            <a:picLocks noChangeAspect="1"/>
          </p:cNvPicPr>
          <p:nvPr/>
        </p:nvPicPr>
        <p:blipFill>
          <a:blip r:embed="rId2"/>
          <a:stretch>
            <a:fillRect/>
          </a:stretch>
        </p:blipFill>
        <p:spPr>
          <a:xfrm>
            <a:off x="1911583" y="2774760"/>
            <a:ext cx="2938272" cy="4114865"/>
          </a:xfrm>
          <a:prstGeom prst="rect">
            <a:avLst/>
          </a:prstGeom>
        </p:spPr>
      </p:pic>
      <p:cxnSp>
        <p:nvCxnSpPr>
          <p:cNvPr id="13" name="直線矢印コネクタ 12">
            <a:extLst>
              <a:ext uri="{FF2B5EF4-FFF2-40B4-BE49-F238E27FC236}">
                <a16:creationId xmlns:a16="http://schemas.microsoft.com/office/drawing/2014/main" id="{2B1F04AD-4C59-4274-9918-38343D2041EA}"/>
              </a:ext>
            </a:extLst>
          </p:cNvPr>
          <p:cNvCxnSpPr>
            <a:cxnSpLocks/>
          </p:cNvCxnSpPr>
          <p:nvPr/>
        </p:nvCxnSpPr>
        <p:spPr>
          <a:xfrm flipH="1">
            <a:off x="4067549" y="3012388"/>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B1F04AD-4C59-4274-9918-38343D2041EA}"/>
              </a:ext>
            </a:extLst>
          </p:cNvPr>
          <p:cNvCxnSpPr>
            <a:cxnSpLocks/>
          </p:cNvCxnSpPr>
          <p:nvPr/>
        </p:nvCxnSpPr>
        <p:spPr>
          <a:xfrm flipH="1">
            <a:off x="4067549" y="605954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2B1F04AD-4C59-4274-9918-38343D2041EA}"/>
              </a:ext>
            </a:extLst>
          </p:cNvPr>
          <p:cNvCxnSpPr>
            <a:cxnSpLocks/>
          </p:cNvCxnSpPr>
          <p:nvPr/>
        </p:nvCxnSpPr>
        <p:spPr>
          <a:xfrm flipH="1">
            <a:off x="4067549" y="3680985"/>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B1F04AD-4C59-4274-9918-38343D2041EA}"/>
              </a:ext>
            </a:extLst>
          </p:cNvPr>
          <p:cNvCxnSpPr>
            <a:cxnSpLocks/>
          </p:cNvCxnSpPr>
          <p:nvPr/>
        </p:nvCxnSpPr>
        <p:spPr>
          <a:xfrm flipH="1">
            <a:off x="4067549" y="501427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584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自習</a:t>
            </a:r>
          </a:p>
        </p:txBody>
      </p:sp>
      <p:sp>
        <p:nvSpPr>
          <p:cNvPr id="3" name="コンテンツ プレースホルダー 2"/>
          <p:cNvSpPr>
            <a:spLocks noGrp="1"/>
          </p:cNvSpPr>
          <p:nvPr>
            <p:ph idx="1"/>
          </p:nvPr>
        </p:nvSpPr>
        <p:spPr>
          <a:xfrm>
            <a:off x="321845" y="644893"/>
            <a:ext cx="8461208" cy="5534526"/>
          </a:xfrm>
        </p:spPr>
        <p:txBody>
          <a:bodyPr>
            <a:normAutofit/>
          </a:bodyPr>
          <a:lstStyle/>
          <a:p>
            <a:pPr marL="0" indent="0">
              <a:buNone/>
            </a:pPr>
            <a:r>
              <a:rPr kumimoji="1" lang="ja-JP" altLang="en-US" sz="2400" b="1" dirty="0"/>
              <a:t>自分で画像ファイルを用意</a:t>
            </a:r>
            <a:r>
              <a:rPr kumimoji="1" lang="ja-JP" altLang="en-US" sz="2400" dirty="0"/>
              <a:t>して、</a:t>
            </a:r>
            <a:r>
              <a:rPr kumimoji="1" lang="ja-JP" altLang="en-US" sz="2400" b="1" dirty="0"/>
              <a:t>画像分類を実行</a:t>
            </a:r>
            <a:r>
              <a:rPr kumimoji="1" lang="ja-JP" altLang="en-US" sz="2400" dirty="0"/>
              <a:t>。そのことで、精度や機能についてより深く理解</a:t>
            </a:r>
            <a:endParaRPr kumimoji="1" lang="en-US" altLang="ja-JP" sz="2400" dirty="0"/>
          </a:p>
          <a:p>
            <a:pPr marL="0" indent="0">
              <a:buNone/>
            </a:pPr>
            <a:r>
              <a:rPr lang="ja-JP" altLang="en-US" sz="2400" dirty="0"/>
              <a:t>① 画像ファイルを準備</a:t>
            </a:r>
            <a:endParaRPr lang="en-US" altLang="ja-JP" sz="2400" dirty="0"/>
          </a:p>
          <a:p>
            <a:pPr marL="0" indent="0">
              <a:buNone/>
            </a:pPr>
            <a:r>
              <a:rPr kumimoji="1" lang="ja-JP" altLang="en-US" sz="2400" dirty="0"/>
              <a:t>② いまの </a:t>
            </a:r>
            <a:r>
              <a:rPr kumimoji="1" lang="en-US" altLang="ja-JP" sz="2400" dirty="0"/>
              <a:t>Google </a:t>
            </a:r>
            <a:r>
              <a:rPr kumimoji="1" lang="en-US" altLang="ja-JP" sz="2400" dirty="0" err="1"/>
              <a:t>Colaboratory</a:t>
            </a:r>
            <a:r>
              <a:rPr kumimoji="1" lang="en-US" altLang="ja-JP" sz="2400" dirty="0"/>
              <a:t> </a:t>
            </a:r>
            <a:r>
              <a:rPr kumimoji="1" lang="ja-JP" altLang="en-US" sz="2400" dirty="0"/>
              <a:t>のページの「</a:t>
            </a:r>
            <a:r>
              <a:rPr lang="en-US" altLang="ja-JP" sz="2400" b="1" dirty="0"/>
              <a:t>4. </a:t>
            </a:r>
            <a:r>
              <a:rPr lang="ja-JP" altLang="en-US" sz="2400" b="1" dirty="0"/>
              <a:t>自分で準備した画像の画像分類</a:t>
            </a:r>
            <a:r>
              <a:rPr lang="ja-JP" altLang="en-US" sz="2400" dirty="0"/>
              <a:t>」</a:t>
            </a:r>
            <a:r>
              <a:rPr kumimoji="1" lang="ja-JP" altLang="en-US" sz="2400" dirty="0"/>
              <a:t>のコードセルを実行</a:t>
            </a:r>
            <a:endParaRPr kumimoji="1" lang="en-US" altLang="ja-JP" sz="2400" dirty="0"/>
          </a:p>
          <a:p>
            <a:pPr marL="0" indent="0">
              <a:buNone/>
            </a:pPr>
            <a:r>
              <a:rPr lang="ja-JP" altLang="en-US" sz="2400" dirty="0"/>
              <a:t>③ 画面の指示に従い、画像ファイルを選択することで、アップロード</a:t>
            </a:r>
            <a:endParaRPr lang="en-US" altLang="ja-JP" sz="2400" dirty="0"/>
          </a:p>
          <a:p>
            <a:pPr marL="0" indent="0">
              <a:buNone/>
            </a:pPr>
            <a:endParaRPr kumimoji="1" lang="en-US" altLang="ja-JP" sz="2400" dirty="0"/>
          </a:p>
          <a:p>
            <a:pPr marL="0" indent="0">
              <a:buNone/>
            </a:pPr>
            <a:endParaRPr kumimoji="1" lang="en-US" altLang="ja-JP" sz="2400" dirty="0"/>
          </a:p>
          <a:p>
            <a:pPr marL="0" indent="0">
              <a:buNone/>
            </a:pPr>
            <a:r>
              <a:rPr kumimoji="1" lang="ja-JP" altLang="en-US" sz="2400" dirty="0"/>
              <a:t>④ 結果を確認</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60</a:t>
            </a:fld>
            <a:endParaRPr kumimoji="1" lang="ja-JP" altLang="en-US"/>
          </a:p>
        </p:txBody>
      </p:sp>
      <p:pic>
        <p:nvPicPr>
          <p:cNvPr id="5" name="図 4"/>
          <p:cNvPicPr>
            <a:picLocks noChangeAspect="1"/>
          </p:cNvPicPr>
          <p:nvPr/>
        </p:nvPicPr>
        <p:blipFill>
          <a:blip r:embed="rId2"/>
          <a:stretch>
            <a:fillRect/>
          </a:stretch>
        </p:blipFill>
        <p:spPr>
          <a:xfrm>
            <a:off x="3584508" y="3320225"/>
            <a:ext cx="4708591" cy="654295"/>
          </a:xfrm>
          <a:prstGeom prst="rect">
            <a:avLst/>
          </a:prstGeom>
        </p:spPr>
      </p:pic>
      <p:pic>
        <p:nvPicPr>
          <p:cNvPr id="6" name="図 5"/>
          <p:cNvPicPr>
            <a:picLocks noChangeAspect="1"/>
          </p:cNvPicPr>
          <p:nvPr/>
        </p:nvPicPr>
        <p:blipFill>
          <a:blip r:embed="rId3"/>
          <a:stretch>
            <a:fillRect/>
          </a:stretch>
        </p:blipFill>
        <p:spPr>
          <a:xfrm>
            <a:off x="4179312" y="4839554"/>
            <a:ext cx="4118120" cy="1699359"/>
          </a:xfrm>
          <a:prstGeom prst="rect">
            <a:avLst/>
          </a:prstGeom>
        </p:spPr>
      </p:pic>
      <p:sp>
        <p:nvSpPr>
          <p:cNvPr id="7" name="テキスト ボックス 6"/>
          <p:cNvSpPr txBox="1"/>
          <p:nvPr/>
        </p:nvSpPr>
        <p:spPr>
          <a:xfrm>
            <a:off x="660400" y="5446253"/>
            <a:ext cx="3518912" cy="707886"/>
          </a:xfrm>
          <a:prstGeom prst="rect">
            <a:avLst/>
          </a:prstGeom>
          <a:noFill/>
        </p:spPr>
        <p:txBody>
          <a:bodyPr wrap="none" rtlCol="0">
            <a:spAutoFit/>
          </a:bodyPr>
          <a:lstStyle/>
          <a:p>
            <a:r>
              <a:rPr kumimoji="1" lang="ja-JP" altLang="en-US" sz="2000" dirty="0"/>
              <a:t>うまく行かないと思ったとき</a:t>
            </a:r>
            <a:endParaRPr kumimoji="1" lang="en-US" altLang="ja-JP" sz="2000" dirty="0"/>
          </a:p>
          <a:p>
            <a:r>
              <a:rPr kumimoji="1" lang="ja-JP" altLang="en-US" sz="2000" dirty="0"/>
              <a:t>でも別の画像で試す</a:t>
            </a:r>
          </a:p>
        </p:txBody>
      </p:sp>
      <p:sp>
        <p:nvSpPr>
          <p:cNvPr id="8" name="テキスト ボックス 7">
            <a:extLst>
              <a:ext uri="{FF2B5EF4-FFF2-40B4-BE49-F238E27FC236}">
                <a16:creationId xmlns:a16="http://schemas.microsoft.com/office/drawing/2014/main" id="{842AE983-46C1-4AFE-A211-BAA53508E7FE}"/>
              </a:ext>
            </a:extLst>
          </p:cNvPr>
          <p:cNvSpPr txBox="1"/>
          <p:nvPr/>
        </p:nvSpPr>
        <p:spPr>
          <a:xfrm>
            <a:off x="3736762" y="3974520"/>
            <a:ext cx="4801314" cy="400110"/>
          </a:xfrm>
          <a:prstGeom prst="rect">
            <a:avLst/>
          </a:prstGeom>
          <a:noFill/>
        </p:spPr>
        <p:txBody>
          <a:bodyPr wrap="none" rtlCol="0">
            <a:spAutoFit/>
          </a:bodyPr>
          <a:lstStyle/>
          <a:p>
            <a:r>
              <a:rPr kumimoji="1" lang="ja-JP" altLang="en-US" sz="2000" dirty="0"/>
              <a:t>参照をクリックし，画像ファイルを選ぶ</a:t>
            </a:r>
          </a:p>
        </p:txBody>
      </p:sp>
    </p:spTree>
    <p:extLst>
      <p:ext uri="{BB962C8B-B14F-4D97-AF65-F5344CB8AC3E}">
        <p14:creationId xmlns:p14="http://schemas.microsoft.com/office/powerpoint/2010/main" val="2558578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6-4. </a:t>
            </a:r>
            <a:r>
              <a:rPr lang="ja-JP" altLang="en-US" sz="4500" dirty="0">
                <a:solidFill>
                  <a:schemeClr val="tx2"/>
                </a:solidFill>
              </a:rPr>
              <a:t>物体検出と </a:t>
            </a:r>
            <a:r>
              <a:rPr lang="en-US" altLang="ja-JP" sz="4500" dirty="0">
                <a:solidFill>
                  <a:schemeClr val="tx2"/>
                </a:solidFill>
              </a:rPr>
              <a:t>YOLO</a:t>
            </a: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778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物体検出の特質</a:t>
            </a:r>
          </a:p>
        </p:txBody>
      </p:sp>
      <p:sp>
        <p:nvSpPr>
          <p:cNvPr id="3" name="コンテンツ プレースホルダー 2"/>
          <p:cNvSpPr>
            <a:spLocks noGrp="1"/>
          </p:cNvSpPr>
          <p:nvPr>
            <p:ph idx="1"/>
          </p:nvPr>
        </p:nvSpPr>
        <p:spPr>
          <a:xfrm>
            <a:off x="321845" y="3244849"/>
            <a:ext cx="8461208" cy="3613151"/>
          </a:xfrm>
        </p:spPr>
        <p:txBody>
          <a:bodyPr>
            <a:normAutofit/>
          </a:bodyPr>
          <a:lstStyle/>
          <a:p>
            <a:r>
              <a:rPr lang="ja-JP" altLang="en-US" sz="2400" b="1" dirty="0"/>
              <a:t>スケールの多様性</a:t>
            </a:r>
            <a:r>
              <a:rPr lang="ja-JP" altLang="en-US" sz="2400" dirty="0"/>
              <a:t>：画像内には大小さまざまな物体が存在</a:t>
            </a:r>
          </a:p>
          <a:p>
            <a:r>
              <a:rPr lang="ja-JP" altLang="en-US" sz="2400" b="1" dirty="0"/>
              <a:t>不要な特徴やパターンの排除</a:t>
            </a:r>
            <a:r>
              <a:rPr lang="ja-JP" altLang="en-US" sz="2400" dirty="0"/>
              <a:t>：検出に不要な特徴やパターンを取り除く必要がある。</a:t>
            </a:r>
          </a:p>
          <a:p>
            <a:r>
              <a:rPr lang="ja-JP" altLang="en-US" sz="2400" b="1" dirty="0"/>
              <a:t>特徴の多様性</a:t>
            </a:r>
            <a:r>
              <a:rPr lang="ja-JP" altLang="en-US" sz="2400" dirty="0"/>
              <a:t>：検出対象の物体は、多岐にわたる特徴を持つ。</a:t>
            </a:r>
            <a:endParaRPr lang="en-US" altLang="ja-JP" sz="2400" dirty="0"/>
          </a:p>
          <a:p>
            <a:pPr marL="0" indent="0">
              <a:buNone/>
            </a:pPr>
            <a:r>
              <a:rPr lang="ja-JP" altLang="en-US" sz="2400" dirty="0"/>
              <a:t>→　バックボーン、ネック</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コンテンツ プレースホルダー 4"/>
          <p:cNvPicPr>
            <a:picLocks noChangeAspect="1"/>
          </p:cNvPicPr>
          <p:nvPr/>
        </p:nvPicPr>
        <p:blipFill>
          <a:blip r:embed="rId2"/>
          <a:stretch>
            <a:fillRect/>
          </a:stretch>
        </p:blipFill>
        <p:spPr>
          <a:xfrm>
            <a:off x="647594" y="804833"/>
            <a:ext cx="7508508" cy="2084417"/>
          </a:xfrm>
          <a:prstGeom prst="rect">
            <a:avLst/>
          </a:prstGeom>
        </p:spPr>
      </p:pic>
    </p:spTree>
    <p:extLst>
      <p:ext uri="{BB962C8B-B14F-4D97-AF65-F5344CB8AC3E}">
        <p14:creationId xmlns:p14="http://schemas.microsoft.com/office/powerpoint/2010/main" val="1362180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バックボーンとネック</a:t>
            </a:r>
          </a:p>
        </p:txBody>
      </p:sp>
      <p:sp>
        <p:nvSpPr>
          <p:cNvPr id="3" name="コンテンツ プレースホルダー 2"/>
          <p:cNvSpPr>
            <a:spLocks noGrp="1"/>
          </p:cNvSpPr>
          <p:nvPr>
            <p:ph idx="1"/>
          </p:nvPr>
        </p:nvSpPr>
        <p:spPr/>
        <p:txBody>
          <a:bodyPr>
            <a:normAutofit/>
          </a:bodyPr>
          <a:lstStyle/>
          <a:p>
            <a:r>
              <a:rPr kumimoji="1" lang="ja-JP" altLang="en-US" sz="2400" b="1" dirty="0"/>
              <a:t>バックボーン</a:t>
            </a:r>
            <a:r>
              <a:rPr kumimoji="1" lang="ja-JP" altLang="en-US" sz="2400" dirty="0"/>
              <a:t>：　画像全体から</a:t>
            </a:r>
            <a:r>
              <a:rPr kumimoji="1" lang="ja-JP" altLang="en-US" sz="2400" b="1" dirty="0"/>
              <a:t>多様なサイズと形状の特徴</a:t>
            </a:r>
            <a:r>
              <a:rPr kumimoji="1" lang="ja-JP" altLang="en-US" sz="2400" dirty="0"/>
              <a:t>（</a:t>
            </a:r>
            <a:r>
              <a:rPr lang="ja-JP" altLang="en-US" sz="2400" dirty="0"/>
              <a:t>マルチスケールの</a:t>
            </a:r>
            <a:r>
              <a:rPr lang="ja-JP" altLang="en-US" sz="2400" b="1" dirty="0"/>
              <a:t>特徴マップ</a:t>
            </a:r>
            <a:r>
              <a:rPr lang="ja-JP" altLang="en-US" sz="2400" dirty="0"/>
              <a:t>）</a:t>
            </a:r>
            <a:r>
              <a:rPr kumimoji="1" lang="ja-JP" altLang="en-US" sz="2400" dirty="0"/>
              <a:t>を</a:t>
            </a:r>
            <a:r>
              <a:rPr kumimoji="1" lang="ja-JP" altLang="en-US" sz="2400" b="1" dirty="0"/>
              <a:t>抽出</a:t>
            </a:r>
            <a:endParaRPr kumimoji="1" lang="en-US" altLang="ja-JP" sz="2400" b="1" dirty="0"/>
          </a:p>
          <a:p>
            <a:endParaRPr lang="en-US" altLang="ja-JP" sz="2400" dirty="0"/>
          </a:p>
          <a:p>
            <a:r>
              <a:rPr kumimoji="1" lang="ja-JP" altLang="en-US" sz="2400" b="1" dirty="0"/>
              <a:t>ネック</a:t>
            </a:r>
            <a:r>
              <a:rPr kumimoji="1" lang="ja-JP" altLang="en-US" sz="2400" dirty="0"/>
              <a:t>：　バックボーンで得られた</a:t>
            </a:r>
            <a:r>
              <a:rPr kumimoji="1" lang="ja-JP" altLang="en-US" sz="2400" b="1" dirty="0"/>
              <a:t>特徴マップ</a:t>
            </a:r>
            <a:r>
              <a:rPr kumimoji="1" lang="ja-JP" altLang="en-US" sz="2400" dirty="0"/>
              <a:t>を</a:t>
            </a:r>
            <a:r>
              <a:rPr kumimoji="1" lang="ja-JP" altLang="en-US" sz="2400" b="1" dirty="0"/>
              <a:t>改善</a:t>
            </a:r>
            <a:r>
              <a:rPr kumimoji="1" lang="ja-JP" altLang="en-US" sz="2400" dirty="0"/>
              <a:t>、</a:t>
            </a:r>
            <a:r>
              <a:rPr kumimoji="1" lang="ja-JP" altLang="en-US" sz="2400" b="1" dirty="0"/>
              <a:t>統合</a:t>
            </a:r>
            <a:r>
              <a:rPr kumimoji="1" lang="ja-JP" altLang="en-US" sz="2400" dirty="0"/>
              <a:t>し、</a:t>
            </a:r>
            <a:r>
              <a:rPr kumimoji="1" lang="ja-JP" altLang="en-US" sz="2400" b="1" dirty="0"/>
              <a:t>さまざまなサイズの物体を検出</a:t>
            </a:r>
            <a:r>
              <a:rPr kumimoji="1" lang="ja-JP" altLang="en-US" sz="2400" dirty="0"/>
              <a:t>する</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63</a:t>
            </a:fld>
            <a:endParaRPr kumimoji="1" lang="ja-JP" altLang="en-US"/>
          </a:p>
        </p:txBody>
      </p:sp>
      <p:sp>
        <p:nvSpPr>
          <p:cNvPr id="5" name="テキスト ボックス 4">
            <a:extLst>
              <a:ext uri="{FF2B5EF4-FFF2-40B4-BE49-F238E27FC236}">
                <a16:creationId xmlns:a16="http://schemas.microsoft.com/office/drawing/2014/main" id="{98BF7BA9-6174-4DCB-81AD-C25EED07F737}"/>
              </a:ext>
            </a:extLst>
          </p:cNvPr>
          <p:cNvSpPr txBox="1"/>
          <p:nvPr/>
        </p:nvSpPr>
        <p:spPr>
          <a:xfrm>
            <a:off x="349973" y="5203676"/>
            <a:ext cx="954107" cy="400110"/>
          </a:xfrm>
          <a:prstGeom prst="rect">
            <a:avLst/>
          </a:prstGeom>
          <a:noFill/>
        </p:spPr>
        <p:txBody>
          <a:bodyPr wrap="none" rtlCol="0">
            <a:spAutoFit/>
          </a:bodyPr>
          <a:lstStyle/>
          <a:p>
            <a:r>
              <a:rPr kumimoji="1" lang="ja-JP" altLang="en-US" sz="2000" b="1" dirty="0"/>
              <a:t>元画像</a:t>
            </a:r>
          </a:p>
        </p:txBody>
      </p:sp>
      <p:sp>
        <p:nvSpPr>
          <p:cNvPr id="6" name="テキスト ボックス 5">
            <a:extLst>
              <a:ext uri="{FF2B5EF4-FFF2-40B4-BE49-F238E27FC236}">
                <a16:creationId xmlns:a16="http://schemas.microsoft.com/office/drawing/2014/main" id="{22C115CF-9702-4D15-BA78-EEB60E524E0D}"/>
              </a:ext>
            </a:extLst>
          </p:cNvPr>
          <p:cNvSpPr txBox="1"/>
          <p:nvPr/>
        </p:nvSpPr>
        <p:spPr>
          <a:xfrm>
            <a:off x="1995685" y="4096406"/>
            <a:ext cx="1980029" cy="707886"/>
          </a:xfrm>
          <a:prstGeom prst="rect">
            <a:avLst/>
          </a:prstGeom>
          <a:noFill/>
        </p:spPr>
        <p:txBody>
          <a:bodyPr wrap="none" rtlCol="0">
            <a:spAutoFit/>
          </a:bodyPr>
          <a:lstStyle/>
          <a:p>
            <a:r>
              <a:rPr kumimoji="1" lang="ja-JP" altLang="en-US" sz="2000" b="1" dirty="0"/>
              <a:t>マルチスケール</a:t>
            </a:r>
            <a:endParaRPr kumimoji="1" lang="en-US" altLang="ja-JP" sz="2000" b="1" dirty="0"/>
          </a:p>
          <a:p>
            <a:r>
              <a:rPr kumimoji="1" lang="ja-JP" altLang="en-US" sz="2000" b="1" dirty="0"/>
              <a:t>の特徴マップ</a:t>
            </a:r>
          </a:p>
        </p:txBody>
      </p:sp>
      <p:sp>
        <p:nvSpPr>
          <p:cNvPr id="7" name="テキスト ボックス 6">
            <a:extLst>
              <a:ext uri="{FF2B5EF4-FFF2-40B4-BE49-F238E27FC236}">
                <a16:creationId xmlns:a16="http://schemas.microsoft.com/office/drawing/2014/main" id="{4D447EEC-BE77-4657-8A06-B4224617517B}"/>
              </a:ext>
            </a:extLst>
          </p:cNvPr>
          <p:cNvSpPr txBox="1"/>
          <p:nvPr/>
        </p:nvSpPr>
        <p:spPr>
          <a:xfrm>
            <a:off x="4312933" y="4096406"/>
            <a:ext cx="1467068" cy="707886"/>
          </a:xfrm>
          <a:prstGeom prst="rect">
            <a:avLst/>
          </a:prstGeom>
          <a:noFill/>
        </p:spPr>
        <p:txBody>
          <a:bodyPr wrap="none" rtlCol="0">
            <a:spAutoFit/>
          </a:bodyPr>
          <a:lstStyle/>
          <a:p>
            <a:r>
              <a:rPr kumimoji="1" lang="ja-JP" altLang="en-US" sz="2000" b="1" dirty="0"/>
              <a:t>改善された</a:t>
            </a:r>
            <a:endParaRPr kumimoji="1" lang="en-US" altLang="ja-JP" sz="2000" b="1" dirty="0"/>
          </a:p>
          <a:p>
            <a:r>
              <a:rPr kumimoji="1" lang="ja-JP" altLang="en-US" sz="2000" b="1" dirty="0"/>
              <a:t>特徴マップ</a:t>
            </a:r>
          </a:p>
        </p:txBody>
      </p:sp>
      <p:sp>
        <p:nvSpPr>
          <p:cNvPr id="8" name="テキスト ボックス 7">
            <a:extLst>
              <a:ext uri="{FF2B5EF4-FFF2-40B4-BE49-F238E27FC236}">
                <a16:creationId xmlns:a16="http://schemas.microsoft.com/office/drawing/2014/main" id="{B4E4EBD5-06B8-42B0-A2ED-EACA81125A5D}"/>
              </a:ext>
            </a:extLst>
          </p:cNvPr>
          <p:cNvSpPr txBox="1"/>
          <p:nvPr/>
        </p:nvSpPr>
        <p:spPr>
          <a:xfrm>
            <a:off x="6117220" y="3953196"/>
            <a:ext cx="1210588" cy="1015663"/>
          </a:xfrm>
          <a:prstGeom prst="rect">
            <a:avLst/>
          </a:prstGeom>
          <a:noFill/>
        </p:spPr>
        <p:txBody>
          <a:bodyPr wrap="none" rtlCol="0">
            <a:spAutoFit/>
          </a:bodyPr>
          <a:lstStyle/>
          <a:p>
            <a:r>
              <a:rPr kumimoji="1" lang="ja-JP" altLang="en-US" sz="2000" b="1" dirty="0"/>
              <a:t>画像の</a:t>
            </a:r>
            <a:endParaRPr kumimoji="1" lang="en-US" altLang="ja-JP" sz="2000" b="1" dirty="0"/>
          </a:p>
          <a:p>
            <a:r>
              <a:rPr kumimoji="1" lang="ja-JP" altLang="en-US" sz="2000" b="1" dirty="0"/>
              <a:t>区切り，</a:t>
            </a:r>
            <a:endParaRPr kumimoji="1" lang="en-US" altLang="ja-JP" sz="2000" b="1" dirty="0"/>
          </a:p>
          <a:p>
            <a:r>
              <a:rPr kumimoji="1" lang="ja-JP" altLang="en-US" sz="2000" b="1" dirty="0"/>
              <a:t>分類結果</a:t>
            </a:r>
          </a:p>
        </p:txBody>
      </p:sp>
      <p:pic>
        <p:nvPicPr>
          <p:cNvPr id="9" name="図 8">
            <a:extLst>
              <a:ext uri="{FF2B5EF4-FFF2-40B4-BE49-F238E27FC236}">
                <a16:creationId xmlns:a16="http://schemas.microsoft.com/office/drawing/2014/main" id="{335CD90E-6545-444C-BF4B-8C26BB98C15D}"/>
              </a:ext>
            </a:extLst>
          </p:cNvPr>
          <p:cNvPicPr>
            <a:picLocks noChangeAspect="1"/>
          </p:cNvPicPr>
          <p:nvPr/>
        </p:nvPicPr>
        <p:blipFill>
          <a:blip r:embed="rId2"/>
          <a:stretch>
            <a:fillRect/>
          </a:stretch>
        </p:blipFill>
        <p:spPr>
          <a:xfrm>
            <a:off x="149292" y="3760440"/>
            <a:ext cx="1529438" cy="1379819"/>
          </a:xfrm>
          <a:prstGeom prst="rect">
            <a:avLst/>
          </a:prstGeom>
        </p:spPr>
      </p:pic>
      <p:cxnSp>
        <p:nvCxnSpPr>
          <p:cNvPr id="10" name="直線矢印コネクタ 9">
            <a:extLst>
              <a:ext uri="{FF2B5EF4-FFF2-40B4-BE49-F238E27FC236}">
                <a16:creationId xmlns:a16="http://schemas.microsoft.com/office/drawing/2014/main" id="{8565161F-40D6-4635-B235-85473CD848CF}"/>
              </a:ext>
            </a:extLst>
          </p:cNvPr>
          <p:cNvCxnSpPr>
            <a:cxnSpLocks/>
          </p:cNvCxnSpPr>
          <p:nvPr/>
        </p:nvCxnSpPr>
        <p:spPr>
          <a:xfrm>
            <a:off x="1698358" y="4461028"/>
            <a:ext cx="40997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78092217-BD42-432F-A525-6390C1D1526E}"/>
              </a:ext>
            </a:extLst>
          </p:cNvPr>
          <p:cNvCxnSpPr>
            <a:cxnSpLocks/>
          </p:cNvCxnSpPr>
          <p:nvPr/>
        </p:nvCxnSpPr>
        <p:spPr>
          <a:xfrm>
            <a:off x="3912624" y="4461774"/>
            <a:ext cx="40997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39241083-59A6-459A-A241-355234420A21}"/>
              </a:ext>
            </a:extLst>
          </p:cNvPr>
          <p:cNvCxnSpPr>
            <a:cxnSpLocks/>
          </p:cNvCxnSpPr>
          <p:nvPr/>
        </p:nvCxnSpPr>
        <p:spPr>
          <a:xfrm>
            <a:off x="5735074" y="4461028"/>
            <a:ext cx="40997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FBA7D60E-658B-47F7-B9F8-BE41891336C5}"/>
              </a:ext>
            </a:extLst>
          </p:cNvPr>
          <p:cNvCxnSpPr>
            <a:cxnSpLocks/>
          </p:cNvCxnSpPr>
          <p:nvPr/>
        </p:nvCxnSpPr>
        <p:spPr>
          <a:xfrm>
            <a:off x="7240024" y="4481877"/>
            <a:ext cx="40997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871302F0-AFA0-4B69-BE29-9A85A7591298}"/>
              </a:ext>
            </a:extLst>
          </p:cNvPr>
          <p:cNvPicPr>
            <a:picLocks noChangeAspect="1"/>
          </p:cNvPicPr>
          <p:nvPr/>
        </p:nvPicPr>
        <p:blipFill>
          <a:blip r:embed="rId2"/>
          <a:stretch>
            <a:fillRect/>
          </a:stretch>
        </p:blipFill>
        <p:spPr>
          <a:xfrm>
            <a:off x="7703366" y="3799127"/>
            <a:ext cx="1503109" cy="1437182"/>
          </a:xfrm>
          <a:prstGeom prst="rect">
            <a:avLst/>
          </a:prstGeom>
        </p:spPr>
      </p:pic>
      <p:sp>
        <p:nvSpPr>
          <p:cNvPr id="15" name="正方形/長方形 14">
            <a:extLst>
              <a:ext uri="{FF2B5EF4-FFF2-40B4-BE49-F238E27FC236}">
                <a16:creationId xmlns:a16="http://schemas.microsoft.com/office/drawing/2014/main" id="{4DBC3D42-F2F2-4459-8D10-C622DDEC11D3}"/>
              </a:ext>
            </a:extLst>
          </p:cNvPr>
          <p:cNvSpPr/>
          <p:nvPr/>
        </p:nvSpPr>
        <p:spPr>
          <a:xfrm>
            <a:off x="7794400" y="4369124"/>
            <a:ext cx="1198568" cy="7895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E2A6EEB-F782-418D-B374-EAB2379B5469}"/>
              </a:ext>
            </a:extLst>
          </p:cNvPr>
          <p:cNvSpPr/>
          <p:nvPr/>
        </p:nvSpPr>
        <p:spPr>
          <a:xfrm>
            <a:off x="8168638" y="3896711"/>
            <a:ext cx="572563" cy="11351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5DECF94-3E32-49B3-94D0-D9BB56F27A4D}"/>
              </a:ext>
            </a:extLst>
          </p:cNvPr>
          <p:cNvSpPr txBox="1"/>
          <p:nvPr/>
        </p:nvSpPr>
        <p:spPr>
          <a:xfrm>
            <a:off x="8185925" y="3107054"/>
            <a:ext cx="1020550" cy="475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person</a:t>
            </a:r>
          </a:p>
        </p:txBody>
      </p:sp>
      <p:sp>
        <p:nvSpPr>
          <p:cNvPr id="18" name="テキスト ボックス 17">
            <a:extLst>
              <a:ext uri="{FF2B5EF4-FFF2-40B4-BE49-F238E27FC236}">
                <a16:creationId xmlns:a16="http://schemas.microsoft.com/office/drawing/2014/main" id="{F57056AF-3C22-4462-9D52-078B12B810C7}"/>
              </a:ext>
            </a:extLst>
          </p:cNvPr>
          <p:cNvSpPr txBox="1"/>
          <p:nvPr/>
        </p:nvSpPr>
        <p:spPr>
          <a:xfrm>
            <a:off x="7619493" y="5424822"/>
            <a:ext cx="1009552" cy="475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bicycle</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9" name="直線矢印コネクタ 18">
            <a:extLst>
              <a:ext uri="{FF2B5EF4-FFF2-40B4-BE49-F238E27FC236}">
                <a16:creationId xmlns:a16="http://schemas.microsoft.com/office/drawing/2014/main" id="{3C355E95-2074-49B3-8DC9-FF600B43EEB6}"/>
              </a:ext>
            </a:extLst>
          </p:cNvPr>
          <p:cNvCxnSpPr>
            <a:endCxn id="16" idx="0"/>
          </p:cNvCxnSpPr>
          <p:nvPr/>
        </p:nvCxnSpPr>
        <p:spPr>
          <a:xfrm flipH="1">
            <a:off x="8454920" y="3579424"/>
            <a:ext cx="166589" cy="3172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7854E241-8C85-43B6-B072-A223C43BD70F}"/>
              </a:ext>
            </a:extLst>
          </p:cNvPr>
          <p:cNvCxnSpPr>
            <a:cxnSpLocks/>
            <a:stCxn id="18" idx="0"/>
          </p:cNvCxnSpPr>
          <p:nvPr/>
        </p:nvCxnSpPr>
        <p:spPr>
          <a:xfrm flipV="1">
            <a:off x="8124269" y="5166632"/>
            <a:ext cx="157368" cy="2581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737A17E4-1C63-49A1-AA52-C2C292055C06}"/>
              </a:ext>
            </a:extLst>
          </p:cNvPr>
          <p:cNvSpPr/>
          <p:nvPr/>
        </p:nvSpPr>
        <p:spPr>
          <a:xfrm>
            <a:off x="8920448" y="4017641"/>
            <a:ext cx="201306" cy="4207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 name="直線矢印コネクタ 21">
            <a:extLst>
              <a:ext uri="{FF2B5EF4-FFF2-40B4-BE49-F238E27FC236}">
                <a16:creationId xmlns:a16="http://schemas.microsoft.com/office/drawing/2014/main" id="{DA8F89C7-6E88-4487-B9B7-17608331D7A9}"/>
              </a:ext>
            </a:extLst>
          </p:cNvPr>
          <p:cNvCxnSpPr>
            <a:cxnSpLocks/>
          </p:cNvCxnSpPr>
          <p:nvPr/>
        </p:nvCxnSpPr>
        <p:spPr>
          <a:xfrm>
            <a:off x="8871250" y="3670950"/>
            <a:ext cx="121718" cy="3002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D579C6B2-1353-4033-931C-F454A708E311}"/>
              </a:ext>
            </a:extLst>
          </p:cNvPr>
          <p:cNvSpPr/>
          <p:nvPr/>
        </p:nvSpPr>
        <p:spPr>
          <a:xfrm>
            <a:off x="7880027" y="4187280"/>
            <a:ext cx="401609" cy="3319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4" name="直線矢印コネクタ 23">
            <a:extLst>
              <a:ext uri="{FF2B5EF4-FFF2-40B4-BE49-F238E27FC236}">
                <a16:creationId xmlns:a16="http://schemas.microsoft.com/office/drawing/2014/main" id="{997063A0-D46F-4F39-AE9A-9669499EA13A}"/>
              </a:ext>
            </a:extLst>
          </p:cNvPr>
          <p:cNvCxnSpPr>
            <a:cxnSpLocks/>
          </p:cNvCxnSpPr>
          <p:nvPr/>
        </p:nvCxnSpPr>
        <p:spPr>
          <a:xfrm>
            <a:off x="8038590" y="3360287"/>
            <a:ext cx="1" cy="7561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7F4DFF8F-8CA3-4037-8C93-BACAEB072FF4}"/>
              </a:ext>
            </a:extLst>
          </p:cNvPr>
          <p:cNvSpPr txBox="1"/>
          <p:nvPr/>
        </p:nvSpPr>
        <p:spPr>
          <a:xfrm>
            <a:off x="7570557" y="2928128"/>
            <a:ext cx="540766" cy="475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car</a:t>
            </a:r>
          </a:p>
        </p:txBody>
      </p:sp>
      <p:sp>
        <p:nvSpPr>
          <p:cNvPr id="26" name="右中かっこ 25"/>
          <p:cNvSpPr/>
          <p:nvPr/>
        </p:nvSpPr>
        <p:spPr>
          <a:xfrm rot="5400000">
            <a:off x="2062771" y="4595516"/>
            <a:ext cx="347380" cy="168452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右中かっこ 26"/>
          <p:cNvSpPr/>
          <p:nvPr/>
        </p:nvSpPr>
        <p:spPr>
          <a:xfrm rot="5400000">
            <a:off x="5419190" y="3122876"/>
            <a:ext cx="315743" cy="466144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テキスト ボックス 27"/>
          <p:cNvSpPr txBox="1"/>
          <p:nvPr/>
        </p:nvSpPr>
        <p:spPr>
          <a:xfrm>
            <a:off x="1298634" y="5812829"/>
            <a:ext cx="2031325" cy="461665"/>
          </a:xfrm>
          <a:prstGeom prst="rect">
            <a:avLst/>
          </a:prstGeom>
          <a:noFill/>
        </p:spPr>
        <p:txBody>
          <a:bodyPr wrap="none" rtlCol="0">
            <a:spAutoFit/>
          </a:bodyPr>
          <a:lstStyle/>
          <a:p>
            <a:r>
              <a:rPr kumimoji="1" lang="ja-JP" altLang="en-US" sz="2400" dirty="0"/>
              <a:t>バックボーン</a:t>
            </a:r>
          </a:p>
        </p:txBody>
      </p:sp>
      <p:sp>
        <p:nvSpPr>
          <p:cNvPr id="29" name="テキスト ボックス 28"/>
          <p:cNvSpPr txBox="1"/>
          <p:nvPr/>
        </p:nvSpPr>
        <p:spPr>
          <a:xfrm>
            <a:off x="4699738" y="5788258"/>
            <a:ext cx="1107996" cy="461665"/>
          </a:xfrm>
          <a:prstGeom prst="rect">
            <a:avLst/>
          </a:prstGeom>
          <a:noFill/>
        </p:spPr>
        <p:txBody>
          <a:bodyPr wrap="none" rtlCol="0">
            <a:spAutoFit/>
          </a:bodyPr>
          <a:lstStyle/>
          <a:p>
            <a:r>
              <a:rPr kumimoji="1" lang="ja-JP" altLang="en-US" sz="2400" dirty="0"/>
              <a:t>ネック</a:t>
            </a:r>
          </a:p>
        </p:txBody>
      </p:sp>
    </p:spTree>
    <p:extLst>
      <p:ext uri="{BB962C8B-B14F-4D97-AF65-F5344CB8AC3E}">
        <p14:creationId xmlns:p14="http://schemas.microsoft.com/office/powerpoint/2010/main" val="2485239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7DAD9-03EF-497D-9F7F-52B2327B2153}"/>
              </a:ext>
            </a:extLst>
          </p:cNvPr>
          <p:cNvSpPr>
            <a:spLocks noGrp="1"/>
          </p:cNvSpPr>
          <p:nvPr>
            <p:ph type="title"/>
          </p:nvPr>
        </p:nvSpPr>
        <p:spPr/>
        <p:txBody>
          <a:bodyPr>
            <a:normAutofit fontScale="90000"/>
          </a:bodyPr>
          <a:lstStyle/>
          <a:p>
            <a:r>
              <a:rPr kumimoji="1" lang="ja-JP" altLang="en-US" dirty="0"/>
              <a:t>バックボーンとネック</a:t>
            </a:r>
          </a:p>
        </p:txBody>
      </p:sp>
      <p:sp>
        <p:nvSpPr>
          <p:cNvPr id="4" name="スライド番号プレースホルダー 3">
            <a:extLst>
              <a:ext uri="{FF2B5EF4-FFF2-40B4-BE49-F238E27FC236}">
                <a16:creationId xmlns:a16="http://schemas.microsoft.com/office/drawing/2014/main" id="{7B176E5D-9273-4016-A15A-52CE1AC61B4C}"/>
              </a:ext>
            </a:extLst>
          </p:cNvPr>
          <p:cNvSpPr>
            <a:spLocks noGrp="1"/>
          </p:cNvSpPr>
          <p:nvPr>
            <p:ph type="sldNum" sz="quarter" idx="12"/>
          </p:nvPr>
        </p:nvSpPr>
        <p:spPr/>
        <p:txBody>
          <a:bodyPr/>
          <a:lstStyle/>
          <a:p>
            <a:fld id="{E205D82C-95A1-431E-8E38-AA614A14CDCF}" type="slidenum">
              <a:rPr kumimoji="1" lang="ja-JP" altLang="en-US" smtClean="0"/>
              <a:t>64</a:t>
            </a:fld>
            <a:endParaRPr kumimoji="1" lang="ja-JP" altLang="en-US"/>
          </a:p>
        </p:txBody>
      </p:sp>
      <p:sp>
        <p:nvSpPr>
          <p:cNvPr id="5" name="テキスト ボックス 4">
            <a:extLst>
              <a:ext uri="{FF2B5EF4-FFF2-40B4-BE49-F238E27FC236}">
                <a16:creationId xmlns:a16="http://schemas.microsoft.com/office/drawing/2014/main" id="{9A7987E5-52A1-48E0-9E8E-447484A4FF47}"/>
              </a:ext>
            </a:extLst>
          </p:cNvPr>
          <p:cNvSpPr txBox="1"/>
          <p:nvPr/>
        </p:nvSpPr>
        <p:spPr>
          <a:xfrm>
            <a:off x="353586" y="5682442"/>
            <a:ext cx="954107" cy="400110"/>
          </a:xfrm>
          <a:prstGeom prst="rect">
            <a:avLst/>
          </a:prstGeom>
          <a:noFill/>
        </p:spPr>
        <p:txBody>
          <a:bodyPr wrap="none" rtlCol="0">
            <a:spAutoFit/>
          </a:bodyPr>
          <a:lstStyle/>
          <a:p>
            <a:r>
              <a:rPr kumimoji="1" lang="ja-JP" altLang="en-US" sz="2000" b="1" dirty="0"/>
              <a:t>元画像</a:t>
            </a:r>
          </a:p>
        </p:txBody>
      </p:sp>
      <p:sp>
        <p:nvSpPr>
          <p:cNvPr id="6" name="テキスト ボックス 5">
            <a:extLst>
              <a:ext uri="{FF2B5EF4-FFF2-40B4-BE49-F238E27FC236}">
                <a16:creationId xmlns:a16="http://schemas.microsoft.com/office/drawing/2014/main" id="{AD09F0D1-61F8-4D8B-A6F7-7E286E84D055}"/>
              </a:ext>
            </a:extLst>
          </p:cNvPr>
          <p:cNvSpPr txBox="1"/>
          <p:nvPr/>
        </p:nvSpPr>
        <p:spPr>
          <a:xfrm>
            <a:off x="1966729" y="1123812"/>
            <a:ext cx="2262158" cy="923330"/>
          </a:xfrm>
          <a:prstGeom prst="rect">
            <a:avLst/>
          </a:prstGeom>
          <a:noFill/>
        </p:spPr>
        <p:txBody>
          <a:bodyPr wrap="none" rtlCol="0">
            <a:spAutoFit/>
          </a:bodyPr>
          <a:lstStyle/>
          <a:p>
            <a:r>
              <a:rPr kumimoji="1" lang="ja-JP" altLang="en-US" dirty="0"/>
              <a:t>マルチスケール化，</a:t>
            </a:r>
            <a:endParaRPr kumimoji="1" lang="en-US" altLang="ja-JP" dirty="0"/>
          </a:p>
          <a:p>
            <a:r>
              <a:rPr kumimoji="1" lang="ja-JP" altLang="en-US" dirty="0"/>
              <a:t>特徴マップ</a:t>
            </a:r>
            <a:endParaRPr kumimoji="1" lang="en-US" altLang="ja-JP" dirty="0"/>
          </a:p>
          <a:p>
            <a:r>
              <a:rPr kumimoji="1" lang="en-US" altLang="ja-JP" dirty="0"/>
              <a:t>(backbone)</a:t>
            </a:r>
            <a:endParaRPr kumimoji="1" lang="ja-JP" altLang="en-US" dirty="0"/>
          </a:p>
        </p:txBody>
      </p:sp>
      <p:pic>
        <p:nvPicPr>
          <p:cNvPr id="7" name="図 6">
            <a:extLst>
              <a:ext uri="{FF2B5EF4-FFF2-40B4-BE49-F238E27FC236}">
                <a16:creationId xmlns:a16="http://schemas.microsoft.com/office/drawing/2014/main" id="{FCC00849-E15B-4E59-B509-2F18E977E235}"/>
              </a:ext>
            </a:extLst>
          </p:cNvPr>
          <p:cNvPicPr>
            <a:picLocks noChangeAspect="1"/>
          </p:cNvPicPr>
          <p:nvPr/>
        </p:nvPicPr>
        <p:blipFill>
          <a:blip r:embed="rId2"/>
          <a:stretch>
            <a:fillRect/>
          </a:stretch>
        </p:blipFill>
        <p:spPr>
          <a:xfrm>
            <a:off x="131415" y="2405654"/>
            <a:ext cx="1450227" cy="935509"/>
          </a:xfrm>
          <a:prstGeom prst="rect">
            <a:avLst/>
          </a:prstGeom>
        </p:spPr>
      </p:pic>
      <p:pic>
        <p:nvPicPr>
          <p:cNvPr id="8" name="図 7">
            <a:extLst>
              <a:ext uri="{FF2B5EF4-FFF2-40B4-BE49-F238E27FC236}">
                <a16:creationId xmlns:a16="http://schemas.microsoft.com/office/drawing/2014/main" id="{F4469A5D-F415-47F7-883F-739601FC17AD}"/>
              </a:ext>
            </a:extLst>
          </p:cNvPr>
          <p:cNvPicPr>
            <a:picLocks noChangeAspect="1"/>
          </p:cNvPicPr>
          <p:nvPr/>
        </p:nvPicPr>
        <p:blipFill>
          <a:blip r:embed="rId2"/>
          <a:stretch>
            <a:fillRect/>
          </a:stretch>
        </p:blipFill>
        <p:spPr>
          <a:xfrm>
            <a:off x="2335658" y="3625061"/>
            <a:ext cx="762150" cy="491646"/>
          </a:xfrm>
          <a:prstGeom prst="rect">
            <a:avLst/>
          </a:prstGeom>
        </p:spPr>
      </p:pic>
      <p:pic>
        <p:nvPicPr>
          <p:cNvPr id="9" name="図 8">
            <a:extLst>
              <a:ext uri="{FF2B5EF4-FFF2-40B4-BE49-F238E27FC236}">
                <a16:creationId xmlns:a16="http://schemas.microsoft.com/office/drawing/2014/main" id="{8A438729-DE8C-43F6-8BD4-926B31DB2C1D}"/>
              </a:ext>
            </a:extLst>
          </p:cNvPr>
          <p:cNvPicPr>
            <a:picLocks noChangeAspect="1"/>
          </p:cNvPicPr>
          <p:nvPr/>
        </p:nvPicPr>
        <p:blipFill>
          <a:blip r:embed="rId2"/>
          <a:stretch>
            <a:fillRect/>
          </a:stretch>
        </p:blipFill>
        <p:spPr>
          <a:xfrm>
            <a:off x="2527570" y="4832870"/>
            <a:ext cx="378325" cy="244049"/>
          </a:xfrm>
          <a:prstGeom prst="rect">
            <a:avLst/>
          </a:prstGeom>
        </p:spPr>
      </p:pic>
      <p:pic>
        <p:nvPicPr>
          <p:cNvPr id="11" name="図 10">
            <a:extLst>
              <a:ext uri="{FF2B5EF4-FFF2-40B4-BE49-F238E27FC236}">
                <a16:creationId xmlns:a16="http://schemas.microsoft.com/office/drawing/2014/main" id="{6BFC380A-C3D6-454B-8384-5BB0BA216C11}"/>
              </a:ext>
            </a:extLst>
          </p:cNvPr>
          <p:cNvPicPr>
            <a:picLocks noChangeAspect="1"/>
          </p:cNvPicPr>
          <p:nvPr/>
        </p:nvPicPr>
        <p:blipFill>
          <a:blip r:embed="rId2"/>
          <a:stretch>
            <a:fillRect/>
          </a:stretch>
        </p:blipFill>
        <p:spPr>
          <a:xfrm>
            <a:off x="1991621" y="2405654"/>
            <a:ext cx="1450227" cy="935509"/>
          </a:xfrm>
          <a:prstGeom prst="rect">
            <a:avLst/>
          </a:prstGeom>
        </p:spPr>
      </p:pic>
      <p:sp>
        <p:nvSpPr>
          <p:cNvPr id="13" name="テキスト ボックス 12">
            <a:extLst>
              <a:ext uri="{FF2B5EF4-FFF2-40B4-BE49-F238E27FC236}">
                <a16:creationId xmlns:a16="http://schemas.microsoft.com/office/drawing/2014/main" id="{F35017DA-439A-4979-9F19-8D0BB3AFF237}"/>
              </a:ext>
            </a:extLst>
          </p:cNvPr>
          <p:cNvSpPr txBox="1"/>
          <p:nvPr/>
        </p:nvSpPr>
        <p:spPr>
          <a:xfrm>
            <a:off x="3580339" y="2322882"/>
            <a:ext cx="338554" cy="1015663"/>
          </a:xfrm>
          <a:prstGeom prst="rect">
            <a:avLst/>
          </a:prstGeom>
          <a:noFill/>
          <a:ln>
            <a:solidFill>
              <a:schemeClr val="tx1">
                <a:lumMod val="50000"/>
                <a:lumOff val="50000"/>
              </a:schemeClr>
            </a:solidFill>
          </a:ln>
        </p:spPr>
        <p:txBody>
          <a:bodyPr wrap="none" rtlCol="0">
            <a:spAutoFit/>
          </a:bodyPr>
          <a:lstStyle/>
          <a:p>
            <a:r>
              <a:rPr kumimoji="1" lang="ja-JP" altLang="en-US" sz="1200" b="1" dirty="0"/>
              <a:t>特</a:t>
            </a:r>
            <a:endParaRPr kumimoji="1" lang="en-US" altLang="ja-JP" sz="1200" b="1" dirty="0"/>
          </a:p>
          <a:p>
            <a:r>
              <a:rPr kumimoji="1" lang="ja-JP" altLang="en-US" sz="1200" b="1" dirty="0"/>
              <a:t>徴</a:t>
            </a:r>
            <a:endParaRPr kumimoji="1" lang="en-US" altLang="ja-JP" sz="1200" b="1" dirty="0"/>
          </a:p>
          <a:p>
            <a:r>
              <a:rPr kumimoji="1" lang="ja-JP" altLang="en-US" sz="1200" b="1" dirty="0"/>
              <a:t>マ</a:t>
            </a:r>
            <a:endParaRPr kumimoji="1" lang="en-US" altLang="ja-JP" sz="1200" b="1" dirty="0"/>
          </a:p>
          <a:p>
            <a:r>
              <a:rPr kumimoji="1" lang="ja-JP" altLang="en-US" sz="1200" b="1" dirty="0"/>
              <a:t>ッ</a:t>
            </a:r>
            <a:endParaRPr kumimoji="1" lang="en-US" altLang="ja-JP" sz="1200" b="1" dirty="0"/>
          </a:p>
          <a:p>
            <a:r>
              <a:rPr kumimoji="1" lang="ja-JP" altLang="en-US" sz="1200" b="1" dirty="0"/>
              <a:t>プ</a:t>
            </a:r>
            <a:endParaRPr kumimoji="1" lang="ja-JP" altLang="en-US" sz="1400" b="1" dirty="0"/>
          </a:p>
        </p:txBody>
      </p:sp>
      <p:sp>
        <p:nvSpPr>
          <p:cNvPr id="14" name="テキスト ボックス 13">
            <a:extLst>
              <a:ext uri="{FF2B5EF4-FFF2-40B4-BE49-F238E27FC236}">
                <a16:creationId xmlns:a16="http://schemas.microsoft.com/office/drawing/2014/main" id="{2A1DE2BE-6A49-4D53-802D-AC17F600C4A8}"/>
              </a:ext>
            </a:extLst>
          </p:cNvPr>
          <p:cNvSpPr txBox="1"/>
          <p:nvPr/>
        </p:nvSpPr>
        <p:spPr>
          <a:xfrm>
            <a:off x="3579888" y="3372262"/>
            <a:ext cx="338554" cy="1015663"/>
          </a:xfrm>
          <a:prstGeom prst="rect">
            <a:avLst/>
          </a:prstGeom>
          <a:noFill/>
          <a:ln>
            <a:solidFill>
              <a:schemeClr val="tx1">
                <a:lumMod val="50000"/>
                <a:lumOff val="50000"/>
              </a:schemeClr>
            </a:solidFill>
          </a:ln>
        </p:spPr>
        <p:txBody>
          <a:bodyPr wrap="none" rtlCol="0">
            <a:spAutoFit/>
          </a:bodyPr>
          <a:lstStyle/>
          <a:p>
            <a:r>
              <a:rPr kumimoji="1" lang="ja-JP" altLang="en-US" sz="1200" b="1" dirty="0"/>
              <a:t>特</a:t>
            </a:r>
            <a:endParaRPr kumimoji="1" lang="en-US" altLang="ja-JP" sz="1200" b="1" dirty="0"/>
          </a:p>
          <a:p>
            <a:r>
              <a:rPr kumimoji="1" lang="ja-JP" altLang="en-US" sz="1200" b="1" dirty="0"/>
              <a:t>徴</a:t>
            </a:r>
            <a:endParaRPr kumimoji="1" lang="en-US" altLang="ja-JP" sz="1200" b="1" dirty="0"/>
          </a:p>
          <a:p>
            <a:r>
              <a:rPr kumimoji="1" lang="ja-JP" altLang="en-US" sz="1200" b="1" dirty="0"/>
              <a:t>マ</a:t>
            </a:r>
            <a:endParaRPr kumimoji="1" lang="en-US" altLang="ja-JP" sz="1200" b="1" dirty="0"/>
          </a:p>
          <a:p>
            <a:r>
              <a:rPr kumimoji="1" lang="ja-JP" altLang="en-US" sz="1200" b="1" dirty="0"/>
              <a:t>ッ</a:t>
            </a:r>
            <a:endParaRPr kumimoji="1" lang="en-US" altLang="ja-JP" sz="1200" b="1" dirty="0"/>
          </a:p>
          <a:p>
            <a:r>
              <a:rPr kumimoji="1" lang="ja-JP" altLang="en-US" sz="1200" b="1" dirty="0"/>
              <a:t>プ</a:t>
            </a:r>
            <a:endParaRPr kumimoji="1" lang="ja-JP" altLang="en-US" sz="1400" b="1" dirty="0"/>
          </a:p>
        </p:txBody>
      </p:sp>
      <p:sp>
        <p:nvSpPr>
          <p:cNvPr id="15" name="テキスト ボックス 14">
            <a:extLst>
              <a:ext uri="{FF2B5EF4-FFF2-40B4-BE49-F238E27FC236}">
                <a16:creationId xmlns:a16="http://schemas.microsoft.com/office/drawing/2014/main" id="{4810CFA1-4099-4238-865B-3E7E10BBA193}"/>
              </a:ext>
            </a:extLst>
          </p:cNvPr>
          <p:cNvSpPr txBox="1"/>
          <p:nvPr/>
        </p:nvSpPr>
        <p:spPr>
          <a:xfrm>
            <a:off x="3586368" y="4439872"/>
            <a:ext cx="338554" cy="1015663"/>
          </a:xfrm>
          <a:prstGeom prst="rect">
            <a:avLst/>
          </a:prstGeom>
          <a:noFill/>
          <a:ln>
            <a:solidFill>
              <a:schemeClr val="tx1">
                <a:lumMod val="50000"/>
                <a:lumOff val="50000"/>
              </a:schemeClr>
            </a:solidFill>
          </a:ln>
        </p:spPr>
        <p:txBody>
          <a:bodyPr wrap="none" rtlCol="0">
            <a:spAutoFit/>
          </a:bodyPr>
          <a:lstStyle/>
          <a:p>
            <a:r>
              <a:rPr kumimoji="1" lang="ja-JP" altLang="en-US" sz="1200" b="1" dirty="0"/>
              <a:t>特</a:t>
            </a:r>
            <a:endParaRPr kumimoji="1" lang="en-US" altLang="ja-JP" sz="1200" b="1" dirty="0"/>
          </a:p>
          <a:p>
            <a:r>
              <a:rPr kumimoji="1" lang="ja-JP" altLang="en-US" sz="1200" b="1" dirty="0"/>
              <a:t>徴</a:t>
            </a:r>
            <a:endParaRPr kumimoji="1" lang="en-US" altLang="ja-JP" sz="1200" b="1" dirty="0"/>
          </a:p>
          <a:p>
            <a:r>
              <a:rPr kumimoji="1" lang="ja-JP" altLang="en-US" sz="1200" b="1" dirty="0"/>
              <a:t>マ</a:t>
            </a:r>
            <a:endParaRPr kumimoji="1" lang="en-US" altLang="ja-JP" sz="1200" b="1" dirty="0"/>
          </a:p>
          <a:p>
            <a:r>
              <a:rPr kumimoji="1" lang="ja-JP" altLang="en-US" sz="1200" b="1" dirty="0"/>
              <a:t>ッ</a:t>
            </a:r>
            <a:endParaRPr kumimoji="1" lang="en-US" altLang="ja-JP" sz="1200" b="1" dirty="0"/>
          </a:p>
          <a:p>
            <a:r>
              <a:rPr kumimoji="1" lang="ja-JP" altLang="en-US" sz="1200" b="1" dirty="0"/>
              <a:t>プ</a:t>
            </a:r>
            <a:endParaRPr kumimoji="1" lang="ja-JP" altLang="en-US" sz="1400" b="1" dirty="0"/>
          </a:p>
        </p:txBody>
      </p:sp>
      <p:sp>
        <p:nvSpPr>
          <p:cNvPr id="17" name="テキスト ボックス 16">
            <a:extLst>
              <a:ext uri="{FF2B5EF4-FFF2-40B4-BE49-F238E27FC236}">
                <a16:creationId xmlns:a16="http://schemas.microsoft.com/office/drawing/2014/main" id="{66E60BF2-A913-425F-A688-18E2FFDE6DA0}"/>
              </a:ext>
            </a:extLst>
          </p:cNvPr>
          <p:cNvSpPr txBox="1"/>
          <p:nvPr/>
        </p:nvSpPr>
        <p:spPr>
          <a:xfrm>
            <a:off x="353586" y="675427"/>
            <a:ext cx="8648521" cy="400110"/>
          </a:xfrm>
          <a:prstGeom prst="rect">
            <a:avLst/>
          </a:prstGeom>
          <a:noFill/>
          <a:ln>
            <a:solidFill>
              <a:schemeClr val="tx1"/>
            </a:solidFill>
          </a:ln>
        </p:spPr>
        <p:txBody>
          <a:bodyPr wrap="none" rtlCol="0">
            <a:spAutoFit/>
          </a:bodyPr>
          <a:lstStyle/>
          <a:p>
            <a:r>
              <a:rPr kumimoji="1" lang="ja-JP" altLang="en-US" sz="2000" dirty="0"/>
              <a:t>特徴マップ：画像の中の特定のパターンがどこにあるかなど示したマップ</a:t>
            </a:r>
          </a:p>
        </p:txBody>
      </p:sp>
      <p:sp>
        <p:nvSpPr>
          <p:cNvPr id="18" name="テキスト ボックス 17">
            <a:extLst>
              <a:ext uri="{FF2B5EF4-FFF2-40B4-BE49-F238E27FC236}">
                <a16:creationId xmlns:a16="http://schemas.microsoft.com/office/drawing/2014/main" id="{024FD16D-D9BC-4AAF-8CCA-8FE4604230A9}"/>
              </a:ext>
            </a:extLst>
          </p:cNvPr>
          <p:cNvSpPr txBox="1"/>
          <p:nvPr/>
        </p:nvSpPr>
        <p:spPr>
          <a:xfrm>
            <a:off x="4137826" y="1077782"/>
            <a:ext cx="2031325" cy="1200329"/>
          </a:xfrm>
          <a:prstGeom prst="rect">
            <a:avLst/>
          </a:prstGeom>
          <a:noFill/>
        </p:spPr>
        <p:txBody>
          <a:bodyPr wrap="none" rtlCol="0">
            <a:spAutoFit/>
          </a:bodyPr>
          <a:lstStyle/>
          <a:p>
            <a:r>
              <a:rPr kumimoji="1" lang="ja-JP" altLang="en-US" dirty="0"/>
              <a:t>各スケールの特徴</a:t>
            </a:r>
            <a:endParaRPr kumimoji="1" lang="en-US" altLang="ja-JP" dirty="0"/>
          </a:p>
          <a:p>
            <a:r>
              <a:rPr kumimoji="1" lang="ja-JP" altLang="en-US" dirty="0"/>
              <a:t>マップを上位に</a:t>
            </a:r>
            <a:endParaRPr kumimoji="1" lang="en-US" altLang="ja-JP" dirty="0"/>
          </a:p>
          <a:p>
            <a:r>
              <a:rPr kumimoji="1" lang="ja-JP" altLang="en-US" dirty="0"/>
              <a:t>反映させるなど</a:t>
            </a:r>
            <a:endParaRPr kumimoji="1" lang="en-US" altLang="ja-JP" dirty="0"/>
          </a:p>
          <a:p>
            <a:r>
              <a:rPr kumimoji="1" lang="en-US" altLang="ja-JP" dirty="0"/>
              <a:t>(neck)</a:t>
            </a:r>
            <a:endParaRPr kumimoji="1" lang="ja-JP" altLang="en-US" dirty="0"/>
          </a:p>
        </p:txBody>
      </p:sp>
      <p:sp>
        <p:nvSpPr>
          <p:cNvPr id="19" name="正方形/長方形 18">
            <a:extLst>
              <a:ext uri="{FF2B5EF4-FFF2-40B4-BE49-F238E27FC236}">
                <a16:creationId xmlns:a16="http://schemas.microsoft.com/office/drawing/2014/main" id="{34FA1BC3-B70A-443C-950B-BA96208024BA}"/>
              </a:ext>
            </a:extLst>
          </p:cNvPr>
          <p:cNvSpPr/>
          <p:nvPr/>
        </p:nvSpPr>
        <p:spPr>
          <a:xfrm>
            <a:off x="1910807" y="2258957"/>
            <a:ext cx="2079057" cy="3242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EFB6BCF-4CB2-4873-B2E9-42E565A7BF45}"/>
              </a:ext>
            </a:extLst>
          </p:cNvPr>
          <p:cNvSpPr/>
          <p:nvPr/>
        </p:nvSpPr>
        <p:spPr>
          <a:xfrm>
            <a:off x="70174" y="2250996"/>
            <a:ext cx="1604036" cy="1317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2642882E-8FDB-4F96-A837-108159240F72}"/>
              </a:ext>
            </a:extLst>
          </p:cNvPr>
          <p:cNvSpPr/>
          <p:nvPr/>
        </p:nvSpPr>
        <p:spPr>
          <a:xfrm>
            <a:off x="4154894" y="2250996"/>
            <a:ext cx="1886287" cy="3242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7D4A7BE6-0EBE-471F-B554-C42E76324EE3}"/>
              </a:ext>
            </a:extLst>
          </p:cNvPr>
          <p:cNvCxnSpPr>
            <a:cxnSpLocks/>
          </p:cNvCxnSpPr>
          <p:nvPr/>
        </p:nvCxnSpPr>
        <p:spPr>
          <a:xfrm>
            <a:off x="1637188" y="2880871"/>
            <a:ext cx="40997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A878E67-7547-4826-9A16-BAE7D7895BCA}"/>
              </a:ext>
            </a:extLst>
          </p:cNvPr>
          <p:cNvCxnSpPr>
            <a:cxnSpLocks/>
            <a:stCxn id="11" idx="2"/>
            <a:endCxn id="8" idx="0"/>
          </p:cNvCxnSpPr>
          <p:nvPr/>
        </p:nvCxnSpPr>
        <p:spPr>
          <a:xfrm flipH="1">
            <a:off x="2716733" y="3341163"/>
            <a:ext cx="2" cy="283898"/>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1A8B6664-50B6-4527-B617-E1EC545C7AB3}"/>
              </a:ext>
            </a:extLst>
          </p:cNvPr>
          <p:cNvCxnSpPr>
            <a:cxnSpLocks/>
          </p:cNvCxnSpPr>
          <p:nvPr/>
        </p:nvCxnSpPr>
        <p:spPr>
          <a:xfrm>
            <a:off x="2716733" y="4345851"/>
            <a:ext cx="0" cy="350272"/>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8714F7D0-8F32-4A4E-A1F1-932CD8997814}"/>
              </a:ext>
            </a:extLst>
          </p:cNvPr>
          <p:cNvCxnSpPr>
            <a:cxnSpLocks/>
          </p:cNvCxnSpPr>
          <p:nvPr/>
        </p:nvCxnSpPr>
        <p:spPr>
          <a:xfrm>
            <a:off x="3374461" y="2857356"/>
            <a:ext cx="273706"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AC409C6-70AE-4974-9A90-B79F43FEB621}"/>
              </a:ext>
            </a:extLst>
          </p:cNvPr>
          <p:cNvCxnSpPr>
            <a:cxnSpLocks/>
          </p:cNvCxnSpPr>
          <p:nvPr/>
        </p:nvCxnSpPr>
        <p:spPr>
          <a:xfrm>
            <a:off x="3126390" y="3864173"/>
            <a:ext cx="453498" cy="796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92CCD5C4-FD54-4ACE-BBA7-301AB6726A91}"/>
              </a:ext>
            </a:extLst>
          </p:cNvPr>
          <p:cNvCxnSpPr>
            <a:cxnSpLocks/>
          </p:cNvCxnSpPr>
          <p:nvPr/>
        </p:nvCxnSpPr>
        <p:spPr>
          <a:xfrm>
            <a:off x="3126390" y="4939743"/>
            <a:ext cx="453498" cy="796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C88A42C9-0FD7-4EF4-A310-7585658A3370}"/>
              </a:ext>
            </a:extLst>
          </p:cNvPr>
          <p:cNvCxnSpPr>
            <a:cxnSpLocks/>
          </p:cNvCxnSpPr>
          <p:nvPr/>
        </p:nvCxnSpPr>
        <p:spPr>
          <a:xfrm>
            <a:off x="3918442" y="2866807"/>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30D3EFE-3116-4E46-88CB-692CE6EF28B7}"/>
              </a:ext>
            </a:extLst>
          </p:cNvPr>
          <p:cNvSpPr/>
          <p:nvPr/>
        </p:nvSpPr>
        <p:spPr>
          <a:xfrm>
            <a:off x="4725534" y="2599831"/>
            <a:ext cx="721895" cy="461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640D87C4-4426-40DE-A097-E9898D50CF43}"/>
              </a:ext>
            </a:extLst>
          </p:cNvPr>
          <p:cNvCxnSpPr>
            <a:cxnSpLocks/>
          </p:cNvCxnSpPr>
          <p:nvPr/>
        </p:nvCxnSpPr>
        <p:spPr>
          <a:xfrm>
            <a:off x="3918441" y="3886199"/>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09BE08B7-5E9B-4065-AB1C-72E333D74D80}"/>
              </a:ext>
            </a:extLst>
          </p:cNvPr>
          <p:cNvCxnSpPr>
            <a:cxnSpLocks/>
          </p:cNvCxnSpPr>
          <p:nvPr/>
        </p:nvCxnSpPr>
        <p:spPr>
          <a:xfrm>
            <a:off x="3924922" y="4933672"/>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DE3A14F6-19D7-4578-A1DC-916D377B80A9}"/>
              </a:ext>
            </a:extLst>
          </p:cNvPr>
          <p:cNvSpPr/>
          <p:nvPr/>
        </p:nvSpPr>
        <p:spPr>
          <a:xfrm>
            <a:off x="4734393" y="3640002"/>
            <a:ext cx="721895" cy="461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15D9DB70-BDE1-44E2-B124-A158CAFD500D}"/>
              </a:ext>
            </a:extLst>
          </p:cNvPr>
          <p:cNvSpPr/>
          <p:nvPr/>
        </p:nvSpPr>
        <p:spPr>
          <a:xfrm>
            <a:off x="4740874" y="4705872"/>
            <a:ext cx="721895" cy="461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矢印コネクタ 48">
            <a:extLst>
              <a:ext uri="{FF2B5EF4-FFF2-40B4-BE49-F238E27FC236}">
                <a16:creationId xmlns:a16="http://schemas.microsoft.com/office/drawing/2014/main" id="{BEFD6AB1-CE7B-4A26-ABB4-8E4221125234}"/>
              </a:ext>
            </a:extLst>
          </p:cNvPr>
          <p:cNvCxnSpPr>
            <a:cxnSpLocks/>
          </p:cNvCxnSpPr>
          <p:nvPr/>
        </p:nvCxnSpPr>
        <p:spPr>
          <a:xfrm flipV="1">
            <a:off x="5069281" y="4289345"/>
            <a:ext cx="0" cy="30105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FB565A6A-C132-4CF6-A25C-6222A4A3FBDF}"/>
              </a:ext>
            </a:extLst>
          </p:cNvPr>
          <p:cNvCxnSpPr>
            <a:cxnSpLocks/>
          </p:cNvCxnSpPr>
          <p:nvPr/>
        </p:nvCxnSpPr>
        <p:spPr>
          <a:xfrm flipV="1">
            <a:off x="5082227" y="3188018"/>
            <a:ext cx="0" cy="30105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C9DA2964-E3E6-4540-8269-B0CBDED8E7FA}"/>
              </a:ext>
            </a:extLst>
          </p:cNvPr>
          <p:cNvSpPr txBox="1"/>
          <p:nvPr/>
        </p:nvSpPr>
        <p:spPr>
          <a:xfrm>
            <a:off x="6170590" y="1524134"/>
            <a:ext cx="2262158" cy="646331"/>
          </a:xfrm>
          <a:prstGeom prst="rect">
            <a:avLst/>
          </a:prstGeom>
          <a:noFill/>
        </p:spPr>
        <p:txBody>
          <a:bodyPr wrap="none" rtlCol="0">
            <a:spAutoFit/>
          </a:bodyPr>
          <a:lstStyle/>
          <a:p>
            <a:r>
              <a:rPr kumimoji="1" lang="ja-JP" altLang="en-US" dirty="0"/>
              <a:t>画像を区切る処理，</a:t>
            </a:r>
            <a:endParaRPr kumimoji="1" lang="en-US" altLang="ja-JP" dirty="0"/>
          </a:p>
          <a:p>
            <a:r>
              <a:rPr kumimoji="1" lang="ja-JP" altLang="en-US" dirty="0"/>
              <a:t>画像分類など</a:t>
            </a:r>
          </a:p>
        </p:txBody>
      </p:sp>
      <p:sp>
        <p:nvSpPr>
          <p:cNvPr id="56" name="正方形/長方形 55">
            <a:extLst>
              <a:ext uri="{FF2B5EF4-FFF2-40B4-BE49-F238E27FC236}">
                <a16:creationId xmlns:a16="http://schemas.microsoft.com/office/drawing/2014/main" id="{3BD7A88B-2C58-4ACF-B61A-B1C54F2BFD51}"/>
              </a:ext>
            </a:extLst>
          </p:cNvPr>
          <p:cNvSpPr/>
          <p:nvPr/>
        </p:nvSpPr>
        <p:spPr>
          <a:xfrm>
            <a:off x="6169151" y="2243035"/>
            <a:ext cx="1443923" cy="3242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矢印コネクタ 56">
            <a:extLst>
              <a:ext uri="{FF2B5EF4-FFF2-40B4-BE49-F238E27FC236}">
                <a16:creationId xmlns:a16="http://schemas.microsoft.com/office/drawing/2014/main" id="{A6C34688-5BD4-4E3E-8F27-E100E0D3D73F}"/>
              </a:ext>
            </a:extLst>
          </p:cNvPr>
          <p:cNvCxnSpPr>
            <a:cxnSpLocks/>
          </p:cNvCxnSpPr>
          <p:nvPr/>
        </p:nvCxnSpPr>
        <p:spPr>
          <a:xfrm>
            <a:off x="5664692" y="2843877"/>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D0E63468-22BA-4434-9EA1-8700F306BE1B}"/>
              </a:ext>
            </a:extLst>
          </p:cNvPr>
          <p:cNvCxnSpPr>
            <a:cxnSpLocks/>
          </p:cNvCxnSpPr>
          <p:nvPr/>
        </p:nvCxnSpPr>
        <p:spPr>
          <a:xfrm>
            <a:off x="5626592" y="3864173"/>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E040B541-093A-4868-A8AC-CB621D038777}"/>
              </a:ext>
            </a:extLst>
          </p:cNvPr>
          <p:cNvCxnSpPr>
            <a:cxnSpLocks/>
          </p:cNvCxnSpPr>
          <p:nvPr/>
        </p:nvCxnSpPr>
        <p:spPr>
          <a:xfrm>
            <a:off x="5626592" y="4924558"/>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A23DFB73-24AF-410F-AC4A-2CCAB7D1F1CD}"/>
              </a:ext>
            </a:extLst>
          </p:cNvPr>
          <p:cNvSpPr/>
          <p:nvPr/>
        </p:nvSpPr>
        <p:spPr>
          <a:xfrm>
            <a:off x="6470548" y="2599831"/>
            <a:ext cx="721895" cy="461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6035C82B-82B3-4E14-BA4D-DA2B493ECB3D}"/>
              </a:ext>
            </a:extLst>
          </p:cNvPr>
          <p:cNvSpPr/>
          <p:nvPr/>
        </p:nvSpPr>
        <p:spPr>
          <a:xfrm>
            <a:off x="6470547" y="3601450"/>
            <a:ext cx="721895" cy="497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93B8DEEE-230F-47A2-8FFC-AAD8F3717B25}"/>
              </a:ext>
            </a:extLst>
          </p:cNvPr>
          <p:cNvSpPr/>
          <p:nvPr/>
        </p:nvSpPr>
        <p:spPr>
          <a:xfrm>
            <a:off x="6497104" y="4638889"/>
            <a:ext cx="721895" cy="461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矢印コネクタ 62">
            <a:extLst>
              <a:ext uri="{FF2B5EF4-FFF2-40B4-BE49-F238E27FC236}">
                <a16:creationId xmlns:a16="http://schemas.microsoft.com/office/drawing/2014/main" id="{FE9EF09F-AA85-47C0-A93C-67D0E255E0BD}"/>
              </a:ext>
            </a:extLst>
          </p:cNvPr>
          <p:cNvCxnSpPr>
            <a:cxnSpLocks/>
          </p:cNvCxnSpPr>
          <p:nvPr/>
        </p:nvCxnSpPr>
        <p:spPr>
          <a:xfrm>
            <a:off x="7319135" y="2843877"/>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447E2C3C-224E-4F14-AD30-213F3E78D9D1}"/>
              </a:ext>
            </a:extLst>
          </p:cNvPr>
          <p:cNvCxnSpPr>
            <a:cxnSpLocks/>
          </p:cNvCxnSpPr>
          <p:nvPr/>
        </p:nvCxnSpPr>
        <p:spPr>
          <a:xfrm>
            <a:off x="7312923" y="3843529"/>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8694AAF2-0E26-46E1-9320-B869A74057EE}"/>
              </a:ext>
            </a:extLst>
          </p:cNvPr>
          <p:cNvCxnSpPr>
            <a:cxnSpLocks/>
          </p:cNvCxnSpPr>
          <p:nvPr/>
        </p:nvCxnSpPr>
        <p:spPr>
          <a:xfrm>
            <a:off x="7346928" y="4875693"/>
            <a:ext cx="706689"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6B99D53C-E1D0-4BF5-A405-A0A4384923AF}"/>
              </a:ext>
            </a:extLst>
          </p:cNvPr>
          <p:cNvSpPr txBox="1"/>
          <p:nvPr/>
        </p:nvSpPr>
        <p:spPr>
          <a:xfrm>
            <a:off x="8364606" y="2422997"/>
            <a:ext cx="492443" cy="2677656"/>
          </a:xfrm>
          <a:prstGeom prst="rect">
            <a:avLst/>
          </a:prstGeom>
          <a:noFill/>
        </p:spPr>
        <p:txBody>
          <a:bodyPr wrap="none" rtlCol="0">
            <a:spAutoFit/>
          </a:bodyPr>
          <a:lstStyle/>
          <a:p>
            <a:r>
              <a:rPr kumimoji="1" lang="ja-JP" altLang="en-US" sz="2400" dirty="0"/>
              <a:t>物</a:t>
            </a:r>
            <a:endParaRPr kumimoji="1" lang="en-US" altLang="ja-JP" sz="2400" dirty="0"/>
          </a:p>
          <a:p>
            <a:r>
              <a:rPr kumimoji="1" lang="ja-JP" altLang="en-US" sz="2400" dirty="0"/>
              <a:t>体</a:t>
            </a:r>
            <a:endParaRPr kumimoji="1" lang="en-US" altLang="ja-JP" sz="2400" dirty="0"/>
          </a:p>
          <a:p>
            <a:r>
              <a:rPr kumimoji="1" lang="ja-JP" altLang="en-US" sz="2400" dirty="0"/>
              <a:t>検</a:t>
            </a:r>
            <a:endParaRPr kumimoji="1" lang="en-US" altLang="ja-JP" sz="2400" dirty="0"/>
          </a:p>
          <a:p>
            <a:r>
              <a:rPr kumimoji="1" lang="ja-JP" altLang="en-US" sz="2400" dirty="0"/>
              <a:t>出</a:t>
            </a:r>
            <a:endParaRPr kumimoji="1" lang="en-US" altLang="ja-JP" sz="2400" dirty="0"/>
          </a:p>
          <a:p>
            <a:r>
              <a:rPr kumimoji="1" lang="ja-JP" altLang="en-US" sz="2400" dirty="0"/>
              <a:t>の</a:t>
            </a:r>
            <a:endParaRPr kumimoji="1" lang="en-US" altLang="ja-JP" sz="2400" dirty="0"/>
          </a:p>
          <a:p>
            <a:r>
              <a:rPr kumimoji="1" lang="ja-JP" altLang="en-US" sz="2400" dirty="0"/>
              <a:t>結</a:t>
            </a:r>
            <a:endParaRPr kumimoji="1" lang="en-US" altLang="ja-JP" sz="2400" dirty="0"/>
          </a:p>
          <a:p>
            <a:r>
              <a:rPr kumimoji="1" lang="ja-JP" altLang="en-US" sz="2400" dirty="0"/>
              <a:t>果</a:t>
            </a:r>
            <a:endParaRPr kumimoji="1" lang="ja-JP" altLang="en-US" dirty="0"/>
          </a:p>
        </p:txBody>
      </p:sp>
      <p:sp>
        <p:nvSpPr>
          <p:cNvPr id="67" name="テキスト ボックス 66">
            <a:extLst>
              <a:ext uri="{FF2B5EF4-FFF2-40B4-BE49-F238E27FC236}">
                <a16:creationId xmlns:a16="http://schemas.microsoft.com/office/drawing/2014/main" id="{531DA17E-46F5-43CF-AD36-DABCC7FDAE13}"/>
              </a:ext>
            </a:extLst>
          </p:cNvPr>
          <p:cNvSpPr txBox="1"/>
          <p:nvPr/>
        </p:nvSpPr>
        <p:spPr>
          <a:xfrm>
            <a:off x="2005648" y="5590396"/>
            <a:ext cx="1980029" cy="707886"/>
          </a:xfrm>
          <a:prstGeom prst="rect">
            <a:avLst/>
          </a:prstGeom>
          <a:noFill/>
        </p:spPr>
        <p:txBody>
          <a:bodyPr wrap="none" rtlCol="0">
            <a:spAutoFit/>
          </a:bodyPr>
          <a:lstStyle/>
          <a:p>
            <a:r>
              <a:rPr kumimoji="1" lang="ja-JP" altLang="en-US" sz="2000" b="1" dirty="0"/>
              <a:t>マルチスケール</a:t>
            </a:r>
            <a:endParaRPr kumimoji="1" lang="en-US" altLang="ja-JP" sz="2000" b="1" dirty="0"/>
          </a:p>
          <a:p>
            <a:r>
              <a:rPr kumimoji="1" lang="ja-JP" altLang="en-US" sz="2000" b="1" dirty="0"/>
              <a:t>の特徴マップ</a:t>
            </a:r>
          </a:p>
        </p:txBody>
      </p:sp>
      <p:sp>
        <p:nvSpPr>
          <p:cNvPr id="68" name="テキスト ボックス 67">
            <a:extLst>
              <a:ext uri="{FF2B5EF4-FFF2-40B4-BE49-F238E27FC236}">
                <a16:creationId xmlns:a16="http://schemas.microsoft.com/office/drawing/2014/main" id="{C60BB9D7-BCA6-4FA8-93E1-0496B29EF94F}"/>
              </a:ext>
            </a:extLst>
          </p:cNvPr>
          <p:cNvSpPr txBox="1"/>
          <p:nvPr/>
        </p:nvSpPr>
        <p:spPr>
          <a:xfrm>
            <a:off x="4286327" y="5644202"/>
            <a:ext cx="1467068" cy="707886"/>
          </a:xfrm>
          <a:prstGeom prst="rect">
            <a:avLst/>
          </a:prstGeom>
          <a:noFill/>
        </p:spPr>
        <p:txBody>
          <a:bodyPr wrap="none" rtlCol="0">
            <a:spAutoFit/>
          </a:bodyPr>
          <a:lstStyle/>
          <a:p>
            <a:r>
              <a:rPr kumimoji="1" lang="ja-JP" altLang="en-US" sz="2000" b="1" dirty="0"/>
              <a:t>改善された</a:t>
            </a:r>
            <a:endParaRPr kumimoji="1" lang="en-US" altLang="ja-JP" sz="2000" b="1" dirty="0"/>
          </a:p>
          <a:p>
            <a:r>
              <a:rPr kumimoji="1" lang="ja-JP" altLang="en-US" sz="2000" b="1" dirty="0"/>
              <a:t>特徴マップ</a:t>
            </a:r>
          </a:p>
        </p:txBody>
      </p:sp>
      <p:sp>
        <p:nvSpPr>
          <p:cNvPr id="69" name="テキスト ボックス 68">
            <a:extLst>
              <a:ext uri="{FF2B5EF4-FFF2-40B4-BE49-F238E27FC236}">
                <a16:creationId xmlns:a16="http://schemas.microsoft.com/office/drawing/2014/main" id="{48B44BAB-796B-4077-A32B-1F7F4B274393}"/>
              </a:ext>
            </a:extLst>
          </p:cNvPr>
          <p:cNvSpPr txBox="1"/>
          <p:nvPr/>
        </p:nvSpPr>
        <p:spPr>
          <a:xfrm>
            <a:off x="6241758" y="5640508"/>
            <a:ext cx="1980029" cy="707886"/>
          </a:xfrm>
          <a:prstGeom prst="rect">
            <a:avLst/>
          </a:prstGeom>
          <a:noFill/>
        </p:spPr>
        <p:txBody>
          <a:bodyPr wrap="none" rtlCol="0">
            <a:spAutoFit/>
          </a:bodyPr>
          <a:lstStyle/>
          <a:p>
            <a:r>
              <a:rPr kumimoji="1" lang="ja-JP" altLang="en-US" sz="2000" b="1" dirty="0"/>
              <a:t>画像の区切り，</a:t>
            </a:r>
            <a:endParaRPr kumimoji="1" lang="en-US" altLang="ja-JP" sz="2000" b="1" dirty="0"/>
          </a:p>
          <a:p>
            <a:r>
              <a:rPr kumimoji="1" lang="ja-JP" altLang="en-US" sz="2000" b="1" dirty="0"/>
              <a:t>分類結果</a:t>
            </a:r>
          </a:p>
        </p:txBody>
      </p:sp>
      <p:sp>
        <p:nvSpPr>
          <p:cNvPr id="3" name="テキスト ボックス 2">
            <a:extLst>
              <a:ext uri="{FF2B5EF4-FFF2-40B4-BE49-F238E27FC236}">
                <a16:creationId xmlns:a16="http://schemas.microsoft.com/office/drawing/2014/main" id="{60C7EA01-AFDF-F060-E2FE-09B4EC80AB39}"/>
              </a:ext>
            </a:extLst>
          </p:cNvPr>
          <p:cNvSpPr txBox="1"/>
          <p:nvPr/>
        </p:nvSpPr>
        <p:spPr>
          <a:xfrm>
            <a:off x="2129442" y="6433350"/>
            <a:ext cx="4544834" cy="400110"/>
          </a:xfrm>
          <a:prstGeom prst="rect">
            <a:avLst/>
          </a:prstGeom>
          <a:noFill/>
        </p:spPr>
        <p:txBody>
          <a:bodyPr wrap="none" rtlCol="0">
            <a:spAutoFit/>
          </a:bodyPr>
          <a:lstStyle/>
          <a:p>
            <a:r>
              <a:rPr kumimoji="1" lang="ja-JP" altLang="en-US" sz="2000" b="1" dirty="0"/>
              <a:t>全体で多層のニューラルネットワーク</a:t>
            </a:r>
          </a:p>
        </p:txBody>
      </p:sp>
    </p:spTree>
    <p:extLst>
      <p:ext uri="{BB962C8B-B14F-4D97-AF65-F5344CB8AC3E}">
        <p14:creationId xmlns:p14="http://schemas.microsoft.com/office/powerpoint/2010/main" val="1356825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YOLO</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400" dirty="0"/>
              <a:t>YOLO (You Only Look Once) </a:t>
            </a:r>
            <a:r>
              <a:rPr lang="ja-JP" altLang="en-US" sz="2400" dirty="0"/>
              <a:t>は物体検出のモデル</a:t>
            </a:r>
          </a:p>
          <a:p>
            <a:r>
              <a:rPr lang="ja-JP" altLang="en-US" sz="2400" dirty="0"/>
              <a:t>畳み込みニューラルネットワークを基盤とする</a:t>
            </a:r>
          </a:p>
          <a:p>
            <a:r>
              <a:rPr lang="ja-JP" altLang="en-US" sz="2400" dirty="0"/>
              <a:t>高速に動作</a:t>
            </a:r>
          </a:p>
          <a:p>
            <a:r>
              <a:rPr lang="ja-JP" altLang="en-US" sz="2400" dirty="0"/>
              <a:t>高い検出精度</a:t>
            </a:r>
          </a:p>
          <a:p>
            <a:r>
              <a:rPr lang="ja-JP" altLang="en-US" sz="2400" dirty="0"/>
              <a:t>バックボーンとネックの構造</a:t>
            </a:r>
          </a:p>
          <a:p>
            <a:endParaRPr lang="en-US" altLang="ja-JP" sz="2400" b="1"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65</a:t>
            </a:fld>
            <a:endParaRPr kumimoji="1" lang="ja-JP" altLang="en-US"/>
          </a:p>
        </p:txBody>
      </p:sp>
    </p:spTree>
    <p:extLst>
      <p:ext uri="{BB962C8B-B14F-4D97-AF65-F5344CB8AC3E}">
        <p14:creationId xmlns:p14="http://schemas.microsoft.com/office/powerpoint/2010/main" val="2279377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COCO </a:t>
            </a:r>
            <a:r>
              <a:rPr kumimoji="1" lang="ja-JP" altLang="en-US" dirty="0"/>
              <a:t>データセット</a:t>
            </a:r>
          </a:p>
        </p:txBody>
      </p:sp>
      <p:sp>
        <p:nvSpPr>
          <p:cNvPr id="3" name="コンテンツ プレースホルダー 2"/>
          <p:cNvSpPr>
            <a:spLocks noGrp="1"/>
          </p:cNvSpPr>
          <p:nvPr>
            <p:ph idx="1"/>
          </p:nvPr>
        </p:nvSpPr>
        <p:spPr/>
        <p:txBody>
          <a:bodyPr>
            <a:normAutofit/>
          </a:bodyPr>
          <a:lstStyle/>
          <a:p>
            <a:r>
              <a:rPr lang="ja-JP" altLang="en-US" sz="2400" b="1" dirty="0"/>
              <a:t>画像理解</a:t>
            </a:r>
            <a:r>
              <a:rPr lang="ja-JP" altLang="en-US" sz="2400" dirty="0"/>
              <a:t>（物体検出、セグメンテーション、キャプショニングなど）で広く使用される</a:t>
            </a:r>
          </a:p>
          <a:p>
            <a:r>
              <a:rPr lang="en-US" altLang="ja-JP" sz="2400" b="1" dirty="0"/>
              <a:t>80</a:t>
            </a:r>
            <a:r>
              <a:rPr lang="ja-JP" altLang="en-US" sz="2400" b="1" dirty="0"/>
              <a:t>のカテゴリ</a:t>
            </a:r>
            <a:r>
              <a:rPr lang="ja-JP" altLang="en-US" sz="2400" dirty="0"/>
              <a:t>を持つ</a:t>
            </a:r>
            <a:endParaRPr lang="en-US" altLang="ja-JP" sz="2400" dirty="0"/>
          </a:p>
          <a:p>
            <a:r>
              <a:rPr lang="ja-JP" altLang="en-US" sz="2400" dirty="0"/>
              <a:t>数十万枚の画像、その他</a:t>
            </a:r>
          </a:p>
          <a:p>
            <a:r>
              <a:rPr lang="ja-JP" altLang="en-US" sz="2400" b="1" dirty="0"/>
              <a:t>複雑なシーン</a:t>
            </a:r>
            <a:r>
              <a:rPr lang="ja-JP" altLang="en-US" sz="2400" dirty="0"/>
              <a:t>や</a:t>
            </a:r>
            <a:r>
              <a:rPr lang="ja-JP" altLang="en-US" sz="2400" b="1" dirty="0"/>
              <a:t>小さなオブジェクト</a:t>
            </a:r>
            <a:r>
              <a:rPr lang="ja-JP" altLang="en-US" sz="2400" dirty="0"/>
              <a:t>を含む、</a:t>
            </a:r>
            <a:r>
              <a:rPr lang="ja-JP" altLang="en-US" sz="2400" b="1" dirty="0"/>
              <a:t>現実のシーンを模倣</a:t>
            </a:r>
            <a:r>
              <a:rPr lang="ja-JP" altLang="en-US" sz="2400" dirty="0"/>
              <a:t>した画像が多い</a:t>
            </a: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66</a:t>
            </a:fld>
            <a:endParaRPr kumimoji="1" lang="ja-JP" altLang="en-US"/>
          </a:p>
        </p:txBody>
      </p:sp>
    </p:spTree>
    <p:extLst>
      <p:ext uri="{BB962C8B-B14F-4D97-AF65-F5344CB8AC3E}">
        <p14:creationId xmlns:p14="http://schemas.microsoft.com/office/powerpoint/2010/main" val="2252351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演習５</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物体検出と</a:t>
            </a:r>
            <a:r>
              <a:rPr lang="en-US" altLang="ja-JP" sz="2400" b="1" dirty="0"/>
              <a:t>YOLO</a:t>
            </a:r>
          </a:p>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en-US" altLang="ja-JP" sz="2400" b="1" dirty="0"/>
              <a:t>YOLO</a:t>
            </a:r>
          </a:p>
          <a:p>
            <a:pPr>
              <a:spcAft>
                <a:spcPts val="600"/>
              </a:spcAft>
            </a:pPr>
            <a:r>
              <a:rPr lang="en-US" altLang="ja-JP" sz="2400" b="1" dirty="0"/>
              <a:t>COCO </a:t>
            </a:r>
            <a:r>
              <a:rPr lang="ja-JP" altLang="en-US" sz="2400" b="1" dirty="0"/>
              <a:t>が定める </a:t>
            </a:r>
            <a:r>
              <a:rPr lang="en-US" altLang="ja-JP" sz="2400" b="1" dirty="0"/>
              <a:t>80</a:t>
            </a:r>
            <a:r>
              <a:rPr lang="ja-JP" altLang="en-US" sz="2400" b="1" dirty="0"/>
              <a:t>種類の物体検出</a:t>
            </a:r>
            <a:endParaRPr lang="en-US" altLang="ja-JP" sz="2400" b="1" dirty="0"/>
          </a:p>
          <a:p>
            <a:pPr>
              <a:spcAft>
                <a:spcPts val="600"/>
              </a:spcAft>
            </a:pPr>
            <a:r>
              <a:rPr lang="en-US" altLang="ja-JP" sz="2400" b="1" dirty="0"/>
              <a:t>COCO </a:t>
            </a:r>
            <a:r>
              <a:rPr lang="ja-JP" altLang="en-US" sz="2400" b="1" dirty="0"/>
              <a:t>で学習済みの </a:t>
            </a:r>
            <a:r>
              <a:rPr lang="en-US" altLang="ja-JP" sz="2400" b="1" dirty="0"/>
              <a:t>YOLOv5 </a:t>
            </a:r>
            <a:r>
              <a:rPr lang="ja-JP" altLang="en-US" sz="2400" b="1" dirty="0"/>
              <a:t>の利用</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40422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7924" y="102981"/>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r>
              <a:rPr lang="en-US" altLang="ja-JP" sz="2400" dirty="0">
                <a:hlinkClick r:id="rId2"/>
              </a:rPr>
              <a:t>https://colab.research.google.com/drive/18IPPkY96Oc6jkYD2su4cFgWcoYAskLo_?usp=sharing</a:t>
            </a:r>
            <a:endParaRPr lang="en-US" altLang="ja-JP" sz="2400" dirty="0"/>
          </a:p>
          <a:p>
            <a:pPr marL="0" indent="0">
              <a:buNone/>
            </a:pPr>
            <a:r>
              <a:rPr lang="ja-JP" altLang="en-US" sz="2400" dirty="0"/>
              <a:t>② プログラムや説明や実行結果が掲載されていることを確認。</a:t>
            </a:r>
            <a:endParaRPr lang="en-US" altLang="ja-JP" sz="2400" dirty="0"/>
          </a:p>
          <a:p>
            <a:pPr marL="0" indent="0">
              <a:buNone/>
            </a:pPr>
            <a:r>
              <a:rPr lang="ja-JP" altLang="en-US" sz="2400" dirty="0"/>
              <a:t>各自でよく読む。</a:t>
            </a:r>
            <a:endParaRPr lang="en-US" altLang="ja-JP" sz="2400" dirty="0"/>
          </a:p>
          <a:p>
            <a:pPr marL="0" indent="0">
              <a:buNone/>
            </a:pPr>
            <a:r>
              <a:rPr lang="ja-JP" altLang="en-US" sz="2400" dirty="0"/>
              <a:t>③「</a:t>
            </a:r>
            <a:r>
              <a:rPr lang="en-US" altLang="ja-JP" sz="2400" b="1" dirty="0"/>
              <a:t>5. </a:t>
            </a:r>
            <a:r>
              <a:rPr lang="ja-JP" altLang="en-US" sz="2400" b="1" dirty="0"/>
              <a:t>物体検出と </a:t>
            </a:r>
            <a:r>
              <a:rPr lang="en-US" altLang="ja-JP" sz="2400" b="1" dirty="0"/>
              <a:t>YOLO</a:t>
            </a:r>
            <a:r>
              <a:rPr lang="ja-JP" altLang="en-US" sz="2400" dirty="0"/>
              <a:t>」を確認。</a:t>
            </a:r>
            <a:endParaRPr lang="en-US" altLang="ja-JP" sz="2400" dirty="0"/>
          </a:p>
          <a:p>
            <a:endParaRPr lang="en-US" altLang="ja-JP" sz="2400" dirty="0"/>
          </a:p>
          <a:p>
            <a:endParaRPr lang="en-US" altLang="ja-JP" sz="2400" dirty="0"/>
          </a:p>
          <a:p>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p:cNvPicPr>
            <a:picLocks noChangeAspect="1"/>
          </p:cNvPicPr>
          <p:nvPr/>
        </p:nvPicPr>
        <p:blipFill>
          <a:blip r:embed="rId3"/>
          <a:stretch>
            <a:fillRect/>
          </a:stretch>
        </p:blipFill>
        <p:spPr>
          <a:xfrm>
            <a:off x="720568" y="3146399"/>
            <a:ext cx="8358884" cy="1368451"/>
          </a:xfrm>
          <a:prstGeom prst="rect">
            <a:avLst/>
          </a:prstGeom>
        </p:spPr>
      </p:pic>
    </p:spTree>
    <p:extLst>
      <p:ext uri="{BB962C8B-B14F-4D97-AF65-F5344CB8AC3E}">
        <p14:creationId xmlns:p14="http://schemas.microsoft.com/office/powerpoint/2010/main" val="36922365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p:cNvSpPr>
            <a:spLocks noGrp="1"/>
          </p:cNvSpPr>
          <p:nvPr>
            <p:ph idx="1"/>
          </p:nvPr>
        </p:nvSpPr>
        <p:spPr>
          <a:xfrm>
            <a:off x="321845" y="707458"/>
            <a:ext cx="8461208" cy="6150542"/>
          </a:xfrm>
        </p:spPr>
        <p:txBody>
          <a:bodyPr>
            <a:normAutofit fontScale="55000" lnSpcReduction="20000"/>
          </a:bodyPr>
          <a:lstStyle/>
          <a:p>
            <a:pPr marL="0" indent="0">
              <a:lnSpc>
                <a:spcPct val="120000"/>
              </a:lnSpc>
              <a:buNone/>
            </a:pPr>
            <a:r>
              <a:rPr lang="ja-JP" altLang="en-US" b="1" u="sng" dirty="0"/>
              <a:t>物体検出の特質</a:t>
            </a:r>
            <a:endParaRPr lang="en-US" altLang="ja-JP" b="1" u="sng" dirty="0"/>
          </a:p>
          <a:p>
            <a:pPr>
              <a:lnSpc>
                <a:spcPct val="120000"/>
              </a:lnSpc>
            </a:pPr>
            <a:r>
              <a:rPr lang="ja-JP" altLang="en-US" dirty="0"/>
              <a:t>スケールの多様性</a:t>
            </a:r>
            <a:endParaRPr lang="en-US" altLang="ja-JP" dirty="0"/>
          </a:p>
          <a:p>
            <a:pPr>
              <a:lnSpc>
                <a:spcPct val="120000"/>
              </a:lnSpc>
            </a:pPr>
            <a:r>
              <a:rPr lang="ja-JP" altLang="en-US" dirty="0"/>
              <a:t>不要な特徴やパターンの排除</a:t>
            </a:r>
          </a:p>
          <a:p>
            <a:pPr>
              <a:lnSpc>
                <a:spcPct val="120000"/>
              </a:lnSpc>
            </a:pPr>
            <a:r>
              <a:rPr lang="ja-JP" altLang="en-US" dirty="0"/>
              <a:t>特徴の多様性</a:t>
            </a:r>
          </a:p>
          <a:p>
            <a:pPr marL="0" indent="0">
              <a:lnSpc>
                <a:spcPct val="120000"/>
              </a:lnSpc>
              <a:buNone/>
            </a:pPr>
            <a:r>
              <a:rPr lang="ja-JP" altLang="en-US" b="1" u="sng" dirty="0"/>
              <a:t>バックボーンとネック</a:t>
            </a:r>
          </a:p>
          <a:p>
            <a:pPr>
              <a:lnSpc>
                <a:spcPct val="120000"/>
              </a:lnSpc>
            </a:pPr>
            <a:r>
              <a:rPr lang="ja-JP" altLang="en-US" dirty="0"/>
              <a:t>バックボーン：画像からマルチスケールの特徴マップを抽出</a:t>
            </a:r>
          </a:p>
          <a:p>
            <a:pPr>
              <a:lnSpc>
                <a:spcPct val="120000"/>
              </a:lnSpc>
            </a:pPr>
            <a:r>
              <a:rPr lang="ja-JP" altLang="en-US" dirty="0"/>
              <a:t>ネック</a:t>
            </a:r>
            <a:r>
              <a:rPr lang="en-US" altLang="ja-JP" dirty="0"/>
              <a:t>: </a:t>
            </a:r>
            <a:r>
              <a:rPr lang="ja-JP" altLang="en-US" dirty="0"/>
              <a:t>特徴マップを改善、統合し、さまざまなサイズの物体を検出</a:t>
            </a:r>
          </a:p>
          <a:p>
            <a:pPr marL="0" indent="0">
              <a:lnSpc>
                <a:spcPct val="120000"/>
              </a:lnSpc>
              <a:buNone/>
            </a:pPr>
            <a:r>
              <a:rPr lang="en-US" altLang="ja-JP" b="1" u="sng" dirty="0"/>
              <a:t>YOLO (You Only Look Once)</a:t>
            </a:r>
          </a:p>
          <a:p>
            <a:r>
              <a:rPr lang="ja-JP" altLang="en-US" sz="2800" dirty="0"/>
              <a:t>物体検出のモデル</a:t>
            </a:r>
          </a:p>
          <a:p>
            <a:r>
              <a:rPr lang="ja-JP" altLang="en-US" sz="2800" dirty="0"/>
              <a:t>畳み込みニューラルネットワークを基盤とする</a:t>
            </a:r>
          </a:p>
          <a:p>
            <a:r>
              <a:rPr lang="ja-JP" altLang="en-US" sz="2800" dirty="0"/>
              <a:t>高速に動作</a:t>
            </a:r>
          </a:p>
          <a:p>
            <a:r>
              <a:rPr lang="ja-JP" altLang="en-US" sz="2800" dirty="0"/>
              <a:t>高い検出精度</a:t>
            </a:r>
          </a:p>
          <a:p>
            <a:r>
              <a:rPr lang="ja-JP" altLang="en-US" sz="2800" dirty="0"/>
              <a:t>バックボーンとネックの構造</a:t>
            </a:r>
            <a:endParaRPr lang="en-US" altLang="ja-JP" b="1" u="sng" dirty="0"/>
          </a:p>
          <a:p>
            <a:pPr marL="0" indent="0">
              <a:lnSpc>
                <a:spcPct val="120000"/>
              </a:lnSpc>
              <a:buNone/>
            </a:pPr>
            <a:r>
              <a:rPr lang="en-US" altLang="ja-JP" b="1" u="sng" dirty="0"/>
              <a:t>COCO </a:t>
            </a:r>
            <a:r>
              <a:rPr lang="ja-JP" altLang="en-US" b="1" u="sng" dirty="0"/>
              <a:t>データセット</a:t>
            </a:r>
          </a:p>
          <a:p>
            <a:pPr>
              <a:lnSpc>
                <a:spcPct val="120000"/>
              </a:lnSpc>
            </a:pPr>
            <a:r>
              <a:rPr lang="ja-JP" altLang="en-US" dirty="0"/>
              <a:t>画像理解で広く使用される</a:t>
            </a:r>
          </a:p>
          <a:p>
            <a:pPr>
              <a:lnSpc>
                <a:spcPct val="120000"/>
              </a:lnSpc>
            </a:pPr>
            <a:r>
              <a:rPr lang="en-US" altLang="ja-JP" dirty="0"/>
              <a:t>80</a:t>
            </a:r>
            <a:r>
              <a:rPr lang="ja-JP" altLang="en-US" dirty="0"/>
              <a:t>カテゴリ、数十万枚の画像、その他</a:t>
            </a:r>
          </a:p>
          <a:p>
            <a:pPr>
              <a:lnSpc>
                <a:spcPct val="120000"/>
              </a:lnSpc>
            </a:pPr>
            <a:r>
              <a:rPr lang="ja-JP" altLang="en-US" dirty="0"/>
              <a:t>現実シーンを模倣</a:t>
            </a:r>
          </a:p>
          <a:p>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37561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6-1. </a:t>
            </a:r>
            <a:r>
              <a:rPr lang="ja-JP" altLang="en-US" sz="4500" dirty="0">
                <a:solidFill>
                  <a:schemeClr val="tx2"/>
                </a:solidFill>
              </a:rPr>
              <a:t>イントロダクション</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5508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自習</a:t>
            </a:r>
          </a:p>
        </p:txBody>
      </p:sp>
      <p:sp>
        <p:nvSpPr>
          <p:cNvPr id="3" name="コンテンツ プレースホルダー 2"/>
          <p:cNvSpPr>
            <a:spLocks noGrp="1"/>
          </p:cNvSpPr>
          <p:nvPr>
            <p:ph idx="1"/>
          </p:nvPr>
        </p:nvSpPr>
        <p:spPr/>
        <p:txBody>
          <a:bodyPr>
            <a:normAutofit/>
          </a:bodyPr>
          <a:lstStyle/>
          <a:p>
            <a:pPr marL="0" indent="0">
              <a:buNone/>
            </a:pPr>
            <a:r>
              <a:rPr kumimoji="1" lang="ja-JP" altLang="en-US" sz="2400" dirty="0"/>
              <a:t>余裕のある人は、</a:t>
            </a:r>
            <a:r>
              <a:rPr kumimoji="1" lang="ja-JP" altLang="en-US" sz="2400" b="1" dirty="0"/>
              <a:t>自分で画像ファイルを用意</a:t>
            </a:r>
            <a:r>
              <a:rPr kumimoji="1" lang="ja-JP" altLang="en-US" sz="2400" dirty="0"/>
              <a:t>して、</a:t>
            </a:r>
            <a:r>
              <a:rPr kumimoji="1" lang="ja-JP" altLang="en-US" sz="2400" b="1" dirty="0"/>
              <a:t>画像分類を実行</a:t>
            </a:r>
            <a:r>
              <a:rPr kumimoji="1" lang="ja-JP" altLang="en-US" sz="2400" dirty="0"/>
              <a:t>。そのことで、精度や機能についてより深く理解</a:t>
            </a:r>
            <a:endParaRPr kumimoji="1" lang="en-US" altLang="ja-JP" sz="2400" dirty="0"/>
          </a:p>
          <a:p>
            <a:pPr marL="0" indent="0">
              <a:buNone/>
            </a:pPr>
            <a:r>
              <a:rPr lang="ja-JP" altLang="en-US" sz="2400" dirty="0"/>
              <a:t>④ 前のページの①，②，③を行う</a:t>
            </a:r>
            <a:endParaRPr lang="en-US" altLang="ja-JP" sz="2400" dirty="0"/>
          </a:p>
          <a:p>
            <a:pPr marL="0" indent="0">
              <a:buNone/>
            </a:pPr>
            <a:r>
              <a:rPr lang="ja-JP" altLang="en-US" sz="2400" dirty="0"/>
              <a:t>⑤ 画像ファイルを準備</a:t>
            </a:r>
            <a:endParaRPr lang="en-US" altLang="ja-JP" sz="2400" dirty="0"/>
          </a:p>
          <a:p>
            <a:pPr marL="0" indent="0">
              <a:buNone/>
            </a:pPr>
            <a:r>
              <a:rPr lang="ja-JP" altLang="en-US" sz="2400" dirty="0"/>
              <a:t>⑥</a:t>
            </a:r>
            <a:r>
              <a:rPr kumimoji="1" lang="ja-JP" altLang="en-US" sz="2400" dirty="0"/>
              <a:t> いまの </a:t>
            </a:r>
            <a:r>
              <a:rPr kumimoji="1" lang="en-US" altLang="ja-JP" sz="2400" dirty="0"/>
              <a:t>Google </a:t>
            </a:r>
            <a:r>
              <a:rPr kumimoji="1" lang="en-US" altLang="ja-JP" sz="2400" dirty="0" err="1"/>
              <a:t>Colaboratory</a:t>
            </a:r>
            <a:r>
              <a:rPr kumimoji="1" lang="en-US" altLang="ja-JP" sz="2400" dirty="0"/>
              <a:t> </a:t>
            </a:r>
            <a:r>
              <a:rPr kumimoji="1" lang="ja-JP" altLang="en-US" sz="2400" dirty="0"/>
              <a:t>の「</a:t>
            </a:r>
            <a:r>
              <a:rPr lang="en-US" altLang="ja-JP" sz="2400" b="1" dirty="0"/>
              <a:t> 5. </a:t>
            </a:r>
            <a:r>
              <a:rPr lang="ja-JP" altLang="en-US" sz="2400" b="1" dirty="0"/>
              <a:t>物体検出と </a:t>
            </a:r>
            <a:r>
              <a:rPr lang="en-US" altLang="ja-JP" sz="2400" b="1" dirty="0"/>
              <a:t>YOLO </a:t>
            </a:r>
            <a:r>
              <a:rPr kumimoji="1" lang="ja-JP" altLang="en-US" sz="2400" dirty="0"/>
              <a:t>」のコードセルを実行</a:t>
            </a:r>
            <a:endParaRPr kumimoji="1" lang="en-US" altLang="ja-JP" sz="2400" dirty="0"/>
          </a:p>
          <a:p>
            <a:pPr marL="0" indent="0">
              <a:buNone/>
            </a:pPr>
            <a:r>
              <a:rPr lang="ja-JP" altLang="en-US" sz="2400" dirty="0"/>
              <a:t>⑦ 画面の指示に従い、画像ファイルを選択することで、アップロード</a:t>
            </a:r>
            <a:endParaRPr lang="en-US" altLang="ja-JP" sz="2400" dirty="0"/>
          </a:p>
          <a:p>
            <a:pPr marL="0" indent="0">
              <a:buNone/>
            </a:pPr>
            <a:endParaRPr kumimoji="1" lang="en-US" altLang="ja-JP" sz="2400" dirty="0"/>
          </a:p>
          <a:p>
            <a:pPr marL="0" indent="0">
              <a:buNone/>
            </a:pPr>
            <a:endParaRPr kumimoji="1" lang="en-US" altLang="ja-JP" sz="2400" dirty="0"/>
          </a:p>
          <a:p>
            <a:pPr marL="0" indent="0">
              <a:buNone/>
            </a:pPr>
            <a:r>
              <a:rPr lang="ja-JP" altLang="en-US" sz="2400" dirty="0"/>
              <a:t>⑧</a:t>
            </a:r>
            <a:r>
              <a:rPr kumimoji="1" lang="ja-JP" altLang="en-US" sz="2400" dirty="0"/>
              <a:t> 結果を確認</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70</a:t>
            </a:fld>
            <a:endParaRPr kumimoji="1" lang="ja-JP" altLang="en-US"/>
          </a:p>
        </p:txBody>
      </p:sp>
      <p:pic>
        <p:nvPicPr>
          <p:cNvPr id="5" name="図 4"/>
          <p:cNvPicPr>
            <a:picLocks noChangeAspect="1"/>
          </p:cNvPicPr>
          <p:nvPr/>
        </p:nvPicPr>
        <p:blipFill>
          <a:blip r:embed="rId2"/>
          <a:stretch>
            <a:fillRect/>
          </a:stretch>
        </p:blipFill>
        <p:spPr>
          <a:xfrm>
            <a:off x="3717712" y="3846107"/>
            <a:ext cx="4708591" cy="654295"/>
          </a:xfrm>
          <a:prstGeom prst="rect">
            <a:avLst/>
          </a:prstGeom>
        </p:spPr>
      </p:pic>
      <p:sp>
        <p:nvSpPr>
          <p:cNvPr id="7" name="テキスト ボックス 6"/>
          <p:cNvSpPr txBox="1"/>
          <p:nvPr/>
        </p:nvSpPr>
        <p:spPr>
          <a:xfrm>
            <a:off x="2736850" y="5382331"/>
            <a:ext cx="3518912" cy="707886"/>
          </a:xfrm>
          <a:prstGeom prst="rect">
            <a:avLst/>
          </a:prstGeom>
          <a:noFill/>
        </p:spPr>
        <p:txBody>
          <a:bodyPr wrap="none" rtlCol="0">
            <a:spAutoFit/>
          </a:bodyPr>
          <a:lstStyle/>
          <a:p>
            <a:r>
              <a:rPr kumimoji="1" lang="ja-JP" altLang="en-US" sz="2000" dirty="0"/>
              <a:t>うまく行かないと思ったとき</a:t>
            </a:r>
            <a:endParaRPr kumimoji="1" lang="en-US" altLang="ja-JP" sz="2000" dirty="0"/>
          </a:p>
          <a:p>
            <a:r>
              <a:rPr kumimoji="1" lang="ja-JP" altLang="en-US" sz="2000" dirty="0"/>
              <a:t>でも別の画像で試す</a:t>
            </a:r>
          </a:p>
        </p:txBody>
      </p:sp>
      <p:sp>
        <p:nvSpPr>
          <p:cNvPr id="8" name="テキスト ボックス 7">
            <a:extLst>
              <a:ext uri="{FF2B5EF4-FFF2-40B4-BE49-F238E27FC236}">
                <a16:creationId xmlns:a16="http://schemas.microsoft.com/office/drawing/2014/main" id="{842AE983-46C1-4AFE-A211-BAA53508E7FE}"/>
              </a:ext>
            </a:extLst>
          </p:cNvPr>
          <p:cNvSpPr txBox="1"/>
          <p:nvPr/>
        </p:nvSpPr>
        <p:spPr>
          <a:xfrm>
            <a:off x="3717712" y="4414164"/>
            <a:ext cx="4801314" cy="400110"/>
          </a:xfrm>
          <a:prstGeom prst="rect">
            <a:avLst/>
          </a:prstGeom>
          <a:noFill/>
        </p:spPr>
        <p:txBody>
          <a:bodyPr wrap="none" rtlCol="0">
            <a:spAutoFit/>
          </a:bodyPr>
          <a:lstStyle/>
          <a:p>
            <a:r>
              <a:rPr kumimoji="1" lang="ja-JP" altLang="en-US" sz="2000" dirty="0"/>
              <a:t>参照をクリックし，画像ファイルを選ぶ</a:t>
            </a:r>
          </a:p>
        </p:txBody>
      </p:sp>
    </p:spTree>
    <p:extLst>
      <p:ext uri="{BB962C8B-B14F-4D97-AF65-F5344CB8AC3E}">
        <p14:creationId xmlns:p14="http://schemas.microsoft.com/office/powerpoint/2010/main" val="4256465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dirty="0"/>
              <a:t>全体まとめ </a:t>
            </a:r>
            <a:r>
              <a:rPr lang="ja-JP" altLang="en-US" sz="2800" dirty="0"/>
              <a:t>①</a:t>
            </a:r>
            <a:endParaRPr kumimoji="1" lang="ja-JP" altLang="en-US" sz="2800" dirty="0"/>
          </a:p>
        </p:txBody>
      </p:sp>
      <p:sp>
        <p:nvSpPr>
          <p:cNvPr id="3" name="コンテンツ プレースホルダー 2"/>
          <p:cNvSpPr>
            <a:spLocks noGrp="1"/>
          </p:cNvSpPr>
          <p:nvPr>
            <p:ph idx="1"/>
          </p:nvPr>
        </p:nvSpPr>
        <p:spPr/>
        <p:txBody>
          <a:bodyPr>
            <a:normAutofit fontScale="92500" lnSpcReduction="10000"/>
          </a:bodyPr>
          <a:lstStyle/>
          <a:p>
            <a:pPr marL="0" indent="0">
              <a:buNone/>
            </a:pPr>
            <a:r>
              <a:rPr lang="ja-JP" altLang="en-US" sz="2000" b="1" dirty="0"/>
              <a:t>ディープラーニングの実行</a:t>
            </a:r>
          </a:p>
          <a:p>
            <a:r>
              <a:rPr lang="ja-JP" altLang="en-US" sz="2000" dirty="0"/>
              <a:t>学習の繰り返しの際の損失の変化を、訓練データと検証データの両方で確認</a:t>
            </a:r>
          </a:p>
          <a:p>
            <a:pPr marL="0" indent="0">
              <a:buNone/>
            </a:pPr>
            <a:endParaRPr lang="ja-JP" altLang="en-US" sz="2000" dirty="0"/>
          </a:p>
          <a:p>
            <a:pPr marL="0" indent="0">
              <a:buNone/>
            </a:pPr>
            <a:r>
              <a:rPr lang="ja-JP" altLang="en-US" sz="2000" b="1" dirty="0"/>
              <a:t>ディープラーニングの利点と弱点</a:t>
            </a:r>
          </a:p>
          <a:p>
            <a:r>
              <a:rPr lang="ja-JP" altLang="en-US" sz="2000" b="1" dirty="0"/>
              <a:t>層を深くすると複雑な特徴をとらえることが可能</a:t>
            </a:r>
            <a:endParaRPr lang="en-US" altLang="ja-JP" sz="2000" dirty="0"/>
          </a:p>
          <a:p>
            <a:r>
              <a:rPr lang="ja-JP" altLang="en-US" sz="2000" dirty="0"/>
              <a:t>層の深さが増えると「勾配消失問題」が発生</a:t>
            </a:r>
          </a:p>
          <a:p>
            <a:r>
              <a:rPr lang="ja-JP" altLang="en-US" sz="2000" dirty="0"/>
              <a:t>勾配消失問題は、種々の研究で解決が進んでいる</a:t>
            </a:r>
          </a:p>
          <a:p>
            <a:pPr marL="0" indent="0">
              <a:buNone/>
            </a:pPr>
            <a:endParaRPr lang="ja-JP" altLang="en-US" sz="2000" dirty="0"/>
          </a:p>
          <a:p>
            <a:pPr marL="0" indent="0">
              <a:buNone/>
            </a:pPr>
            <a:r>
              <a:rPr lang="en-US" altLang="ja-JP" sz="2000" b="1" dirty="0" err="1"/>
              <a:t>ResNet</a:t>
            </a:r>
            <a:r>
              <a:rPr lang="ja-JP" altLang="en-US" sz="2000" b="1" dirty="0"/>
              <a:t>の基本アイデア</a:t>
            </a:r>
          </a:p>
          <a:p>
            <a:r>
              <a:rPr kumimoji="1" lang="ja-JP" altLang="en-US" sz="2000" dirty="0"/>
              <a:t>残余接続を導入．</a:t>
            </a:r>
          </a:p>
          <a:p>
            <a:r>
              <a:rPr kumimoji="1" lang="ja-JP" altLang="en-US" sz="2000" dirty="0"/>
              <a:t>層をスキップして，後続の層へ直接データを送る経路を追加．残余ブロック（</a:t>
            </a:r>
            <a:r>
              <a:rPr kumimoji="1" lang="en-US" altLang="ja-JP" sz="2000" dirty="0"/>
              <a:t>Residual Block</a:t>
            </a:r>
            <a:r>
              <a:rPr kumimoji="1" lang="ja-JP" altLang="en-US" sz="2000" dirty="0"/>
              <a:t>） を構成</a:t>
            </a:r>
          </a:p>
          <a:p>
            <a:r>
              <a:rPr kumimoji="1" lang="ja-JP" altLang="en-US" sz="2000" dirty="0"/>
              <a:t>勾配消失問題の緩和</a:t>
            </a:r>
          </a:p>
          <a:p>
            <a:pPr marL="0" indent="0">
              <a:buNone/>
            </a:pPr>
            <a:endParaRPr kumimoji="1" lang="ja-JP" altLang="en-US" sz="20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07404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dirty="0"/>
              <a:t>全体まとめ </a:t>
            </a:r>
            <a:r>
              <a:rPr lang="ja-JP" altLang="en-US" sz="2800" dirty="0"/>
              <a:t>②</a:t>
            </a:r>
            <a:endParaRPr kumimoji="1" lang="ja-JP" altLang="en-US" sz="2800" dirty="0"/>
          </a:p>
        </p:txBody>
      </p:sp>
      <p:sp>
        <p:nvSpPr>
          <p:cNvPr id="3" name="コンテンツ プレースホルダー 2"/>
          <p:cNvSpPr>
            <a:spLocks noGrp="1"/>
          </p:cNvSpPr>
          <p:nvPr>
            <p:ph idx="1"/>
          </p:nvPr>
        </p:nvSpPr>
        <p:spPr>
          <a:xfrm>
            <a:off x="321845" y="846252"/>
            <a:ext cx="8461208" cy="5875223"/>
          </a:xfrm>
        </p:spPr>
        <p:txBody>
          <a:bodyPr>
            <a:normAutofit fontScale="92500" lnSpcReduction="20000"/>
          </a:bodyPr>
          <a:lstStyle/>
          <a:p>
            <a:pPr marL="0" indent="0">
              <a:buNone/>
            </a:pPr>
            <a:r>
              <a:rPr lang="ja-JP" altLang="en-US" sz="2000" b="1" u="sng" dirty="0"/>
              <a:t>学習済みモデルの活用</a:t>
            </a:r>
          </a:p>
          <a:p>
            <a:r>
              <a:rPr lang="ja-JP" altLang="en-US" sz="2000" dirty="0"/>
              <a:t>公開済みのモデル多数。</a:t>
            </a:r>
          </a:p>
          <a:p>
            <a:r>
              <a:rPr lang="ja-JP" altLang="en-US" sz="2000" dirty="0"/>
              <a:t>ニューラルネットワークのパラメータは特定のタスク向けに最適化済み</a:t>
            </a:r>
            <a:endParaRPr lang="en-US" altLang="ja-JP" sz="2000" dirty="0"/>
          </a:p>
          <a:p>
            <a:endParaRPr lang="ja-JP" altLang="en-US" sz="2000" dirty="0"/>
          </a:p>
          <a:p>
            <a:pPr marL="0" indent="0">
              <a:buNone/>
            </a:pPr>
            <a:r>
              <a:rPr lang="ja-JP" altLang="en-US" sz="2000" b="1" u="sng" dirty="0"/>
              <a:t>学習済みモデルの利点</a:t>
            </a:r>
          </a:p>
          <a:p>
            <a:r>
              <a:rPr lang="ja-JP" altLang="en-US" sz="2000" dirty="0"/>
              <a:t>コスト削減</a:t>
            </a:r>
          </a:p>
          <a:p>
            <a:r>
              <a:rPr lang="ja-JP" altLang="en-US" sz="2000" dirty="0"/>
              <a:t>高い性能</a:t>
            </a:r>
          </a:p>
          <a:p>
            <a:r>
              <a:rPr lang="ja-JP" altLang="en-US" sz="2000" dirty="0"/>
              <a:t>転移学習、ファインチューニング</a:t>
            </a:r>
            <a:endParaRPr lang="en-US" altLang="ja-JP" sz="2000" b="1" u="sng" dirty="0"/>
          </a:p>
          <a:p>
            <a:pPr marL="0" indent="0">
              <a:lnSpc>
                <a:spcPct val="120000"/>
              </a:lnSpc>
              <a:buNone/>
            </a:pPr>
            <a:endParaRPr lang="en-US" altLang="ja-JP" sz="2000" b="1" u="sng" dirty="0"/>
          </a:p>
          <a:p>
            <a:pPr marL="0" indent="0">
              <a:lnSpc>
                <a:spcPct val="120000"/>
              </a:lnSpc>
              <a:buNone/>
            </a:pPr>
            <a:r>
              <a:rPr lang="en-US" altLang="ja-JP" sz="2000" b="1" u="sng" dirty="0"/>
              <a:t>YOLO (You Only Look Once)</a:t>
            </a:r>
          </a:p>
          <a:p>
            <a:r>
              <a:rPr lang="ja-JP" altLang="en-US" sz="2000" dirty="0"/>
              <a:t>物体検出のモデル</a:t>
            </a:r>
          </a:p>
          <a:p>
            <a:r>
              <a:rPr lang="ja-JP" altLang="en-US" sz="2000" dirty="0"/>
              <a:t>畳み込みニューラルネットワークを基盤とする</a:t>
            </a:r>
          </a:p>
          <a:p>
            <a:r>
              <a:rPr lang="ja-JP" altLang="en-US" sz="2000" dirty="0"/>
              <a:t>高速に動作</a:t>
            </a:r>
          </a:p>
          <a:p>
            <a:r>
              <a:rPr lang="ja-JP" altLang="en-US" sz="2000" dirty="0"/>
              <a:t>高い検出精度</a:t>
            </a:r>
          </a:p>
          <a:p>
            <a:r>
              <a:rPr lang="ja-JP" altLang="en-US" sz="2000" dirty="0"/>
              <a:t>バックボーンとネックの構造</a:t>
            </a:r>
            <a:endParaRPr lang="en-US" altLang="ja-JP" sz="2000" b="1" u="sng" dirty="0"/>
          </a:p>
          <a:p>
            <a:pPr marL="0" indent="0">
              <a:buNone/>
            </a:pPr>
            <a:endParaRPr lang="ja-JP" altLang="en-US" sz="20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77034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FBF65-11D2-420F-78DA-1AE840204D73}"/>
              </a:ext>
            </a:extLst>
          </p:cNvPr>
          <p:cNvSpPr>
            <a:spLocks noGrp="1"/>
          </p:cNvSpPr>
          <p:nvPr>
            <p:ph type="title"/>
          </p:nvPr>
        </p:nvSpPr>
        <p:spPr/>
        <p:txBody>
          <a:bodyPr>
            <a:normAutofit fontScale="90000"/>
          </a:bodyPr>
          <a:lstStyle/>
          <a:p>
            <a:r>
              <a:rPr kumimoji="1" lang="ja-JP" altLang="en-US" dirty="0"/>
              <a:t>① 物体検出を動かしてみる</a:t>
            </a:r>
          </a:p>
        </p:txBody>
      </p:sp>
      <p:sp>
        <p:nvSpPr>
          <p:cNvPr id="3" name="コンテンツ プレースホルダー 2">
            <a:extLst>
              <a:ext uri="{FF2B5EF4-FFF2-40B4-BE49-F238E27FC236}">
                <a16:creationId xmlns:a16="http://schemas.microsoft.com/office/drawing/2014/main" id="{65DFEAB2-DEDE-65EC-1DE7-BA095DEED1A4}"/>
              </a:ext>
            </a:extLst>
          </p:cNvPr>
          <p:cNvSpPr>
            <a:spLocks noGrp="1"/>
          </p:cNvSpPr>
          <p:nvPr>
            <p:ph idx="1"/>
          </p:nvPr>
        </p:nvSpPr>
        <p:spPr/>
        <p:txBody>
          <a:bodyPr>
            <a:normAutofit lnSpcReduction="10000"/>
          </a:bodyPr>
          <a:lstStyle/>
          <a:p>
            <a:pPr marL="514350" indent="-514350">
              <a:buFont typeface="+mj-lt"/>
              <a:buAutoNum type="arabicPeriod"/>
            </a:pPr>
            <a:r>
              <a:rPr kumimoji="1" lang="ja-JP" altLang="en-US" dirty="0"/>
              <a:t>使用するページ</a:t>
            </a:r>
            <a:r>
              <a:rPr kumimoji="1" lang="en-US" altLang="ja-JP" dirty="0"/>
              <a:t>:</a:t>
            </a:r>
          </a:p>
          <a:p>
            <a:pPr marL="0" indent="0">
              <a:buNone/>
            </a:pPr>
            <a:r>
              <a:rPr lang="ja-JP" altLang="en-US" sz="2800" dirty="0"/>
              <a:t>https://colab.research.google.com/github/tensorflow/hub/blob/master/examples/colab/object_detection.ipynb</a:t>
            </a:r>
            <a:endParaRPr lang="en-US" altLang="ja-JP" sz="2800" dirty="0"/>
          </a:p>
          <a:p>
            <a:pPr marL="0" indent="0">
              <a:buNone/>
            </a:pPr>
            <a:r>
              <a:rPr lang="en-US" altLang="ja-JP" dirty="0"/>
              <a:t>2. </a:t>
            </a:r>
            <a:r>
              <a:rPr lang="ja-JP" altLang="en-US" dirty="0"/>
              <a:t>必要な事前知識</a:t>
            </a:r>
            <a:endParaRPr lang="en-US" altLang="ja-JP" dirty="0"/>
          </a:p>
          <a:p>
            <a:r>
              <a:rPr lang="ja-JP" altLang="en-US" dirty="0"/>
              <a:t>物体検出が行うこと：物体のバウンディングボックス、ラベル、確率を得る</a:t>
            </a:r>
            <a:endParaRPr lang="en-US" altLang="ja-JP" dirty="0"/>
          </a:p>
          <a:p>
            <a:r>
              <a:rPr lang="ja-JP" altLang="en-US" dirty="0"/>
              <a:t>事前学習済みのモデルを使用</a:t>
            </a:r>
            <a:endParaRPr lang="en-US" altLang="ja-JP" dirty="0"/>
          </a:p>
          <a:p>
            <a:pPr marL="0" indent="0">
              <a:buNone/>
            </a:pPr>
            <a:r>
              <a:rPr lang="en-US" altLang="ja-JP" dirty="0"/>
              <a:t>3. </a:t>
            </a:r>
            <a:r>
              <a:rPr lang="ja-JP" altLang="en-US" dirty="0"/>
              <a:t>各自で実行すること</a:t>
            </a:r>
            <a:endParaRPr lang="en-US" altLang="ja-JP" dirty="0"/>
          </a:p>
          <a:p>
            <a:pPr marL="0" indent="0">
              <a:buNone/>
            </a:pPr>
            <a:r>
              <a:rPr lang="ja-JP" altLang="en-US" dirty="0"/>
              <a:t>実際に実行し、物体検出を試す．</a:t>
            </a:r>
            <a:endParaRPr lang="en-US" altLang="ja-JP" dirty="0"/>
          </a:p>
          <a:p>
            <a:pPr marL="0" indent="0">
              <a:buNone/>
            </a:pPr>
            <a:r>
              <a:rPr lang="ja-JP" altLang="en-US" dirty="0"/>
              <a:t>スピード、精度も確認</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8773CB30-B8FF-C1BF-29D8-417385A86F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51919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FBF65-11D2-420F-78DA-1AE840204D73}"/>
              </a:ext>
            </a:extLst>
          </p:cNvPr>
          <p:cNvSpPr>
            <a:spLocks noGrp="1"/>
          </p:cNvSpPr>
          <p:nvPr>
            <p:ph type="title"/>
          </p:nvPr>
        </p:nvSpPr>
        <p:spPr/>
        <p:txBody>
          <a:bodyPr>
            <a:normAutofit fontScale="90000"/>
          </a:bodyPr>
          <a:lstStyle/>
          <a:p>
            <a:r>
              <a:rPr kumimoji="1" lang="ja-JP" altLang="en-US" dirty="0"/>
              <a:t>① 物体検出を動かしてみる</a:t>
            </a:r>
          </a:p>
        </p:txBody>
      </p:sp>
      <p:sp>
        <p:nvSpPr>
          <p:cNvPr id="4" name="スライド番号プレースホルダー 3">
            <a:extLst>
              <a:ext uri="{FF2B5EF4-FFF2-40B4-BE49-F238E27FC236}">
                <a16:creationId xmlns:a16="http://schemas.microsoft.com/office/drawing/2014/main" id="{8773CB30-B8FF-C1BF-29D8-417385A86F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7C0D47F4-F510-8FA0-D8B3-BFB525C375FB}"/>
              </a:ext>
            </a:extLst>
          </p:cNvPr>
          <p:cNvPicPr>
            <a:picLocks noChangeAspect="1"/>
          </p:cNvPicPr>
          <p:nvPr/>
        </p:nvPicPr>
        <p:blipFill>
          <a:blip r:embed="rId2"/>
          <a:stretch>
            <a:fillRect/>
          </a:stretch>
        </p:blipFill>
        <p:spPr>
          <a:xfrm>
            <a:off x="503189" y="805804"/>
            <a:ext cx="8180301" cy="5418931"/>
          </a:xfrm>
          <a:prstGeom prst="rect">
            <a:avLst/>
          </a:prstGeom>
        </p:spPr>
      </p:pic>
    </p:spTree>
    <p:extLst>
      <p:ext uri="{BB962C8B-B14F-4D97-AF65-F5344CB8AC3E}">
        <p14:creationId xmlns:p14="http://schemas.microsoft.com/office/powerpoint/2010/main" val="3699337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p:txBody>
          <a:bodyPr>
            <a:normAutofit fontScale="90000"/>
          </a:bodyPr>
          <a:lstStyle/>
          <a:p>
            <a:r>
              <a:rPr kumimoji="1" lang="ja-JP" altLang="en-US" dirty="0"/>
              <a:t>画像理解の主な種類</a:t>
            </a:r>
          </a:p>
        </p:txBody>
      </p:sp>
      <p:sp>
        <p:nvSpPr>
          <p:cNvPr id="3" name="コンテンツ プレースホルダー 2">
            <a:extLst>
              <a:ext uri="{FF2B5EF4-FFF2-40B4-BE49-F238E27FC236}">
                <a16:creationId xmlns:a16="http://schemas.microsoft.com/office/drawing/2014/main" id="{2A6A7986-E1A6-4993-BF6D-5B521D884A80}"/>
              </a:ext>
            </a:extLst>
          </p:cNvPr>
          <p:cNvSpPr>
            <a:spLocks noGrp="1"/>
          </p:cNvSpPr>
          <p:nvPr>
            <p:ph idx="1"/>
          </p:nvPr>
        </p:nvSpPr>
        <p:spPr>
          <a:xfrm>
            <a:off x="430964" y="689164"/>
            <a:ext cx="8461208" cy="5333166"/>
          </a:xfrm>
        </p:spPr>
        <p:txBody>
          <a:bodyPr>
            <a:normAutofit lnSpcReduction="10000"/>
          </a:bodyPr>
          <a:lstStyle/>
          <a:p>
            <a:pPr marL="0" indent="0">
              <a:buNone/>
            </a:pPr>
            <a:r>
              <a:rPr kumimoji="1" lang="ja-JP" altLang="en-US" dirty="0"/>
              <a:t>① </a:t>
            </a:r>
            <a:r>
              <a:rPr kumimoji="1" lang="ja-JP" altLang="en-US" b="1" dirty="0"/>
              <a:t>画像分類</a:t>
            </a:r>
            <a:endParaRPr kumimoji="1" lang="en-US" altLang="ja-JP" b="1" dirty="0"/>
          </a:p>
          <a:p>
            <a:pPr marL="0" indent="0">
              <a:buNone/>
            </a:pPr>
            <a:r>
              <a:rPr lang="ja-JP" altLang="en-US" dirty="0"/>
              <a:t>　「何があるか」を理解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② </a:t>
            </a:r>
            <a:r>
              <a:rPr lang="ja-JP" altLang="en-US" b="1" dirty="0"/>
              <a:t>物体検出</a:t>
            </a:r>
            <a:endParaRPr lang="en-US" altLang="ja-JP" b="1" dirty="0"/>
          </a:p>
          <a:p>
            <a:pPr marL="0" indent="0">
              <a:buNone/>
            </a:pPr>
            <a:r>
              <a:rPr kumimoji="1" lang="ja-JP" altLang="en-US" dirty="0"/>
              <a:t>　</a:t>
            </a:r>
            <a:r>
              <a:rPr lang="ja-JP" altLang="en-US" dirty="0"/>
              <a:t>場所と大きさも理解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③ </a:t>
            </a:r>
            <a:r>
              <a:rPr lang="ja-JP" altLang="en-US" b="1" dirty="0"/>
              <a:t>セグメンテーション</a:t>
            </a:r>
            <a:endParaRPr lang="en-US" altLang="ja-JP" b="1" dirty="0"/>
          </a:p>
          <a:p>
            <a:pPr marL="0" indent="0">
              <a:buNone/>
            </a:pPr>
            <a:r>
              <a:rPr kumimoji="1" lang="ja-JP" altLang="en-US" dirty="0"/>
              <a:t>　画素単位で理解</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sp>
        <p:nvSpPr>
          <p:cNvPr id="6" name="矢印: 上下 5">
            <a:extLst>
              <a:ext uri="{FF2B5EF4-FFF2-40B4-BE49-F238E27FC236}">
                <a16:creationId xmlns:a16="http://schemas.microsoft.com/office/drawing/2014/main" id="{99362720-41F6-494A-A43A-4BA1EA824879}"/>
              </a:ext>
            </a:extLst>
          </p:cNvPr>
          <p:cNvSpPr/>
          <p:nvPr/>
        </p:nvSpPr>
        <p:spPr>
          <a:xfrm>
            <a:off x="147470" y="743256"/>
            <a:ext cx="283493" cy="561309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BA515375-69B1-4C05-9835-C482075EDF2A}"/>
              </a:ext>
            </a:extLst>
          </p:cNvPr>
          <p:cNvPicPr>
            <a:picLocks noChangeAspect="1"/>
          </p:cNvPicPr>
          <p:nvPr/>
        </p:nvPicPr>
        <p:blipFill>
          <a:blip r:embed="rId2"/>
          <a:stretch>
            <a:fillRect/>
          </a:stretch>
        </p:blipFill>
        <p:spPr>
          <a:xfrm>
            <a:off x="4661568" y="4856378"/>
            <a:ext cx="1752690" cy="1581231"/>
          </a:xfrm>
          <a:prstGeom prst="rect">
            <a:avLst/>
          </a:prstGeom>
        </p:spPr>
      </p:pic>
      <p:pic>
        <p:nvPicPr>
          <p:cNvPr id="9" name="図 8">
            <a:extLst>
              <a:ext uri="{FF2B5EF4-FFF2-40B4-BE49-F238E27FC236}">
                <a16:creationId xmlns:a16="http://schemas.microsoft.com/office/drawing/2014/main" id="{A4074452-B341-4AF0-AC82-8225C8950CF8}"/>
              </a:ext>
            </a:extLst>
          </p:cNvPr>
          <p:cNvPicPr>
            <a:picLocks noChangeAspect="1"/>
          </p:cNvPicPr>
          <p:nvPr/>
        </p:nvPicPr>
        <p:blipFill>
          <a:blip r:embed="rId3"/>
          <a:stretch>
            <a:fillRect/>
          </a:stretch>
        </p:blipFill>
        <p:spPr>
          <a:xfrm>
            <a:off x="6885071" y="4856378"/>
            <a:ext cx="1746340" cy="1581231"/>
          </a:xfrm>
          <a:prstGeom prst="rect">
            <a:avLst/>
          </a:prstGeom>
        </p:spPr>
      </p:pic>
      <p:sp>
        <p:nvSpPr>
          <p:cNvPr id="10" name="矢印: 右 9">
            <a:extLst>
              <a:ext uri="{FF2B5EF4-FFF2-40B4-BE49-F238E27FC236}">
                <a16:creationId xmlns:a16="http://schemas.microsoft.com/office/drawing/2014/main" id="{85D47AB2-662F-4D28-BFBC-356F3C627AF1}"/>
              </a:ext>
            </a:extLst>
          </p:cNvPr>
          <p:cNvSpPr/>
          <p:nvPr/>
        </p:nvSpPr>
        <p:spPr>
          <a:xfrm>
            <a:off x="6565900" y="5428141"/>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28EBFAF6-BE77-4527-93AA-1CDCCA421449}"/>
              </a:ext>
            </a:extLst>
          </p:cNvPr>
          <p:cNvPicPr>
            <a:picLocks noChangeAspect="1"/>
          </p:cNvPicPr>
          <p:nvPr/>
        </p:nvPicPr>
        <p:blipFill>
          <a:blip r:embed="rId2"/>
          <a:stretch>
            <a:fillRect/>
          </a:stretch>
        </p:blipFill>
        <p:spPr>
          <a:xfrm>
            <a:off x="4661568" y="2799817"/>
            <a:ext cx="1752690" cy="1581231"/>
          </a:xfrm>
          <a:prstGeom prst="rect">
            <a:avLst/>
          </a:prstGeom>
        </p:spPr>
      </p:pic>
      <p:pic>
        <p:nvPicPr>
          <p:cNvPr id="12" name="図 11">
            <a:extLst>
              <a:ext uri="{FF2B5EF4-FFF2-40B4-BE49-F238E27FC236}">
                <a16:creationId xmlns:a16="http://schemas.microsoft.com/office/drawing/2014/main" id="{BB1F05BE-4A47-4628-BF2A-AF8C6F9EBBE2}"/>
              </a:ext>
            </a:extLst>
          </p:cNvPr>
          <p:cNvPicPr>
            <a:picLocks noChangeAspect="1"/>
          </p:cNvPicPr>
          <p:nvPr/>
        </p:nvPicPr>
        <p:blipFill>
          <a:blip r:embed="rId2"/>
          <a:stretch>
            <a:fillRect/>
          </a:stretch>
        </p:blipFill>
        <p:spPr>
          <a:xfrm>
            <a:off x="4661568" y="634691"/>
            <a:ext cx="1752690" cy="1581231"/>
          </a:xfrm>
          <a:prstGeom prst="rect">
            <a:avLst/>
          </a:prstGeom>
        </p:spPr>
      </p:pic>
      <p:sp>
        <p:nvSpPr>
          <p:cNvPr id="13" name="矢印: 右 12">
            <a:extLst>
              <a:ext uri="{FF2B5EF4-FFF2-40B4-BE49-F238E27FC236}">
                <a16:creationId xmlns:a16="http://schemas.microsoft.com/office/drawing/2014/main" id="{9115178E-8940-46A0-A144-89BA551E28E8}"/>
              </a:ext>
            </a:extLst>
          </p:cNvPr>
          <p:cNvSpPr/>
          <p:nvPr/>
        </p:nvSpPr>
        <p:spPr>
          <a:xfrm>
            <a:off x="6565900" y="3348288"/>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EC65B982-7418-4003-8B83-04A4BDBAD40F}"/>
              </a:ext>
            </a:extLst>
          </p:cNvPr>
          <p:cNvSpPr/>
          <p:nvPr/>
        </p:nvSpPr>
        <p:spPr>
          <a:xfrm>
            <a:off x="6565900" y="1268435"/>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DB0DDC5-571F-4511-BB42-C8AB4AF8CE9E}"/>
              </a:ext>
            </a:extLst>
          </p:cNvPr>
          <p:cNvSpPr txBox="1"/>
          <p:nvPr/>
        </p:nvSpPr>
        <p:spPr>
          <a:xfrm>
            <a:off x="7058212" y="978914"/>
            <a:ext cx="1190006" cy="954107"/>
          </a:xfrm>
          <a:prstGeom prst="rect">
            <a:avLst/>
          </a:prstGeom>
          <a:noFill/>
        </p:spPr>
        <p:txBody>
          <a:bodyPr wrap="none" rtlCol="0">
            <a:spAutoFit/>
          </a:bodyPr>
          <a:lstStyle/>
          <a:p>
            <a:r>
              <a:rPr kumimoji="1" lang="en-US" altLang="ja-JP" sz="2800" dirty="0"/>
              <a:t>person</a:t>
            </a:r>
          </a:p>
          <a:p>
            <a:r>
              <a:rPr kumimoji="1" lang="en-US" altLang="ja-JP" sz="2800" dirty="0"/>
              <a:t>bicycle</a:t>
            </a:r>
            <a:endParaRPr kumimoji="1" lang="ja-JP" altLang="en-US" sz="2800" dirty="0"/>
          </a:p>
        </p:txBody>
      </p:sp>
      <p:pic>
        <p:nvPicPr>
          <p:cNvPr id="16" name="図 15">
            <a:extLst>
              <a:ext uri="{FF2B5EF4-FFF2-40B4-BE49-F238E27FC236}">
                <a16:creationId xmlns:a16="http://schemas.microsoft.com/office/drawing/2014/main" id="{6C84EEB7-F84C-49C2-A53C-CC66416D53BB}"/>
              </a:ext>
            </a:extLst>
          </p:cNvPr>
          <p:cNvPicPr>
            <a:picLocks noChangeAspect="1"/>
          </p:cNvPicPr>
          <p:nvPr/>
        </p:nvPicPr>
        <p:blipFill>
          <a:blip r:embed="rId2"/>
          <a:stretch>
            <a:fillRect/>
          </a:stretch>
        </p:blipFill>
        <p:spPr>
          <a:xfrm>
            <a:off x="6908042" y="2801873"/>
            <a:ext cx="1752690" cy="1581231"/>
          </a:xfrm>
          <a:prstGeom prst="rect">
            <a:avLst/>
          </a:prstGeom>
        </p:spPr>
      </p:pic>
      <p:sp>
        <p:nvSpPr>
          <p:cNvPr id="17" name="正方形/長方形 16">
            <a:extLst>
              <a:ext uri="{FF2B5EF4-FFF2-40B4-BE49-F238E27FC236}">
                <a16:creationId xmlns:a16="http://schemas.microsoft.com/office/drawing/2014/main" id="{40507AB2-612A-486D-B2E8-41E6AA2B1BA0}"/>
              </a:ext>
            </a:extLst>
          </p:cNvPr>
          <p:cNvSpPr/>
          <p:nvPr/>
        </p:nvSpPr>
        <p:spPr>
          <a:xfrm>
            <a:off x="7058212" y="3429000"/>
            <a:ext cx="1397582" cy="8686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9178AF9D-FF65-40B6-ACEA-6592E316D191}"/>
              </a:ext>
            </a:extLst>
          </p:cNvPr>
          <p:cNvSpPr/>
          <p:nvPr/>
        </p:nvSpPr>
        <p:spPr>
          <a:xfrm>
            <a:off x="7494590" y="2909236"/>
            <a:ext cx="667633" cy="1248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8006214" y="2179387"/>
            <a:ext cx="1190006" cy="523220"/>
          </a:xfrm>
          <a:prstGeom prst="rect">
            <a:avLst/>
          </a:prstGeom>
          <a:noFill/>
        </p:spPr>
        <p:txBody>
          <a:bodyPr wrap="none" rtlCol="0">
            <a:spAutoFit/>
          </a:bodyPr>
          <a:lstStyle/>
          <a:p>
            <a:r>
              <a:rPr kumimoji="1" lang="en-US" altLang="ja-JP" sz="2800" dirty="0"/>
              <a:t>person</a:t>
            </a:r>
          </a:p>
        </p:txBody>
      </p:sp>
      <p:sp>
        <p:nvSpPr>
          <p:cNvPr id="20" name="テキスト ボックス 19">
            <a:extLst>
              <a:ext uri="{FF2B5EF4-FFF2-40B4-BE49-F238E27FC236}">
                <a16:creationId xmlns:a16="http://schemas.microsoft.com/office/drawing/2014/main" id="{316A258D-726A-40CE-9CDC-4CC4A863035E}"/>
              </a:ext>
            </a:extLst>
          </p:cNvPr>
          <p:cNvSpPr txBox="1"/>
          <p:nvPr/>
        </p:nvSpPr>
        <p:spPr>
          <a:xfrm>
            <a:off x="7998599" y="4297680"/>
            <a:ext cx="1177182" cy="523220"/>
          </a:xfrm>
          <a:prstGeom prst="rect">
            <a:avLst/>
          </a:prstGeom>
          <a:noFill/>
        </p:spPr>
        <p:txBody>
          <a:bodyPr wrap="none" rtlCol="0">
            <a:spAutoFit/>
          </a:bodyPr>
          <a:lstStyle/>
          <a:p>
            <a:r>
              <a:rPr kumimoji="1" lang="en-US" altLang="ja-JP" sz="2800" dirty="0"/>
              <a:t>bicycle</a:t>
            </a:r>
            <a:endParaRPr kumimoji="1" lang="ja-JP" altLang="en-US" sz="2800" dirty="0"/>
          </a:p>
        </p:txBody>
      </p:sp>
      <p:cxnSp>
        <p:nvCxnSpPr>
          <p:cNvPr id="22" name="直線矢印コネクタ 21">
            <a:extLst>
              <a:ext uri="{FF2B5EF4-FFF2-40B4-BE49-F238E27FC236}">
                <a16:creationId xmlns:a16="http://schemas.microsoft.com/office/drawing/2014/main" id="{D3DF48C8-FE07-43A5-A317-C498662256B2}"/>
              </a:ext>
            </a:extLst>
          </p:cNvPr>
          <p:cNvCxnSpPr>
            <a:endCxn id="18" idx="0"/>
          </p:cNvCxnSpPr>
          <p:nvPr/>
        </p:nvCxnSpPr>
        <p:spPr>
          <a:xfrm flipH="1">
            <a:off x="7828407" y="2560148"/>
            <a:ext cx="194250" cy="34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F46A05C-9108-4636-821B-362019BFE9B0}"/>
              </a:ext>
            </a:extLst>
          </p:cNvPr>
          <p:cNvCxnSpPr>
            <a:cxnSpLocks/>
          </p:cNvCxnSpPr>
          <p:nvPr/>
        </p:nvCxnSpPr>
        <p:spPr>
          <a:xfrm flipH="1" flipV="1">
            <a:off x="7925533" y="4292294"/>
            <a:ext cx="198189" cy="280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125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2765C-CB59-436A-A927-CF73C7B1D42F}"/>
              </a:ext>
            </a:extLst>
          </p:cNvPr>
          <p:cNvSpPr>
            <a:spLocks noGrp="1"/>
          </p:cNvSpPr>
          <p:nvPr>
            <p:ph type="title"/>
          </p:nvPr>
        </p:nvSpPr>
        <p:spPr/>
        <p:txBody>
          <a:bodyPr>
            <a:normAutofit fontScale="90000"/>
          </a:bodyPr>
          <a:lstStyle/>
          <a:p>
            <a:r>
              <a:rPr lang="ja-JP" altLang="en-US" dirty="0"/>
              <a:t>① 画像分類</a:t>
            </a:r>
            <a:endParaRPr kumimoji="1" lang="ja-JP" altLang="en-US" dirty="0"/>
          </a:p>
        </p:txBody>
      </p:sp>
      <p:sp>
        <p:nvSpPr>
          <p:cNvPr id="4" name="スライド番号プレースホルダー 3">
            <a:extLst>
              <a:ext uri="{FF2B5EF4-FFF2-40B4-BE49-F238E27FC236}">
                <a16:creationId xmlns:a16="http://schemas.microsoft.com/office/drawing/2014/main" id="{A0504E33-58EA-4C98-902C-716C377E0CC6}"/>
              </a:ext>
            </a:extLst>
          </p:cNvPr>
          <p:cNvSpPr>
            <a:spLocks noGrp="1"/>
          </p:cNvSpPr>
          <p:nvPr>
            <p:ph type="sldNum" sz="quarter" idx="12"/>
          </p:nvPr>
        </p:nvSpPr>
        <p:spPr/>
        <p:txBody>
          <a:bodyPr/>
          <a:lstStyle/>
          <a:p>
            <a:fld id="{E205D82C-95A1-431E-8E38-AA614A14CDCF}" type="slidenum">
              <a:rPr kumimoji="1" lang="ja-JP" altLang="en-US" smtClean="0"/>
              <a:t>9</a:t>
            </a:fld>
            <a:endParaRPr kumimoji="1" lang="ja-JP" altLang="en-US"/>
          </a:p>
        </p:txBody>
      </p:sp>
      <p:pic>
        <p:nvPicPr>
          <p:cNvPr id="11" name="図 10" descr="ネクタイを締めた男性&#10;&#10;自動的に生成された説明">
            <a:extLst>
              <a:ext uri="{FF2B5EF4-FFF2-40B4-BE49-F238E27FC236}">
                <a16:creationId xmlns:a16="http://schemas.microsoft.com/office/drawing/2014/main" id="{13F805D7-B720-4A46-A85D-01933F168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2" y="826985"/>
            <a:ext cx="2772371" cy="2068615"/>
          </a:xfrm>
          <a:prstGeom prst="rect">
            <a:avLst/>
          </a:prstGeom>
        </p:spPr>
      </p:pic>
      <p:pic>
        <p:nvPicPr>
          <p:cNvPr id="12" name="図 11">
            <a:extLst>
              <a:ext uri="{FF2B5EF4-FFF2-40B4-BE49-F238E27FC236}">
                <a16:creationId xmlns:a16="http://schemas.microsoft.com/office/drawing/2014/main" id="{F6261987-CC9E-45BA-AA51-9D4C8E999E81}"/>
              </a:ext>
            </a:extLst>
          </p:cNvPr>
          <p:cNvPicPr>
            <a:picLocks noChangeAspect="1"/>
          </p:cNvPicPr>
          <p:nvPr/>
        </p:nvPicPr>
        <p:blipFill>
          <a:blip r:embed="rId4"/>
          <a:stretch>
            <a:fillRect/>
          </a:stretch>
        </p:blipFill>
        <p:spPr>
          <a:xfrm>
            <a:off x="3076502" y="1003440"/>
            <a:ext cx="6067498" cy="1635072"/>
          </a:xfrm>
          <a:prstGeom prst="rect">
            <a:avLst/>
          </a:prstGeom>
        </p:spPr>
      </p:pic>
      <p:sp>
        <p:nvSpPr>
          <p:cNvPr id="13" name="テキスト ボックス 12">
            <a:extLst>
              <a:ext uri="{FF2B5EF4-FFF2-40B4-BE49-F238E27FC236}">
                <a16:creationId xmlns:a16="http://schemas.microsoft.com/office/drawing/2014/main" id="{C30698F0-1C17-47BD-ABAC-B2C04CB718C3}"/>
              </a:ext>
            </a:extLst>
          </p:cNvPr>
          <p:cNvSpPr txBox="1"/>
          <p:nvPr/>
        </p:nvSpPr>
        <p:spPr>
          <a:xfrm>
            <a:off x="3667864" y="3297102"/>
            <a:ext cx="4884774" cy="1200329"/>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画像分類の結果は，ラベル</a:t>
            </a:r>
            <a:r>
              <a:rPr kumimoji="1" lang="ja-JP" altLang="en-US" sz="2400" dirty="0">
                <a:latin typeface="メイリオ" panose="020B0604030504040204" pitchFamily="50" charset="-128"/>
                <a:ea typeface="メイリオ" panose="020B0604030504040204" pitchFamily="50" charset="-128"/>
              </a:rPr>
              <a:t>と</a:t>
            </a:r>
            <a:r>
              <a:rPr kumimoji="1" lang="ja-JP" altLang="en-US" sz="2400" b="1" dirty="0">
                <a:latin typeface="メイリオ" panose="020B0604030504040204" pitchFamily="50" charset="-128"/>
                <a:ea typeface="メイリオ" panose="020B0604030504040204" pitchFamily="50" charset="-128"/>
              </a:rPr>
              <a:t>確率</a:t>
            </a:r>
            <a:endParaRPr kumimoji="1" lang="en-US" altLang="ja-JP" sz="2400" b="1" dirty="0">
              <a:latin typeface="メイリオ" panose="020B0604030504040204" pitchFamily="50" charset="-128"/>
              <a:ea typeface="メイリオ" panose="020B0604030504040204" pitchFamily="50" charset="-128"/>
            </a:endParaRPr>
          </a:p>
          <a:p>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 ５つの候補 </a:t>
            </a:r>
            <a:r>
              <a:rPr kumimoji="1" lang="en-US" altLang="ja-JP" sz="2400" dirty="0">
                <a:latin typeface="メイリオ" panose="020B0604030504040204" pitchFamily="50" charset="-128"/>
                <a:ea typeface="メイリオ" panose="020B0604030504040204" pitchFamily="50" charset="-128"/>
              </a:rPr>
              <a:t>(top 5) </a:t>
            </a:r>
            <a:r>
              <a:rPr kumimoji="1" lang="ja-JP" altLang="en-US" sz="2400" dirty="0">
                <a:latin typeface="メイリオ" panose="020B0604030504040204" pitchFamily="50" charset="-128"/>
                <a:ea typeface="メイリオ" panose="020B0604030504040204" pitchFamily="50" charset="-128"/>
              </a:rPr>
              <a:t>が表示されている</a:t>
            </a:r>
          </a:p>
        </p:txBody>
      </p:sp>
      <p:sp>
        <p:nvSpPr>
          <p:cNvPr id="14" name="矢印: 右 13">
            <a:extLst>
              <a:ext uri="{FF2B5EF4-FFF2-40B4-BE49-F238E27FC236}">
                <a16:creationId xmlns:a16="http://schemas.microsoft.com/office/drawing/2014/main" id="{0E8B969D-DD12-4CAD-815E-25F853BB32D3}"/>
              </a:ext>
            </a:extLst>
          </p:cNvPr>
          <p:cNvSpPr/>
          <p:nvPr/>
        </p:nvSpPr>
        <p:spPr>
          <a:xfrm>
            <a:off x="2914651" y="1625600"/>
            <a:ext cx="114300" cy="501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57514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7265</TotalTime>
  <Words>4628</Words>
  <Application>Microsoft Office PowerPoint</Application>
  <PresentationFormat>画面に合わせる (4:3)</PresentationFormat>
  <Paragraphs>843</Paragraphs>
  <Slides>74</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7</vt:i4>
      </vt:variant>
      <vt:variant>
        <vt:lpstr>スライド タイトル</vt:lpstr>
      </vt:variant>
      <vt:variant>
        <vt:i4>74</vt:i4>
      </vt:variant>
    </vt:vector>
  </HeadingPairs>
  <TitlesOfParts>
    <vt:vector size="89" baseType="lpstr">
      <vt:lpstr>ＭＳ ゴシック</vt:lpstr>
      <vt:lpstr>Söhne</vt:lpstr>
      <vt:lpstr>メイリオ</vt:lpstr>
      <vt:lpstr>游ゴシック</vt:lpstr>
      <vt:lpstr>Abadi</vt:lpstr>
      <vt:lpstr>Arial</vt:lpstr>
      <vt:lpstr>Calibri</vt:lpstr>
      <vt:lpstr>Times New Roman</vt:lpstr>
      <vt:lpstr>Office テーマ</vt:lpstr>
      <vt:lpstr>3_Office テーマ</vt:lpstr>
      <vt:lpstr>4_Office テーマ</vt:lpstr>
      <vt:lpstr>2_Office テーマ</vt:lpstr>
      <vt:lpstr>5_Office テーマ</vt:lpstr>
      <vt:lpstr>6_Office テーマ</vt:lpstr>
      <vt:lpstr>8_Office テーマ</vt:lpstr>
      <vt:lpstr>６. ディープラーニングでの画像理解①（画像分類、物体検出） </vt:lpstr>
      <vt:lpstr>PowerPoint プレゼンテーション</vt:lpstr>
      <vt:lpstr>アウトライン</vt:lpstr>
      <vt:lpstr>Google Colaboratory</vt:lpstr>
      <vt:lpstr>Google Colaboratory の全体画面</vt:lpstr>
      <vt:lpstr>Google Colaboratory のノートブック</vt:lpstr>
      <vt:lpstr>6-1. イントロダクション</vt:lpstr>
      <vt:lpstr>画像理解の主な種類</vt:lpstr>
      <vt:lpstr>① 画像分類</vt:lpstr>
      <vt:lpstr>② 物体検出</vt:lpstr>
      <vt:lpstr>③ セグメンテーション</vt:lpstr>
      <vt:lpstr>画像理解の応用例：医療分野</vt:lpstr>
      <vt:lpstr>ここまでのまとめ</vt:lpstr>
      <vt:lpstr>ニューロンとニューラルネットワーク</vt:lpstr>
      <vt:lpstr>ディープラーニング</vt:lpstr>
      <vt:lpstr>畳み込みニューラルネットワーク（CNN）</vt:lpstr>
      <vt:lpstr>畳み込みニューラルネットワーク（CNN）の例</vt:lpstr>
      <vt:lpstr>畳み込みニューラルネットワークでのパターン認識</vt:lpstr>
      <vt:lpstr>畳み込みニューラルネットワーク（CNN）のメリット</vt:lpstr>
      <vt:lpstr>畳み込みニューラルネットワーク（CNN）の特徴</vt:lpstr>
      <vt:lpstr>ここまでのまとめ</vt:lpstr>
      <vt:lpstr>6-2. 画像分類と畳み込みニューラルネットワーク</vt:lpstr>
      <vt:lpstr>機械学習と訓練データとプログラム</vt:lpstr>
      <vt:lpstr>手書き文字の MNIST データセット</vt:lpstr>
      <vt:lpstr>手書き文字の MNIST データセットの分類</vt:lpstr>
      <vt:lpstr>検証で行うこと</vt:lpstr>
      <vt:lpstr>畳み込みニューラルネットワークの効果</vt:lpstr>
      <vt:lpstr>演習１ </vt:lpstr>
      <vt:lpstr>PowerPoint プレゼンテーション</vt:lpstr>
      <vt:lpstr>演習１の畳み込みニューラルネットワーク</vt:lpstr>
      <vt:lpstr>演習１で、ニューラルネットワーク作成を行っているプログラムの部分</vt:lpstr>
      <vt:lpstr>演習１のプログラムの実行結果</vt:lpstr>
      <vt:lpstr>画像理解におけるディープラーニングの特質</vt:lpstr>
      <vt:lpstr>ディープラーニングの利点と弱点</vt:lpstr>
      <vt:lpstr>ディープラーニングによる画像分類 AlexNet (2012年）</vt:lpstr>
      <vt:lpstr>ディープラーニングによる画像分類の進展 ①</vt:lpstr>
      <vt:lpstr>ディープラーニングによる画像分類の進展 ②</vt:lpstr>
      <vt:lpstr>ResNet (2015 年) の基本アイデア</vt:lpstr>
      <vt:lpstr>ResNet の残余ブロックの効果</vt:lpstr>
      <vt:lpstr>演習２ </vt:lpstr>
      <vt:lpstr>PowerPoint プレゼンテーション</vt:lpstr>
      <vt:lpstr>演習２の畳み込みニューラルネットワーク</vt:lpstr>
      <vt:lpstr>演習２で、ニューラルネットワーク作成を行っているプログラムの部分</vt:lpstr>
      <vt:lpstr>演習２のプログラムの実行結果</vt:lpstr>
      <vt:lpstr>ここまでのまとめ</vt:lpstr>
      <vt:lpstr>6-3. 学習済みモデルの活用</vt:lpstr>
      <vt:lpstr>ディープラーニングの学習済みモデル</vt:lpstr>
      <vt:lpstr>ディープラーニングの学習済みモデル</vt:lpstr>
      <vt:lpstr>ディープラーニングの学習済みモデルの活用</vt:lpstr>
      <vt:lpstr>学習済みモデルの活用シーン</vt:lpstr>
      <vt:lpstr>ImageNet-1K データセット</vt:lpstr>
      <vt:lpstr>ImageNet-1K で学習済みのモデルの活用</vt:lpstr>
      <vt:lpstr>ResNet-50</vt:lpstr>
      <vt:lpstr>演習３ </vt:lpstr>
      <vt:lpstr>PowerPoint プレゼンテーション</vt:lpstr>
      <vt:lpstr>演習３の ResNet-50</vt:lpstr>
      <vt:lpstr>演習３で、ImageNet-1K で学習済みの ResNet-50 をロードしている部分</vt:lpstr>
      <vt:lpstr>演習３のプログラムの実行結果</vt:lpstr>
      <vt:lpstr>ここまでのまとめ</vt:lpstr>
      <vt:lpstr>自習</vt:lpstr>
      <vt:lpstr>6-4. 物体検出と YOLO</vt:lpstr>
      <vt:lpstr>物体検出の特質</vt:lpstr>
      <vt:lpstr>バックボーンとネック</vt:lpstr>
      <vt:lpstr>バックボーンとネック</vt:lpstr>
      <vt:lpstr>YOLO</vt:lpstr>
      <vt:lpstr>COCO データセット</vt:lpstr>
      <vt:lpstr>演習５ </vt:lpstr>
      <vt:lpstr>PowerPoint プレゼンテーション</vt:lpstr>
      <vt:lpstr>ここまでのまとめ</vt:lpstr>
      <vt:lpstr>自習</vt:lpstr>
      <vt:lpstr>全体まとめ ①</vt:lpstr>
      <vt:lpstr>全体まとめ ②</vt:lpstr>
      <vt:lpstr>① 物体検出を動かしてみる</vt:lpstr>
      <vt:lpstr>① 物体検出を動かしてみる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AI演習</dc:title>
  <dc:creator>kaneko kunihiko</dc:creator>
  <cp:lastModifiedBy>金子　邦彦</cp:lastModifiedBy>
  <cp:revision>642</cp:revision>
  <dcterms:created xsi:type="dcterms:W3CDTF">2019-11-02T00:06:04Z</dcterms:created>
  <dcterms:modified xsi:type="dcterms:W3CDTF">2024-01-10T11:22:22Z</dcterms:modified>
</cp:coreProperties>
</file>