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78" r:id="rId2"/>
    <p:sldMasterId id="2147483683" r:id="rId3"/>
    <p:sldMasterId id="2147483688" r:id="rId4"/>
  </p:sldMasterIdLst>
  <p:notesMasterIdLst>
    <p:notesMasterId r:id="rId72"/>
  </p:notesMasterIdLst>
  <p:handoutMasterIdLst>
    <p:handoutMasterId r:id="rId73"/>
  </p:handoutMasterIdLst>
  <p:sldIdLst>
    <p:sldId id="1037" r:id="rId5"/>
    <p:sldId id="1781" r:id="rId6"/>
    <p:sldId id="1779" r:id="rId7"/>
    <p:sldId id="1736" r:id="rId8"/>
    <p:sldId id="1737" r:id="rId9"/>
    <p:sldId id="1738" r:id="rId10"/>
    <p:sldId id="1739" r:id="rId11"/>
    <p:sldId id="554" r:id="rId12"/>
    <p:sldId id="1698" r:id="rId13"/>
    <p:sldId id="1699" r:id="rId14"/>
    <p:sldId id="1700" r:id="rId15"/>
    <p:sldId id="1701" r:id="rId16"/>
    <p:sldId id="1724" r:id="rId17"/>
    <p:sldId id="1705" r:id="rId18"/>
    <p:sldId id="1706" r:id="rId19"/>
    <p:sldId id="1703" r:id="rId20"/>
    <p:sldId id="1704" r:id="rId21"/>
    <p:sldId id="1740" r:id="rId22"/>
    <p:sldId id="1741" r:id="rId23"/>
    <p:sldId id="1707" r:id="rId24"/>
    <p:sldId id="1743" r:id="rId25"/>
    <p:sldId id="1744" r:id="rId26"/>
    <p:sldId id="1745" r:id="rId27"/>
    <p:sldId id="1746" r:id="rId28"/>
    <p:sldId id="1747" r:id="rId29"/>
    <p:sldId id="1727" r:id="rId30"/>
    <p:sldId id="1689" r:id="rId31"/>
    <p:sldId id="1443" r:id="rId32"/>
    <p:sldId id="1709" r:id="rId33"/>
    <p:sldId id="1715" r:id="rId34"/>
    <p:sldId id="1712" r:id="rId35"/>
    <p:sldId id="1713" r:id="rId36"/>
    <p:sldId id="1710" r:id="rId37"/>
    <p:sldId id="1760" r:id="rId38"/>
    <p:sldId id="1759" r:id="rId39"/>
    <p:sldId id="1768" r:id="rId40"/>
    <p:sldId id="1770" r:id="rId41"/>
    <p:sldId id="1771" r:id="rId42"/>
    <p:sldId id="1728" r:id="rId43"/>
    <p:sldId id="1442" r:id="rId44"/>
    <p:sldId id="1730" r:id="rId45"/>
    <p:sldId id="1761" r:id="rId46"/>
    <p:sldId id="1762" r:id="rId47"/>
    <p:sldId id="1763" r:id="rId48"/>
    <p:sldId id="1764" r:id="rId49"/>
    <p:sldId id="1765" r:id="rId50"/>
    <p:sldId id="1766" r:id="rId51"/>
    <p:sldId id="1767" r:id="rId52"/>
    <p:sldId id="1731" r:id="rId53"/>
    <p:sldId id="1732" r:id="rId54"/>
    <p:sldId id="1735" r:id="rId55"/>
    <p:sldId id="1758" r:id="rId56"/>
    <p:sldId id="699" r:id="rId57"/>
    <p:sldId id="1711" r:id="rId58"/>
    <p:sldId id="1755" r:id="rId59"/>
    <p:sldId id="1772" r:id="rId60"/>
    <p:sldId id="1775" r:id="rId61"/>
    <p:sldId id="1773" r:id="rId62"/>
    <p:sldId id="1774" r:id="rId63"/>
    <p:sldId id="1692" r:id="rId64"/>
    <p:sldId id="1776" r:id="rId65"/>
    <p:sldId id="1697" r:id="rId66"/>
    <p:sldId id="1778" r:id="rId67"/>
    <p:sldId id="1777" r:id="rId68"/>
    <p:sldId id="1782" r:id="rId69"/>
    <p:sldId id="1783" r:id="rId70"/>
    <p:sldId id="1785" r:id="rId71"/>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6" autoAdjust="0"/>
    <p:restoredTop sz="87910" autoAdjust="0"/>
  </p:normalViewPr>
  <p:slideViewPr>
    <p:cSldViewPr snapToGrid="0">
      <p:cViewPr varScale="1">
        <p:scale>
          <a:sx n="54" d="100"/>
          <a:sy n="54" d="100"/>
        </p:scale>
        <p:origin x="524" y="-12"/>
      </p:cViewPr>
      <p:guideLst/>
    </p:cSldViewPr>
  </p:slideViewPr>
  <p:notesTextViewPr>
    <p:cViewPr>
      <p:scale>
        <a:sx n="3" d="2"/>
        <a:sy n="3" d="2"/>
      </p:scale>
      <p:origin x="0" y="0"/>
    </p:cViewPr>
  </p:notesTextViewPr>
  <p:sorterViewPr>
    <p:cViewPr varScale="1">
      <p:scale>
        <a:sx n="1" d="1"/>
        <a:sy n="1" d="1"/>
      </p:scale>
      <p:origin x="0" y="-26358"/>
    </p:cViewPr>
  </p:sorterViewPr>
  <p:notesViewPr>
    <p:cSldViewPr snapToGrid="0">
      <p:cViewPr varScale="1">
        <p:scale>
          <a:sx n="39" d="100"/>
          <a:sy n="39" d="100"/>
        </p:scale>
        <p:origin x="906" y="3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92763BF-D648-4028-9754-3615FF609DDE}"/>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6B10CE5D-8673-4CA7-9090-03259476253E}"/>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05FF2E0-C691-4652-BD93-B8DB4314A43F}" type="datetimeFigureOut">
              <a:rPr kumimoji="1" lang="ja-JP" altLang="en-US" smtClean="0"/>
              <a:t>2023/12/16</a:t>
            </a:fld>
            <a:endParaRPr kumimoji="1" lang="ja-JP" altLang="en-US"/>
          </a:p>
        </p:txBody>
      </p:sp>
      <p:sp>
        <p:nvSpPr>
          <p:cNvPr id="4" name="フッター プレースホルダー 3">
            <a:extLst>
              <a:ext uri="{FF2B5EF4-FFF2-40B4-BE49-F238E27FC236}">
                <a16:creationId xmlns:a16="http://schemas.microsoft.com/office/drawing/2014/main" id="{C2FF5B21-A326-4B36-82F5-4E6EA1A9FF63}"/>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BE679C3-E509-4B6D-8BC5-8667FC746E27}"/>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26BFD2C-F54A-4665-824F-63737EEC6896}" type="slidenum">
              <a:rPr kumimoji="1" lang="ja-JP" altLang="en-US" smtClean="0"/>
              <a:t>‹#›</a:t>
            </a:fld>
            <a:endParaRPr kumimoji="1" lang="ja-JP" altLang="en-US"/>
          </a:p>
        </p:txBody>
      </p:sp>
    </p:spTree>
    <p:extLst>
      <p:ext uri="{BB962C8B-B14F-4D97-AF65-F5344CB8AC3E}">
        <p14:creationId xmlns:p14="http://schemas.microsoft.com/office/powerpoint/2010/main" val="2261972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2023/12/16</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3927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03853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63467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02474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3001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33223C1-63D0-4CA4-8D67-2118CF2CB847}" type="slidenum">
              <a:rPr kumimoji="1" lang="ja-JP" altLang="en-US" smtClean="0"/>
              <a:t>61</a:t>
            </a:fld>
            <a:endParaRPr kumimoji="1" lang="ja-JP" altLang="en-US"/>
          </a:p>
        </p:txBody>
      </p:sp>
    </p:spTree>
    <p:extLst>
      <p:ext uri="{BB962C8B-B14F-4D97-AF65-F5344CB8AC3E}">
        <p14:creationId xmlns:p14="http://schemas.microsoft.com/office/powerpoint/2010/main" val="3173091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5671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3223C1-63D0-4CA4-8D67-2118CF2CB84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44586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3223C1-63D0-4CA4-8D67-2118CF2CB84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76792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23034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AI</a:t>
            </a:r>
            <a:r>
              <a:rPr lang="ja-JP" altLang="en-US" dirty="0"/>
              <a:t>が画像分類する時代　ただし，</a:t>
            </a:r>
            <a:r>
              <a:rPr lang="en-US" altLang="ja-JP" dirty="0"/>
              <a:t>ImageNet </a:t>
            </a:r>
            <a:r>
              <a:rPr lang="ja-JP" altLang="en-US" dirty="0"/>
              <a:t>にぴったりあてはまるものの限る</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3223C1-63D0-4CA4-8D67-2118CF2CB84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73805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71737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良好な学習能力をもち，機械学習が脚光をあびるきっかけにも</a:t>
            </a:r>
            <a:endParaRPr kumimoji="1" lang="en-US" altLang="ja-JP" dirty="0"/>
          </a:p>
          <a:p>
            <a:endParaRPr lang="en-US" altLang="ja-JP" dirty="0"/>
          </a:p>
          <a:p>
            <a:r>
              <a:rPr lang="ja-JP" altLang="en-US" dirty="0"/>
              <a:t>機械学習を勉強するとき，ニューラルネットワークは良い手段と考える</a:t>
            </a:r>
            <a:endParaRPr lang="en-US" altLang="ja-JP" dirty="0"/>
          </a:p>
          <a:p>
            <a:endParaRPr kumimoji="1" lang="en-US" altLang="ja-JP" dirty="0"/>
          </a:p>
          <a:p>
            <a:r>
              <a:rPr lang="ja-JP" altLang="en-US" dirty="0"/>
              <a:t>機械学習では，ニューラルネットワークを使う場合もあれば，ニューラルネットワークではない他のものもある（あとで詳しく）</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3223C1-63D0-4CA4-8D67-2118CF2CB84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71436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3223C1-63D0-4CA4-8D67-2118CF2CB84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8152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2023/12/16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062764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094426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390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451530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8EC3700-ECA0-4650-B098-EE1D8F15E2A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929999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8752C4-D277-43DC-89CC-17031ECCBBE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190534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3C27BBF-D7BE-47DD-9C7C-7D8AE2361E5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38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EEDA9B4-57BA-44AF-99F0-303BDE19016E}"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544384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712912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672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2023/12/16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521901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2023/12/16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562644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293182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2023/12/16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716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2023/12/16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53095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5622451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2023/12/16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202020204" pitchFamily="34" charset="0"/>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spTree>
    <p:extLst>
      <p:ext uri="{BB962C8B-B14F-4D97-AF65-F5344CB8AC3E}">
        <p14:creationId xmlns:p14="http://schemas.microsoft.com/office/powerpoint/2010/main" val="24917784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2023/12/16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397200718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34282222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AA2B99B-EB01-47C4-BFBC-FDB367D3D5E6}"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2023/12/16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104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74612900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104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kkaneko.jp/ai/ae/index.html"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5tvmMX8r_O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hyperlink" Target="https://colab.research.google.com/drive/1IEpZAq6vAT0pFq_9gxbKcEVLZ30L44Rt?usp=sharing" TargetMode="Externa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s://colab.research.google.com/" TargetMode="External"/><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hyperlink" Target="https://colab.research.google.com/drive/1IEpZAq6vAT0pFq_9gxbKcEVLZ30L44Rt?usp=sharing" TargetMode="Externa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segment-anything.com/demo" TargetMode="Externa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huggingface.co/spaces/nielsr/dit-document-layout-analysis"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50157" y="1122363"/>
            <a:ext cx="8243685" cy="2387600"/>
          </a:xfrm>
        </p:spPr>
        <p:txBody>
          <a:bodyPr>
            <a:noAutofit/>
          </a:bodyPr>
          <a:lstStyle/>
          <a:p>
            <a:r>
              <a:rPr lang="en-US" altLang="ja-JP" dirty="0">
                <a:latin typeface="メイリオ" panose="020B0604030504040204" pitchFamily="50" charset="-128"/>
              </a:rPr>
              <a:t>4</a:t>
            </a:r>
            <a:r>
              <a:rPr lang="en-US" altLang="ja-JP" sz="4400" dirty="0">
                <a:latin typeface="メイリオ" panose="020B0604030504040204" pitchFamily="50" charset="-128"/>
              </a:rPr>
              <a:t>. </a:t>
            </a:r>
            <a:r>
              <a:rPr lang="ja-JP" altLang="en-US" dirty="0">
                <a:latin typeface="メイリオ" panose="020B0604030504040204" pitchFamily="50" charset="-128"/>
              </a:rPr>
              <a:t>ディープラーニングの基礎</a:t>
            </a:r>
            <a:br>
              <a:rPr lang="en-US" altLang="ja-JP" sz="4000"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p:cNvSpPr/>
          <p:nvPr/>
        </p:nvSpPr>
        <p:spPr>
          <a:xfrm>
            <a:off x="3875482" y="4869762"/>
            <a:ext cx="1415772" cy="461665"/>
          </a:xfrm>
          <a:prstGeom prst="rect">
            <a:avLst/>
          </a:prstGeom>
        </p:spPr>
        <p:txBody>
          <a:bodyPr wrap="non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105" y="59281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メガネをかけた男性&#10;&#10;自動的に生成された説明">
            <a:extLst>
              <a:ext uri="{FF2B5EF4-FFF2-40B4-BE49-F238E27FC236}">
                <a16:creationId xmlns:a16="http://schemas.microsoft.com/office/drawing/2014/main" id="{1C3B59FE-4A47-434A-A600-E43D38ADC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
        <p:nvSpPr>
          <p:cNvPr id="10" name="字幕 7">
            <a:extLst>
              <a:ext uri="{FF2B5EF4-FFF2-40B4-BE49-F238E27FC236}">
                <a16:creationId xmlns:a16="http://schemas.microsoft.com/office/drawing/2014/main" id="{E246CD48-9EDC-44F7-8CDD-2B1DAA1CE26F}"/>
              </a:ext>
            </a:extLst>
          </p:cNvPr>
          <p:cNvSpPr>
            <a:spLocks noGrp="1"/>
          </p:cNvSpPr>
          <p:nvPr>
            <p:ph type="subTitle" idx="1"/>
          </p:nvPr>
        </p:nvSpPr>
        <p:spPr>
          <a:xfrm>
            <a:off x="450157" y="3150100"/>
            <a:ext cx="8266421" cy="1506085"/>
          </a:xfrm>
        </p:spPr>
        <p:txBody>
          <a:bodyPr>
            <a:normAutofit lnSpcReduction="10000"/>
          </a:bodyPr>
          <a:lstStyle/>
          <a:p>
            <a:r>
              <a:rPr lang="ja-JP" altLang="en-US" sz="2800" dirty="0"/>
              <a:t>（ディープラーニング，</a:t>
            </a:r>
            <a:r>
              <a:rPr lang="en-US" altLang="ja-JP" sz="2800" dirty="0"/>
              <a:t>Python </a:t>
            </a:r>
            <a:r>
              <a:rPr lang="ja-JP" altLang="en-US" sz="2800" dirty="0"/>
              <a:t>を使用）</a:t>
            </a:r>
            <a:endParaRPr lang="en-US" altLang="ja-JP" sz="2800" dirty="0"/>
          </a:p>
          <a:p>
            <a:r>
              <a:rPr lang="ja-JP" altLang="en-US" sz="2800" dirty="0"/>
              <a:t>（全１５回）</a:t>
            </a:r>
          </a:p>
          <a:p>
            <a:r>
              <a:rPr lang="en-US" altLang="ja-JP" dirty="0">
                <a:hlinkClick r:id="rId5"/>
              </a:rPr>
              <a:t>https://www.kkaneko.</a:t>
            </a:r>
            <a:r>
              <a:rPr lang="en-US" altLang="ja-JP">
                <a:hlinkClick r:id="rId5"/>
              </a:rPr>
              <a:t>jp/ai/</a:t>
            </a:r>
            <a:r>
              <a:rPr lang="en-US" altLang="ja-JP" dirty="0">
                <a:hlinkClick r:id="rId5"/>
              </a:rPr>
              <a:t>ae/index</a:t>
            </a:r>
            <a:r>
              <a:rPr lang="en-US" altLang="ja-JP">
                <a:hlinkClick r:id="rId5"/>
              </a:rPr>
              <a:t>.html</a:t>
            </a:r>
            <a:endParaRPr lang="en-US" altLang="ja-JP"/>
          </a:p>
          <a:p>
            <a:endParaRPr lang="en-US" altLang="ja-JP" dirty="0"/>
          </a:p>
          <a:p>
            <a:endParaRPr lang="en-US" altLang="ja-JP" dirty="0"/>
          </a:p>
          <a:p>
            <a:endParaRPr lang="en-US" altLang="ja-JP" dirty="0"/>
          </a:p>
        </p:txBody>
      </p:sp>
    </p:spTree>
    <p:extLst>
      <p:ext uri="{BB962C8B-B14F-4D97-AF65-F5344CB8AC3E}">
        <p14:creationId xmlns:p14="http://schemas.microsoft.com/office/powerpoint/2010/main" val="670952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984C65-1717-4E7C-8BBF-6E40935D190F}"/>
              </a:ext>
            </a:extLst>
          </p:cNvPr>
          <p:cNvSpPr>
            <a:spLocks noGrp="1"/>
          </p:cNvSpPr>
          <p:nvPr>
            <p:ph type="title"/>
          </p:nvPr>
        </p:nvSpPr>
        <p:spPr/>
        <p:txBody>
          <a:bodyPr>
            <a:normAutofit fontScale="90000"/>
          </a:bodyPr>
          <a:lstStyle/>
          <a:p>
            <a:r>
              <a:rPr kumimoji="1" lang="ja-JP" altLang="en-US" dirty="0"/>
              <a:t>機械学習</a:t>
            </a:r>
            <a:r>
              <a:rPr lang="ja-JP" altLang="en-US" dirty="0"/>
              <a:t>と訓練データ</a:t>
            </a:r>
            <a:endParaRPr kumimoji="1" lang="ja-JP" altLang="en-US" dirty="0"/>
          </a:p>
        </p:txBody>
      </p:sp>
      <p:sp>
        <p:nvSpPr>
          <p:cNvPr id="3" name="コンテンツ プレースホルダー 2">
            <a:extLst>
              <a:ext uri="{FF2B5EF4-FFF2-40B4-BE49-F238E27FC236}">
                <a16:creationId xmlns:a16="http://schemas.microsoft.com/office/drawing/2014/main" id="{BD8E55D1-1FE2-4A08-89E3-B95E8B413EBC}"/>
              </a:ext>
            </a:extLst>
          </p:cNvPr>
          <p:cNvSpPr>
            <a:spLocks noGrp="1"/>
          </p:cNvSpPr>
          <p:nvPr>
            <p:ph idx="1"/>
          </p:nvPr>
        </p:nvSpPr>
        <p:spPr>
          <a:xfrm>
            <a:off x="736996" y="1401922"/>
            <a:ext cx="2740769" cy="1258120"/>
          </a:xfrm>
        </p:spPr>
        <p:txBody>
          <a:bodyPr>
            <a:normAutofit/>
          </a:bodyPr>
          <a:lstStyle/>
          <a:p>
            <a:pPr marL="0" indent="0">
              <a:buNone/>
            </a:pPr>
            <a:r>
              <a:rPr lang="ja-JP" altLang="en-US" b="1" dirty="0">
                <a:solidFill>
                  <a:srgbClr val="C00000"/>
                </a:solidFill>
              </a:rPr>
              <a:t>訓練データ</a:t>
            </a:r>
            <a:endParaRPr kumimoji="1" lang="ja-JP" altLang="en-US" b="1" dirty="0">
              <a:solidFill>
                <a:srgbClr val="C00000"/>
              </a:solidFill>
            </a:endParaRPr>
          </a:p>
        </p:txBody>
      </p:sp>
      <p:sp>
        <p:nvSpPr>
          <p:cNvPr id="4" name="スライド番号プレースホルダー 3">
            <a:extLst>
              <a:ext uri="{FF2B5EF4-FFF2-40B4-BE49-F238E27FC236}">
                <a16:creationId xmlns:a16="http://schemas.microsoft.com/office/drawing/2014/main" id="{BDD1CB9F-CF01-4581-9454-F91C7561DE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矢印: 右 4">
            <a:extLst>
              <a:ext uri="{FF2B5EF4-FFF2-40B4-BE49-F238E27FC236}">
                <a16:creationId xmlns:a16="http://schemas.microsoft.com/office/drawing/2014/main" id="{E1F6843B-28EC-4A59-B50B-51133402EA3C}"/>
              </a:ext>
            </a:extLst>
          </p:cNvPr>
          <p:cNvSpPr/>
          <p:nvPr/>
        </p:nvSpPr>
        <p:spPr>
          <a:xfrm>
            <a:off x="3825046" y="2794555"/>
            <a:ext cx="1302707" cy="538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コンテンツ プレースホルダー 2">
            <a:extLst>
              <a:ext uri="{FF2B5EF4-FFF2-40B4-BE49-F238E27FC236}">
                <a16:creationId xmlns:a16="http://schemas.microsoft.com/office/drawing/2014/main" id="{979A9927-E4A1-42B0-8005-66BB083A2091}"/>
              </a:ext>
            </a:extLst>
          </p:cNvPr>
          <p:cNvSpPr txBox="1">
            <a:spLocks/>
          </p:cNvSpPr>
          <p:nvPr/>
        </p:nvSpPr>
        <p:spPr>
          <a:xfrm>
            <a:off x="3903952" y="3399107"/>
            <a:ext cx="1302707" cy="92961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学習</a:t>
            </a:r>
          </a:p>
        </p:txBody>
      </p:sp>
      <p:sp>
        <p:nvSpPr>
          <p:cNvPr id="7" name="コンテンツ プレースホルダー 2">
            <a:extLst>
              <a:ext uri="{FF2B5EF4-FFF2-40B4-BE49-F238E27FC236}">
                <a16:creationId xmlns:a16="http://schemas.microsoft.com/office/drawing/2014/main" id="{0AE06ACA-BA5C-4703-A6E9-8E94982BE4A0}"/>
              </a:ext>
            </a:extLst>
          </p:cNvPr>
          <p:cNvSpPr txBox="1">
            <a:spLocks/>
          </p:cNvSpPr>
          <p:nvPr/>
        </p:nvSpPr>
        <p:spPr>
          <a:xfrm>
            <a:off x="5530643" y="2702364"/>
            <a:ext cx="2331585" cy="92618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学習者</a:t>
            </a:r>
          </a:p>
        </p:txBody>
      </p:sp>
      <p:pic>
        <p:nvPicPr>
          <p:cNvPr id="10" name="図 9">
            <a:extLst>
              <a:ext uri="{FF2B5EF4-FFF2-40B4-BE49-F238E27FC236}">
                <a16:creationId xmlns:a16="http://schemas.microsoft.com/office/drawing/2014/main" id="{2EFDCAD7-EDBA-486C-AED8-8D5452D2BD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1288" y="1455292"/>
            <a:ext cx="856154" cy="930602"/>
          </a:xfrm>
          <a:prstGeom prst="rect">
            <a:avLst/>
          </a:prstGeom>
        </p:spPr>
      </p:pic>
      <p:pic>
        <p:nvPicPr>
          <p:cNvPr id="12" name="図 11">
            <a:extLst>
              <a:ext uri="{FF2B5EF4-FFF2-40B4-BE49-F238E27FC236}">
                <a16:creationId xmlns:a16="http://schemas.microsoft.com/office/drawing/2014/main" id="{781A970B-8D18-4894-9532-F7064ED2B9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2938" y="1521496"/>
            <a:ext cx="909404" cy="852567"/>
          </a:xfrm>
          <a:prstGeom prst="rect">
            <a:avLst/>
          </a:prstGeom>
        </p:spPr>
      </p:pic>
      <p:sp>
        <p:nvSpPr>
          <p:cNvPr id="13" name="楕円 12">
            <a:extLst>
              <a:ext uri="{FF2B5EF4-FFF2-40B4-BE49-F238E27FC236}">
                <a16:creationId xmlns:a16="http://schemas.microsoft.com/office/drawing/2014/main" id="{20D8C177-2BB1-45AA-A995-7B1946A69C96}"/>
              </a:ext>
            </a:extLst>
          </p:cNvPr>
          <p:cNvSpPr/>
          <p:nvPr/>
        </p:nvSpPr>
        <p:spPr>
          <a:xfrm>
            <a:off x="1730615" y="2483343"/>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楕円 13">
            <a:extLst>
              <a:ext uri="{FF2B5EF4-FFF2-40B4-BE49-F238E27FC236}">
                <a16:creationId xmlns:a16="http://schemas.microsoft.com/office/drawing/2014/main" id="{F8CAEC21-0A6B-41C8-8107-42AD385568B9}"/>
              </a:ext>
            </a:extLst>
          </p:cNvPr>
          <p:cNvSpPr/>
          <p:nvPr/>
        </p:nvSpPr>
        <p:spPr>
          <a:xfrm>
            <a:off x="1911452" y="2616501"/>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楕円 14">
            <a:extLst>
              <a:ext uri="{FF2B5EF4-FFF2-40B4-BE49-F238E27FC236}">
                <a16:creationId xmlns:a16="http://schemas.microsoft.com/office/drawing/2014/main" id="{3021D202-4DA3-4398-87C6-C0B8BAF666D2}"/>
              </a:ext>
            </a:extLst>
          </p:cNvPr>
          <p:cNvSpPr/>
          <p:nvPr/>
        </p:nvSpPr>
        <p:spPr>
          <a:xfrm>
            <a:off x="1580259" y="3002042"/>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楕円 15">
            <a:extLst>
              <a:ext uri="{FF2B5EF4-FFF2-40B4-BE49-F238E27FC236}">
                <a16:creationId xmlns:a16="http://schemas.microsoft.com/office/drawing/2014/main" id="{CFA02881-1553-4589-8C27-0AB50A119585}"/>
              </a:ext>
            </a:extLst>
          </p:cNvPr>
          <p:cNvSpPr/>
          <p:nvPr/>
        </p:nvSpPr>
        <p:spPr>
          <a:xfrm>
            <a:off x="1439317" y="2578277"/>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楕円 16">
            <a:extLst>
              <a:ext uri="{FF2B5EF4-FFF2-40B4-BE49-F238E27FC236}">
                <a16:creationId xmlns:a16="http://schemas.microsoft.com/office/drawing/2014/main" id="{14FCF42D-B17E-4DE2-884B-5A7A05B4FE19}"/>
              </a:ext>
            </a:extLst>
          </p:cNvPr>
          <p:cNvSpPr/>
          <p:nvPr/>
        </p:nvSpPr>
        <p:spPr>
          <a:xfrm>
            <a:off x="1529735" y="2316158"/>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楕円 17">
            <a:extLst>
              <a:ext uri="{FF2B5EF4-FFF2-40B4-BE49-F238E27FC236}">
                <a16:creationId xmlns:a16="http://schemas.microsoft.com/office/drawing/2014/main" id="{4CF53297-A341-4A12-AC93-DC3761920784}"/>
              </a:ext>
            </a:extLst>
          </p:cNvPr>
          <p:cNvSpPr/>
          <p:nvPr/>
        </p:nvSpPr>
        <p:spPr>
          <a:xfrm>
            <a:off x="2008821" y="2125362"/>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33A6CF86-E118-4175-8F0B-E70D39D5A965}"/>
              </a:ext>
            </a:extLst>
          </p:cNvPr>
          <p:cNvSpPr/>
          <p:nvPr/>
        </p:nvSpPr>
        <p:spPr>
          <a:xfrm>
            <a:off x="638437" y="2004256"/>
            <a:ext cx="2740769" cy="17999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楕円 19">
            <a:extLst>
              <a:ext uri="{FF2B5EF4-FFF2-40B4-BE49-F238E27FC236}">
                <a16:creationId xmlns:a16="http://schemas.microsoft.com/office/drawing/2014/main" id="{ED9FFFA9-7D89-498D-8F6B-0128F29A33EF}"/>
              </a:ext>
            </a:extLst>
          </p:cNvPr>
          <p:cNvSpPr/>
          <p:nvPr/>
        </p:nvSpPr>
        <p:spPr>
          <a:xfrm>
            <a:off x="1059128" y="3167441"/>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楕円 20">
            <a:extLst>
              <a:ext uri="{FF2B5EF4-FFF2-40B4-BE49-F238E27FC236}">
                <a16:creationId xmlns:a16="http://schemas.microsoft.com/office/drawing/2014/main" id="{FE727935-9D95-4B2F-9BBE-EE2325C79066}"/>
              </a:ext>
            </a:extLst>
          </p:cNvPr>
          <p:cNvSpPr/>
          <p:nvPr/>
        </p:nvSpPr>
        <p:spPr>
          <a:xfrm>
            <a:off x="1302744" y="3191228"/>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楕円 21">
            <a:extLst>
              <a:ext uri="{FF2B5EF4-FFF2-40B4-BE49-F238E27FC236}">
                <a16:creationId xmlns:a16="http://schemas.microsoft.com/office/drawing/2014/main" id="{7FD3485B-9292-430A-96BD-FC5EC4FA643E}"/>
              </a:ext>
            </a:extLst>
          </p:cNvPr>
          <p:cNvSpPr/>
          <p:nvPr/>
        </p:nvSpPr>
        <p:spPr>
          <a:xfrm>
            <a:off x="1089698" y="2879150"/>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楕円 23">
            <a:extLst>
              <a:ext uri="{FF2B5EF4-FFF2-40B4-BE49-F238E27FC236}">
                <a16:creationId xmlns:a16="http://schemas.microsoft.com/office/drawing/2014/main" id="{A5794278-1948-45C9-B2F2-27E1E3B2F1A8}"/>
              </a:ext>
            </a:extLst>
          </p:cNvPr>
          <p:cNvSpPr/>
          <p:nvPr/>
        </p:nvSpPr>
        <p:spPr>
          <a:xfrm>
            <a:off x="1828743" y="2873996"/>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楕円 24">
            <a:extLst>
              <a:ext uri="{FF2B5EF4-FFF2-40B4-BE49-F238E27FC236}">
                <a16:creationId xmlns:a16="http://schemas.microsoft.com/office/drawing/2014/main" id="{FAE6B274-2854-4087-B55A-98BDA5A35AB0}"/>
              </a:ext>
            </a:extLst>
          </p:cNvPr>
          <p:cNvSpPr/>
          <p:nvPr/>
        </p:nvSpPr>
        <p:spPr>
          <a:xfrm>
            <a:off x="1260008" y="3444237"/>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楕円 25">
            <a:extLst>
              <a:ext uri="{FF2B5EF4-FFF2-40B4-BE49-F238E27FC236}">
                <a16:creationId xmlns:a16="http://schemas.microsoft.com/office/drawing/2014/main" id="{05C71A81-2665-4389-BC3C-59E1694A7FFD}"/>
              </a:ext>
            </a:extLst>
          </p:cNvPr>
          <p:cNvSpPr/>
          <p:nvPr/>
        </p:nvSpPr>
        <p:spPr>
          <a:xfrm>
            <a:off x="748343" y="3167169"/>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楕円 26">
            <a:extLst>
              <a:ext uri="{FF2B5EF4-FFF2-40B4-BE49-F238E27FC236}">
                <a16:creationId xmlns:a16="http://schemas.microsoft.com/office/drawing/2014/main" id="{011B2BD3-B049-44E7-851B-403F57AF757B}"/>
              </a:ext>
            </a:extLst>
          </p:cNvPr>
          <p:cNvSpPr/>
          <p:nvPr/>
        </p:nvSpPr>
        <p:spPr>
          <a:xfrm>
            <a:off x="2652109" y="3349302"/>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楕円 27">
            <a:extLst>
              <a:ext uri="{FF2B5EF4-FFF2-40B4-BE49-F238E27FC236}">
                <a16:creationId xmlns:a16="http://schemas.microsoft.com/office/drawing/2014/main" id="{6FF05582-08E8-4855-8CC5-6AB25E989EE9}"/>
              </a:ext>
            </a:extLst>
          </p:cNvPr>
          <p:cNvSpPr/>
          <p:nvPr/>
        </p:nvSpPr>
        <p:spPr>
          <a:xfrm>
            <a:off x="2522081" y="3002041"/>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楕円 28">
            <a:extLst>
              <a:ext uri="{FF2B5EF4-FFF2-40B4-BE49-F238E27FC236}">
                <a16:creationId xmlns:a16="http://schemas.microsoft.com/office/drawing/2014/main" id="{67A2C804-1C95-483A-A04C-20C82CD07CBB}"/>
              </a:ext>
            </a:extLst>
          </p:cNvPr>
          <p:cNvSpPr/>
          <p:nvPr/>
        </p:nvSpPr>
        <p:spPr>
          <a:xfrm>
            <a:off x="2885447" y="2915413"/>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楕円 29">
            <a:extLst>
              <a:ext uri="{FF2B5EF4-FFF2-40B4-BE49-F238E27FC236}">
                <a16:creationId xmlns:a16="http://schemas.microsoft.com/office/drawing/2014/main" id="{23B38543-0D88-448D-8891-1DCC1A88D3C7}"/>
              </a:ext>
            </a:extLst>
          </p:cNvPr>
          <p:cNvSpPr/>
          <p:nvPr/>
        </p:nvSpPr>
        <p:spPr>
          <a:xfrm>
            <a:off x="2108423" y="3205666"/>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楕円 30">
            <a:extLst>
              <a:ext uri="{FF2B5EF4-FFF2-40B4-BE49-F238E27FC236}">
                <a16:creationId xmlns:a16="http://schemas.microsoft.com/office/drawing/2014/main" id="{DB1263EA-13C6-4143-B412-63469DBC08B3}"/>
              </a:ext>
            </a:extLst>
          </p:cNvPr>
          <p:cNvSpPr/>
          <p:nvPr/>
        </p:nvSpPr>
        <p:spPr>
          <a:xfrm>
            <a:off x="2279826" y="3466100"/>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コンテンツ プレースホルダー 2">
            <a:extLst>
              <a:ext uri="{FF2B5EF4-FFF2-40B4-BE49-F238E27FC236}">
                <a16:creationId xmlns:a16="http://schemas.microsoft.com/office/drawing/2014/main" id="{41BAFA1E-5FC7-4C90-8201-DE59B86FFA93}"/>
              </a:ext>
            </a:extLst>
          </p:cNvPr>
          <p:cNvSpPr txBox="1">
            <a:spLocks/>
          </p:cNvSpPr>
          <p:nvPr/>
        </p:nvSpPr>
        <p:spPr>
          <a:xfrm>
            <a:off x="290031" y="4743486"/>
            <a:ext cx="3920303" cy="11419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訓練データ</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を用いて</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学習</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を行う</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209562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77B59C-A8C7-482E-8660-6147BD032093}"/>
              </a:ext>
            </a:extLst>
          </p:cNvPr>
          <p:cNvSpPr>
            <a:spLocks noGrp="1"/>
          </p:cNvSpPr>
          <p:nvPr>
            <p:ph type="title"/>
          </p:nvPr>
        </p:nvSpPr>
        <p:spPr/>
        <p:txBody>
          <a:bodyPr>
            <a:normAutofit fontScale="90000"/>
          </a:bodyPr>
          <a:lstStyle/>
          <a:p>
            <a:r>
              <a:rPr kumimoji="1" lang="ja-JP" altLang="en-US" dirty="0"/>
              <a:t>機械学習での予測</a:t>
            </a:r>
          </a:p>
        </p:txBody>
      </p:sp>
      <p:sp>
        <p:nvSpPr>
          <p:cNvPr id="4" name="スライド番号プレースホルダー 3">
            <a:extLst>
              <a:ext uri="{FF2B5EF4-FFF2-40B4-BE49-F238E27FC236}">
                <a16:creationId xmlns:a16="http://schemas.microsoft.com/office/drawing/2014/main" id="{961D76D2-2197-43B8-A9CF-2DD20A67016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6" name="正方形/長方形 5">
            <a:extLst>
              <a:ext uri="{FF2B5EF4-FFF2-40B4-BE49-F238E27FC236}">
                <a16:creationId xmlns:a16="http://schemas.microsoft.com/office/drawing/2014/main" id="{87140139-0F7E-4667-A043-C1F138CCA0CB}"/>
              </a:ext>
            </a:extLst>
          </p:cNvPr>
          <p:cNvSpPr/>
          <p:nvPr/>
        </p:nvSpPr>
        <p:spPr>
          <a:xfrm>
            <a:off x="2751283" y="767312"/>
            <a:ext cx="3165763" cy="23206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1DA30B4C-6E2B-44E5-AE00-6B27206A2370}"/>
              </a:ext>
            </a:extLst>
          </p:cNvPr>
          <p:cNvSpPr txBox="1"/>
          <p:nvPr/>
        </p:nvSpPr>
        <p:spPr>
          <a:xfrm>
            <a:off x="3311574" y="2506982"/>
            <a:ext cx="203132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コンピュータ</a:t>
            </a:r>
          </a:p>
        </p:txBody>
      </p:sp>
      <p:sp>
        <p:nvSpPr>
          <p:cNvPr id="8" name="正方形/長方形 7">
            <a:extLst>
              <a:ext uri="{FF2B5EF4-FFF2-40B4-BE49-F238E27FC236}">
                <a16:creationId xmlns:a16="http://schemas.microsoft.com/office/drawing/2014/main" id="{06694049-A592-43C9-A825-FBD57346D882}"/>
              </a:ext>
            </a:extLst>
          </p:cNvPr>
          <p:cNvSpPr/>
          <p:nvPr/>
        </p:nvSpPr>
        <p:spPr>
          <a:xfrm>
            <a:off x="3035301" y="954348"/>
            <a:ext cx="2583873" cy="1260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0E0A0461-CA2F-4E81-A479-D5B54310E0A6}"/>
              </a:ext>
            </a:extLst>
          </p:cNvPr>
          <p:cNvSpPr txBox="1"/>
          <p:nvPr/>
        </p:nvSpPr>
        <p:spPr>
          <a:xfrm>
            <a:off x="3532503" y="1363561"/>
            <a:ext cx="172354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プログラム</a:t>
            </a:r>
          </a:p>
        </p:txBody>
      </p:sp>
      <p:sp>
        <p:nvSpPr>
          <p:cNvPr id="10" name="矢印: 右 9">
            <a:extLst>
              <a:ext uri="{FF2B5EF4-FFF2-40B4-BE49-F238E27FC236}">
                <a16:creationId xmlns:a16="http://schemas.microsoft.com/office/drawing/2014/main" id="{EC54D227-46A0-4199-853D-9D467E2C5682}"/>
              </a:ext>
            </a:extLst>
          </p:cNvPr>
          <p:cNvSpPr/>
          <p:nvPr/>
        </p:nvSpPr>
        <p:spPr>
          <a:xfrm>
            <a:off x="2093192" y="1487748"/>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矢印: 右 10">
            <a:extLst>
              <a:ext uri="{FF2B5EF4-FFF2-40B4-BE49-F238E27FC236}">
                <a16:creationId xmlns:a16="http://schemas.microsoft.com/office/drawing/2014/main" id="{2711BF7D-DE37-431D-A5AE-36CE73E1CEE7}"/>
              </a:ext>
            </a:extLst>
          </p:cNvPr>
          <p:cNvSpPr/>
          <p:nvPr/>
        </p:nvSpPr>
        <p:spPr>
          <a:xfrm>
            <a:off x="6288216" y="1487748"/>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C57F1BD9-9825-4BFD-B23F-9DCAAEE1139C}"/>
              </a:ext>
            </a:extLst>
          </p:cNvPr>
          <p:cNvSpPr txBox="1"/>
          <p:nvPr/>
        </p:nvSpPr>
        <p:spPr>
          <a:xfrm>
            <a:off x="61867" y="1391043"/>
            <a:ext cx="203132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データ</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（入力）</a:t>
            </a:r>
          </a:p>
        </p:txBody>
      </p:sp>
      <p:sp>
        <p:nvSpPr>
          <p:cNvPr id="13" name="テキスト ボックス 12">
            <a:extLst>
              <a:ext uri="{FF2B5EF4-FFF2-40B4-BE49-F238E27FC236}">
                <a16:creationId xmlns:a16="http://schemas.microsoft.com/office/drawing/2014/main" id="{24943AAB-AEAB-44EB-BB82-5AFC0604A4F6}"/>
              </a:ext>
            </a:extLst>
          </p:cNvPr>
          <p:cNvSpPr txBox="1"/>
          <p:nvPr/>
        </p:nvSpPr>
        <p:spPr>
          <a:xfrm>
            <a:off x="6898446" y="1384115"/>
            <a:ext cx="203132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予測結果</a:t>
            </a:r>
          </a:p>
        </p:txBody>
      </p:sp>
      <p:sp>
        <p:nvSpPr>
          <p:cNvPr id="14" name="テキスト ボックス 13">
            <a:extLst>
              <a:ext uri="{FF2B5EF4-FFF2-40B4-BE49-F238E27FC236}">
                <a16:creationId xmlns:a16="http://schemas.microsoft.com/office/drawing/2014/main" id="{A07E4A9A-7068-4183-A212-DBE699486D5F}"/>
              </a:ext>
            </a:extLst>
          </p:cNvPr>
          <p:cNvSpPr txBox="1"/>
          <p:nvPr/>
        </p:nvSpPr>
        <p:spPr>
          <a:xfrm>
            <a:off x="800986" y="5387417"/>
            <a:ext cx="9161482"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訓練データにより，学習が行われる。</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新しいデータに対しては、自動で処理が行われる。　　</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E50832F4-E112-4A53-8D6D-CCA772480948}"/>
              </a:ext>
            </a:extLst>
          </p:cNvPr>
          <p:cNvSpPr txBox="1"/>
          <p:nvPr/>
        </p:nvSpPr>
        <p:spPr>
          <a:xfrm>
            <a:off x="7013524" y="2222040"/>
            <a:ext cx="1800493"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入力　予測結果</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１０　５００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１３　１０００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5B1820A4-E650-4B48-9118-EF98F89C28FF}"/>
              </a:ext>
            </a:extLst>
          </p:cNvPr>
          <p:cNvSpPr txBox="1"/>
          <p:nvPr/>
        </p:nvSpPr>
        <p:spPr>
          <a:xfrm>
            <a:off x="4124973" y="3325273"/>
            <a:ext cx="2262158"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入力　　　正解</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９　　　　５００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１１　　　５００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１２　　　１０００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１４　　　１０００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p:txBody>
      </p:sp>
      <p:sp>
        <p:nvSpPr>
          <p:cNvPr id="17" name="矢印: 右 16">
            <a:extLst>
              <a:ext uri="{FF2B5EF4-FFF2-40B4-BE49-F238E27FC236}">
                <a16:creationId xmlns:a16="http://schemas.microsoft.com/office/drawing/2014/main" id="{9A07CF4E-1462-4816-ADAE-9F86E0305F9D}"/>
              </a:ext>
            </a:extLst>
          </p:cNvPr>
          <p:cNvSpPr/>
          <p:nvPr/>
        </p:nvSpPr>
        <p:spPr>
          <a:xfrm rot="16200000">
            <a:off x="3155710" y="3169072"/>
            <a:ext cx="311727" cy="595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7AA6149E-0BD5-43E0-98F9-D789E40CD968}"/>
              </a:ext>
            </a:extLst>
          </p:cNvPr>
          <p:cNvSpPr txBox="1"/>
          <p:nvPr/>
        </p:nvSpPr>
        <p:spPr>
          <a:xfrm>
            <a:off x="1806476" y="3802058"/>
            <a:ext cx="234067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訓練データ</a:t>
            </a:r>
          </a:p>
        </p:txBody>
      </p:sp>
      <p:sp>
        <p:nvSpPr>
          <p:cNvPr id="19" name="テキスト ボックス 18">
            <a:extLst>
              <a:ext uri="{FF2B5EF4-FFF2-40B4-BE49-F238E27FC236}">
                <a16:creationId xmlns:a16="http://schemas.microsoft.com/office/drawing/2014/main" id="{4A5159B4-9FEB-412B-9CFA-7E7B56E6748A}"/>
              </a:ext>
            </a:extLst>
          </p:cNvPr>
          <p:cNvSpPr txBox="1"/>
          <p:nvPr/>
        </p:nvSpPr>
        <p:spPr>
          <a:xfrm>
            <a:off x="846830" y="2349999"/>
            <a:ext cx="646331"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入力</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１０</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１３</a:t>
            </a:r>
            <a:endParaRPr kumimoji="1" lang="en-US" altLang="ja-JP" sz="18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10177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FF6175-5F49-4802-8AB5-DA9954D5BF27}"/>
              </a:ext>
            </a:extLst>
          </p:cNvPr>
          <p:cNvSpPr>
            <a:spLocks noGrp="1"/>
          </p:cNvSpPr>
          <p:nvPr>
            <p:ph type="title"/>
          </p:nvPr>
        </p:nvSpPr>
        <p:spPr/>
        <p:txBody>
          <a:bodyPr>
            <a:normAutofit fontScale="90000"/>
          </a:bodyPr>
          <a:lstStyle/>
          <a:p>
            <a:r>
              <a:rPr kumimoji="1" lang="ja-JP" altLang="en-US" dirty="0"/>
              <a:t>汎化</a:t>
            </a:r>
          </a:p>
        </p:txBody>
      </p:sp>
      <p:sp>
        <p:nvSpPr>
          <p:cNvPr id="4" name="スライド番号プレースホルダー 3">
            <a:extLst>
              <a:ext uri="{FF2B5EF4-FFF2-40B4-BE49-F238E27FC236}">
                <a16:creationId xmlns:a16="http://schemas.microsoft.com/office/drawing/2014/main" id="{6B5DB511-5399-4CDC-BACF-2AAC74A0B10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0F4F3934-E55E-42EF-B617-26B55F53FF0A}"/>
              </a:ext>
            </a:extLst>
          </p:cNvPr>
          <p:cNvSpPr txBox="1"/>
          <p:nvPr/>
        </p:nvSpPr>
        <p:spPr>
          <a:xfrm>
            <a:off x="709744" y="1344944"/>
            <a:ext cx="2954655" cy="193899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入力　　　正解</a:t>
            </a:r>
            <a:endParaRPr kumimoji="1" lang="en-US" altLang="ja-JP"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９　　　　５００</a:t>
            </a:r>
            <a:endParaRPr kumimoji="1" lang="en-US" altLang="ja-JP"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１１　　　５００</a:t>
            </a:r>
            <a:endParaRPr kumimoji="1" lang="en-US" altLang="ja-JP"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１２　　　１０００</a:t>
            </a:r>
            <a:endParaRPr kumimoji="1" lang="en-US" altLang="ja-JP"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１４　　　１０００</a:t>
            </a:r>
            <a:endParaRPr kumimoji="1" lang="en-US" altLang="ja-JP" sz="2400" b="0"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0EA5FD66-356C-4F5E-87F1-B7B46F786EC2}"/>
              </a:ext>
            </a:extLst>
          </p:cNvPr>
          <p:cNvSpPr txBox="1"/>
          <p:nvPr/>
        </p:nvSpPr>
        <p:spPr>
          <a:xfrm>
            <a:off x="1055993" y="821724"/>
            <a:ext cx="226215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訓練データ</a:t>
            </a:r>
          </a:p>
        </p:txBody>
      </p:sp>
      <p:sp>
        <p:nvSpPr>
          <p:cNvPr id="8" name="テキスト ボックス 7">
            <a:extLst>
              <a:ext uri="{FF2B5EF4-FFF2-40B4-BE49-F238E27FC236}">
                <a16:creationId xmlns:a16="http://schemas.microsoft.com/office/drawing/2014/main" id="{F510052C-4CE2-447B-898F-11D096B38013}"/>
              </a:ext>
            </a:extLst>
          </p:cNvPr>
          <p:cNvSpPr txBox="1"/>
          <p:nvPr/>
        </p:nvSpPr>
        <p:spPr>
          <a:xfrm>
            <a:off x="4297681" y="462012"/>
            <a:ext cx="484632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訓練データと未知のデータ</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60C59A72-EC2B-4FFA-9985-AC42EA88464F}"/>
              </a:ext>
            </a:extLst>
          </p:cNvPr>
          <p:cNvSpPr txBox="1"/>
          <p:nvPr/>
        </p:nvSpPr>
        <p:spPr>
          <a:xfrm>
            <a:off x="4959116" y="985232"/>
            <a:ext cx="2954655" cy="415498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rPr>
              <a:t>入力　　　予測結果</a:t>
            </a:r>
            <a:endParaRPr kumimoji="1" lang="en-US" altLang="ja-JP" sz="2400" b="1"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７　　　　５００</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８　　　　５００</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rPr>
              <a:t>９　　　　５００</a:t>
            </a:r>
            <a:endParaRPr kumimoji="1" lang="en-US" altLang="ja-JP"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１０　　　５００</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rPr>
              <a:t>１１　　　５００</a:t>
            </a:r>
            <a:endParaRPr kumimoji="1" lang="en-US" altLang="ja-JP"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rPr>
              <a:t>１２　　　１０００</a:t>
            </a:r>
            <a:endParaRPr kumimoji="1" lang="en-US" altLang="ja-JP"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１３　　　１０００</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rPr>
              <a:t>１４　　　１０００</a:t>
            </a:r>
            <a:br>
              <a:rPr kumimoji="1" lang="en-US" altLang="ja-JP" sz="2400" b="0" i="0" u="none" strike="noStrike" kern="1200" cap="none" spc="0" normalizeH="0" baseline="0" noProof="0" dirty="0">
                <a:ln>
                  <a:noFill/>
                </a:ln>
                <a:solidFill>
                  <a:srgbClr val="70AD47">
                    <a:lumMod val="75000"/>
                  </a:srgbClr>
                </a:solidFill>
                <a:effectLst/>
                <a:uLnTx/>
                <a:uFillTx/>
                <a:latin typeface="メイリオ" panose="020B0604030504040204" pitchFamily="50" charset="-128"/>
                <a:ea typeface="メイリオ" panose="020B0604030504040204" pitchFamily="50" charset="-128"/>
                <a:cs typeface="+mn-cs"/>
              </a:rPr>
            </a:b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１５　　　１０００</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１６　　　１０００</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2" name="テキスト ボックス 11">
            <a:extLst>
              <a:ext uri="{FF2B5EF4-FFF2-40B4-BE49-F238E27FC236}">
                <a16:creationId xmlns:a16="http://schemas.microsoft.com/office/drawing/2014/main" id="{72A187A0-A841-451A-BEC6-A6790406CD3F}"/>
              </a:ext>
            </a:extLst>
          </p:cNvPr>
          <p:cNvSpPr txBox="1"/>
          <p:nvPr/>
        </p:nvSpPr>
        <p:spPr>
          <a:xfrm>
            <a:off x="3874169" y="5297977"/>
            <a:ext cx="499367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374151"/>
                </a:solidFill>
                <a:effectLst/>
                <a:uLnTx/>
                <a:uFillTx/>
                <a:latin typeface="Söhne"/>
                <a:ea typeface="游ゴシック" panose="020B0400000000000000" pitchFamily="50" charset="-128"/>
                <a:cs typeface="+mn-cs"/>
              </a:rPr>
              <a:t>訓練データに基づいて学習</a:t>
            </a:r>
            <a:r>
              <a:rPr kumimoji="0" lang="ja-JP" altLang="en-US" sz="2400" b="0" i="0" u="none" strike="noStrike" kern="1200" cap="none" spc="0" normalizeH="0" baseline="0" noProof="0" dirty="0">
                <a:ln>
                  <a:noFill/>
                </a:ln>
                <a:solidFill>
                  <a:srgbClr val="374151"/>
                </a:solidFill>
                <a:effectLst/>
                <a:uLnTx/>
                <a:uFillTx/>
                <a:latin typeface="Söhne"/>
                <a:ea typeface="游ゴシック" panose="020B0400000000000000" pitchFamily="50" charset="-128"/>
                <a:cs typeface="+mn-cs"/>
              </a:rPr>
              <a:t>し，</a:t>
            </a:r>
            <a:r>
              <a:rPr kumimoji="0" lang="ja-JP" altLang="en-US" sz="2400" b="1" i="0" u="none" strike="noStrike" kern="1200" cap="none" spc="0" normalizeH="0" baseline="0" noProof="0" dirty="0">
                <a:ln>
                  <a:noFill/>
                </a:ln>
                <a:solidFill>
                  <a:srgbClr val="374151"/>
                </a:solidFill>
                <a:effectLst/>
                <a:uLnTx/>
                <a:uFillTx/>
                <a:latin typeface="Söhne"/>
                <a:ea typeface="游ゴシック" panose="020B0400000000000000" pitchFamily="50" charset="-128"/>
                <a:cs typeface="+mn-cs"/>
              </a:rPr>
              <a:t>未知のデータに対しても適切に処理</a:t>
            </a:r>
            <a:endPar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4221860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50214C-61B2-F1E9-1266-C38A0DBDDA3A}"/>
              </a:ext>
            </a:extLst>
          </p:cNvPr>
          <p:cNvSpPr>
            <a:spLocks noGrp="1"/>
          </p:cNvSpPr>
          <p:nvPr>
            <p:ph type="title"/>
          </p:nvPr>
        </p:nvSpPr>
        <p:spPr/>
        <p:txBody>
          <a:bodyPr>
            <a:normAutofit fontScale="90000"/>
          </a:bodyPr>
          <a:lstStyle/>
          <a:p>
            <a:r>
              <a:rPr kumimoji="1" lang="ja-JP" altLang="en-US" dirty="0"/>
              <a:t>汎化</a:t>
            </a:r>
          </a:p>
        </p:txBody>
      </p:sp>
      <p:sp>
        <p:nvSpPr>
          <p:cNvPr id="3" name="コンテンツ プレースホルダー 2">
            <a:extLst>
              <a:ext uri="{FF2B5EF4-FFF2-40B4-BE49-F238E27FC236}">
                <a16:creationId xmlns:a16="http://schemas.microsoft.com/office/drawing/2014/main" id="{1030DCF7-8E11-8A63-1611-BED978152CF2}"/>
              </a:ext>
            </a:extLst>
          </p:cNvPr>
          <p:cNvSpPr>
            <a:spLocks noGrp="1"/>
          </p:cNvSpPr>
          <p:nvPr>
            <p:ph idx="1"/>
          </p:nvPr>
        </p:nvSpPr>
        <p:spPr/>
        <p:txBody>
          <a:bodyPr/>
          <a:lstStyle/>
          <a:p>
            <a:r>
              <a:rPr lang="ja-JP" altLang="en-US" b="1" i="0" dirty="0">
                <a:solidFill>
                  <a:srgbClr val="374151"/>
                </a:solidFill>
                <a:effectLst/>
                <a:latin typeface="Söhne"/>
              </a:rPr>
              <a:t>汎化</a:t>
            </a:r>
            <a:r>
              <a:rPr lang="ja-JP" altLang="en-US" b="0" i="0" dirty="0">
                <a:solidFill>
                  <a:srgbClr val="374151"/>
                </a:solidFill>
                <a:effectLst/>
                <a:latin typeface="Söhne"/>
              </a:rPr>
              <a:t>は，</a:t>
            </a:r>
            <a:r>
              <a:rPr lang="ja-JP" altLang="en-US" b="1" i="0" dirty="0">
                <a:solidFill>
                  <a:srgbClr val="374151"/>
                </a:solidFill>
                <a:effectLst/>
                <a:latin typeface="Söhne"/>
              </a:rPr>
              <a:t>訓練データに基づいて学習</a:t>
            </a:r>
            <a:r>
              <a:rPr lang="ja-JP" altLang="en-US" b="0" i="0" dirty="0">
                <a:solidFill>
                  <a:srgbClr val="374151"/>
                </a:solidFill>
                <a:effectLst/>
                <a:latin typeface="Söhne"/>
              </a:rPr>
              <a:t>し，</a:t>
            </a:r>
            <a:r>
              <a:rPr lang="ja-JP" altLang="en-US" b="1" i="0" dirty="0">
                <a:solidFill>
                  <a:srgbClr val="374151"/>
                </a:solidFill>
                <a:effectLst/>
                <a:latin typeface="Söhne"/>
              </a:rPr>
              <a:t>未知のデータに対しても適切に処理</a:t>
            </a:r>
            <a:r>
              <a:rPr lang="ja-JP" altLang="en-US" b="0" i="0" dirty="0">
                <a:solidFill>
                  <a:srgbClr val="374151"/>
                </a:solidFill>
                <a:effectLst/>
                <a:latin typeface="Söhne"/>
              </a:rPr>
              <a:t>できる能力</a:t>
            </a:r>
            <a:endParaRPr lang="en-US" altLang="ja-JP" b="0" i="0" dirty="0">
              <a:solidFill>
                <a:srgbClr val="374151"/>
              </a:solidFill>
              <a:effectLst/>
              <a:latin typeface="Söhne"/>
            </a:endParaRPr>
          </a:p>
          <a:p>
            <a:endParaRPr lang="en-US" altLang="ja-JP" b="0" i="0" dirty="0">
              <a:solidFill>
                <a:srgbClr val="374151"/>
              </a:solidFill>
              <a:effectLst/>
              <a:latin typeface="Söhne"/>
            </a:endParaRPr>
          </a:p>
          <a:p>
            <a:r>
              <a:rPr lang="ja-JP" altLang="en-US" b="1" dirty="0"/>
              <a:t>機械学習</a:t>
            </a:r>
            <a:r>
              <a:rPr lang="ja-JP" altLang="en-US" dirty="0"/>
              <a:t>の一つの大きな特徴は、この</a:t>
            </a:r>
            <a:r>
              <a:rPr lang="ja-JP" altLang="en-US" b="1" dirty="0"/>
              <a:t>汎化能力を持つ</a:t>
            </a:r>
            <a:r>
              <a:rPr lang="ja-JP" altLang="en-US" dirty="0"/>
              <a:t>こと。</a:t>
            </a:r>
          </a:p>
          <a:p>
            <a:endParaRPr kumimoji="1" lang="ja-JP" altLang="en-US" b="1" dirty="0"/>
          </a:p>
        </p:txBody>
      </p:sp>
      <p:sp>
        <p:nvSpPr>
          <p:cNvPr id="4" name="スライド番号プレースホルダー 3">
            <a:extLst>
              <a:ext uri="{FF2B5EF4-FFF2-40B4-BE49-F238E27FC236}">
                <a16:creationId xmlns:a16="http://schemas.microsoft.com/office/drawing/2014/main" id="{37E740C2-21A0-3353-3319-33310B22CA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70883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t="6870" b="6870"/>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14</a:t>
            </a:fld>
            <a:endParaRPr kumimoji="1" lang="ja-JP" altLang="en-US" sz="1800" b="0" i="0" u="none" strike="noStrike" kern="1200" cap="none" spc="0" normalizeH="0" baseline="0" noProof="0">
              <a:ln>
                <a:noFill/>
              </a:ln>
              <a:solidFill>
                <a:srgbClr val="FFFFFF"/>
              </a:solidFill>
              <a:effectLst/>
              <a:uLnTx/>
              <a:uFillTx/>
              <a:latin typeface="Abadi" panose="020B0604020104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normAutofit/>
          </a:bodyPr>
          <a:lstStyle/>
          <a:p>
            <a:pPr>
              <a:spcBef>
                <a:spcPts val="1200"/>
              </a:spcBef>
            </a:pPr>
            <a:r>
              <a:rPr lang="ja-JP" altLang="en-US" b="1" i="0" dirty="0">
                <a:solidFill>
                  <a:srgbClr val="374151"/>
                </a:solidFill>
                <a:effectLst/>
                <a:latin typeface="Söhne"/>
              </a:rPr>
              <a:t>ニューラルネットワーク</a:t>
            </a:r>
            <a:r>
              <a:rPr lang="ja-JP" altLang="en-US" b="0" i="0" dirty="0">
                <a:solidFill>
                  <a:srgbClr val="374151"/>
                </a:solidFill>
                <a:effectLst/>
                <a:latin typeface="Söhne"/>
              </a:rPr>
              <a:t>は，</a:t>
            </a:r>
            <a:r>
              <a:rPr lang="ja-JP" altLang="en-US" b="1" dirty="0">
                <a:solidFill>
                  <a:srgbClr val="374151"/>
                </a:solidFill>
                <a:latin typeface="Söhne"/>
              </a:rPr>
              <a:t>脳や神経系のニューロン（</a:t>
            </a:r>
            <a:br>
              <a:rPr lang="en-US" altLang="ja-JP" b="1" dirty="0">
                <a:solidFill>
                  <a:srgbClr val="374151"/>
                </a:solidFill>
                <a:latin typeface="Söhne"/>
              </a:rPr>
            </a:br>
            <a:r>
              <a:rPr lang="ja-JP" altLang="en-US" b="1" dirty="0">
                <a:solidFill>
                  <a:srgbClr val="374151"/>
                </a:solidFill>
                <a:latin typeface="Söhne"/>
              </a:rPr>
              <a:t>神経細胞）</a:t>
            </a:r>
            <a:r>
              <a:rPr lang="ja-JP" altLang="en-US" dirty="0">
                <a:solidFill>
                  <a:srgbClr val="374151"/>
                </a:solidFill>
                <a:latin typeface="Söhne"/>
              </a:rPr>
              <a:t>を参考に作られている</a:t>
            </a:r>
            <a:endParaRPr lang="en-US" altLang="ja-JP" b="0" i="0" dirty="0">
              <a:solidFill>
                <a:srgbClr val="374151"/>
              </a:solidFill>
              <a:effectLst/>
              <a:latin typeface="Söhne"/>
            </a:endParaRPr>
          </a:p>
          <a:p>
            <a:pPr>
              <a:spcBef>
                <a:spcPts val="1200"/>
              </a:spcBef>
            </a:pPr>
            <a:r>
              <a:rPr kumimoji="1" lang="ja-JP" altLang="en-US" b="1" dirty="0">
                <a:solidFill>
                  <a:srgbClr val="374151"/>
                </a:solidFill>
                <a:latin typeface="Söhne"/>
              </a:rPr>
              <a:t>ニューロン</a:t>
            </a:r>
            <a:r>
              <a:rPr kumimoji="1" lang="ja-JP" altLang="en-US" dirty="0">
                <a:solidFill>
                  <a:srgbClr val="374151"/>
                </a:solidFill>
                <a:latin typeface="Söhne"/>
              </a:rPr>
              <a:t>が</a:t>
            </a:r>
            <a:r>
              <a:rPr kumimoji="1" lang="ja-JP" altLang="en-US" b="1" dirty="0">
                <a:solidFill>
                  <a:srgbClr val="374151"/>
                </a:solidFill>
                <a:latin typeface="Söhne"/>
              </a:rPr>
              <a:t>信号を受け取り，処理</a:t>
            </a:r>
            <a:r>
              <a:rPr kumimoji="1" lang="ja-JP" altLang="en-US" dirty="0">
                <a:solidFill>
                  <a:srgbClr val="374151"/>
                </a:solidFill>
                <a:latin typeface="Söhne"/>
              </a:rPr>
              <a:t>し，</a:t>
            </a:r>
            <a:r>
              <a:rPr kumimoji="1" lang="ja-JP" altLang="en-US" b="1" dirty="0">
                <a:solidFill>
                  <a:srgbClr val="374151"/>
                </a:solidFill>
                <a:latin typeface="Söhne"/>
              </a:rPr>
              <a:t>伝達</a:t>
            </a:r>
            <a:r>
              <a:rPr kumimoji="1" lang="ja-JP" altLang="en-US" dirty="0">
                <a:solidFill>
                  <a:srgbClr val="374151"/>
                </a:solidFill>
                <a:latin typeface="Söhne"/>
              </a:rPr>
              <a:t>する</a:t>
            </a:r>
            <a:r>
              <a:rPr kumimoji="1" lang="ja-JP" altLang="en-US" b="1" dirty="0">
                <a:solidFill>
                  <a:srgbClr val="374151"/>
                </a:solidFill>
                <a:latin typeface="Söhne"/>
              </a:rPr>
              <a:t>仕組みを模倣</a:t>
            </a:r>
            <a:r>
              <a:rPr kumimoji="1" lang="ja-JP" altLang="en-US" dirty="0">
                <a:solidFill>
                  <a:srgbClr val="374151"/>
                </a:solidFill>
                <a:latin typeface="Söhne"/>
              </a:rPr>
              <a:t>している</a:t>
            </a:r>
            <a:endParaRPr kumimoji="1" lang="ja-JP" altLang="en-US" dirty="0"/>
          </a:p>
          <a:p>
            <a:pPr>
              <a:spcBef>
                <a:spcPts val="1200"/>
              </a:spcBef>
            </a:pPr>
            <a:endParaRPr lang="ja-JP" altLang="en-US"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t>ニューラルネットワークとニューロン</a:t>
            </a:r>
          </a:p>
        </p:txBody>
      </p:sp>
    </p:spTree>
    <p:extLst>
      <p:ext uri="{BB962C8B-B14F-4D97-AF65-F5344CB8AC3E}">
        <p14:creationId xmlns:p14="http://schemas.microsoft.com/office/powerpoint/2010/main" val="4115541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33F45D-0FCB-469A-9FBD-0C3AA5DCF1A3}"/>
              </a:ext>
            </a:extLst>
          </p:cNvPr>
          <p:cNvSpPr>
            <a:spLocks noGrp="1"/>
          </p:cNvSpPr>
          <p:nvPr>
            <p:ph type="title"/>
          </p:nvPr>
        </p:nvSpPr>
        <p:spPr/>
        <p:txBody>
          <a:bodyPr>
            <a:normAutofit fontScale="90000"/>
          </a:bodyPr>
          <a:lstStyle/>
          <a:p>
            <a:r>
              <a:rPr kumimoji="1" lang="ja-JP" altLang="en-US" dirty="0"/>
              <a:t>ニューロン</a:t>
            </a:r>
          </a:p>
        </p:txBody>
      </p:sp>
      <p:sp>
        <p:nvSpPr>
          <p:cNvPr id="3" name="コンテンツ プレースホルダー 2">
            <a:extLst>
              <a:ext uri="{FF2B5EF4-FFF2-40B4-BE49-F238E27FC236}">
                <a16:creationId xmlns:a16="http://schemas.microsoft.com/office/drawing/2014/main" id="{A70FF00B-5F39-421F-9997-14D08F549225}"/>
              </a:ext>
            </a:extLst>
          </p:cNvPr>
          <p:cNvSpPr>
            <a:spLocks noGrp="1"/>
          </p:cNvSpPr>
          <p:nvPr>
            <p:ph idx="1"/>
          </p:nvPr>
        </p:nvSpPr>
        <p:spPr>
          <a:xfrm>
            <a:off x="278886" y="834038"/>
            <a:ext cx="8461208" cy="5848933"/>
          </a:xfrm>
        </p:spPr>
        <p:txBody>
          <a:bodyPr>
            <a:normAutofit/>
          </a:bodyPr>
          <a:lstStyle/>
          <a:p>
            <a:pPr marL="0" indent="0">
              <a:buNone/>
            </a:pPr>
            <a:r>
              <a:rPr lang="ja-JP" altLang="en-US" b="1" i="0" dirty="0">
                <a:solidFill>
                  <a:srgbClr val="374151"/>
                </a:solidFill>
                <a:effectLst/>
                <a:latin typeface="Söhne"/>
              </a:rPr>
              <a:t>脳や神経系</a:t>
            </a:r>
            <a:r>
              <a:rPr lang="ja-JP" altLang="en-US" b="0" i="0" dirty="0">
                <a:solidFill>
                  <a:srgbClr val="374151"/>
                </a:solidFill>
                <a:effectLst/>
                <a:latin typeface="Söhne"/>
              </a:rPr>
              <a:t>の</a:t>
            </a:r>
            <a:r>
              <a:rPr lang="ja-JP" altLang="en-US" b="1" i="0" dirty="0">
                <a:solidFill>
                  <a:srgbClr val="374151"/>
                </a:solidFill>
                <a:effectLst/>
                <a:latin typeface="Söhne"/>
              </a:rPr>
              <a:t>ニューロン</a:t>
            </a:r>
            <a:r>
              <a:rPr lang="ja-JP" altLang="en-US" b="0" i="0" dirty="0">
                <a:solidFill>
                  <a:srgbClr val="374151"/>
                </a:solidFill>
                <a:effectLst/>
                <a:latin typeface="Söhne"/>
              </a:rPr>
              <a:t>は，生物の脳や神経系で、</a:t>
            </a:r>
            <a:r>
              <a:rPr kumimoji="1" lang="ja-JP" altLang="en-US" b="1" dirty="0"/>
              <a:t>情報伝達，記憶，情報処理</a:t>
            </a:r>
            <a:r>
              <a:rPr kumimoji="1" lang="ja-JP" altLang="en-US" dirty="0"/>
              <a:t>を行う．脳や神経系の大切な要素．</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pPr marL="0" indent="0">
              <a:buNone/>
            </a:pP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p:txBody>
      </p:sp>
      <p:sp>
        <p:nvSpPr>
          <p:cNvPr id="4" name="スライド番号プレースホルダー 3">
            <a:extLst>
              <a:ext uri="{FF2B5EF4-FFF2-40B4-BE49-F238E27FC236}">
                <a16:creationId xmlns:a16="http://schemas.microsoft.com/office/drawing/2014/main" id="{53921525-89B7-44B1-BCF2-EBEF472FB10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
        <p:nvSpPr>
          <p:cNvPr id="7" name="フリーフォーム: 図形 6">
            <a:extLst>
              <a:ext uri="{FF2B5EF4-FFF2-40B4-BE49-F238E27FC236}">
                <a16:creationId xmlns:a16="http://schemas.microsoft.com/office/drawing/2014/main" id="{72ABE43F-65E9-452F-A796-FEC76A633B0D}"/>
              </a:ext>
            </a:extLst>
          </p:cNvPr>
          <p:cNvSpPr/>
          <p:nvPr/>
        </p:nvSpPr>
        <p:spPr>
          <a:xfrm>
            <a:off x="1603446" y="3607147"/>
            <a:ext cx="4046541" cy="2413570"/>
          </a:xfrm>
          <a:custGeom>
            <a:avLst/>
            <a:gdLst>
              <a:gd name="connsiteX0" fmla="*/ 1340163 w 4046541"/>
              <a:gd name="connsiteY0" fmla="*/ 1400980 h 2413570"/>
              <a:gd name="connsiteX1" fmla="*/ 1315615 w 4046541"/>
              <a:gd name="connsiteY1" fmla="*/ 1493033 h 2413570"/>
              <a:gd name="connsiteX2" fmla="*/ 1297204 w 4046541"/>
              <a:gd name="connsiteY2" fmla="*/ 1523718 h 2413570"/>
              <a:gd name="connsiteX3" fmla="*/ 1260383 w 4046541"/>
              <a:gd name="connsiteY3" fmla="*/ 1578950 h 2413570"/>
              <a:gd name="connsiteX4" fmla="*/ 1278793 w 4046541"/>
              <a:gd name="connsiteY4" fmla="*/ 1591224 h 2413570"/>
              <a:gd name="connsiteX5" fmla="*/ 1297204 w 4046541"/>
              <a:gd name="connsiteY5" fmla="*/ 1597361 h 2413570"/>
              <a:gd name="connsiteX6" fmla="*/ 1321752 w 4046541"/>
              <a:gd name="connsiteY6" fmla="*/ 1609635 h 2413570"/>
              <a:gd name="connsiteX7" fmla="*/ 1370847 w 4046541"/>
              <a:gd name="connsiteY7" fmla="*/ 1640319 h 2413570"/>
              <a:gd name="connsiteX8" fmla="*/ 1395395 w 4046541"/>
              <a:gd name="connsiteY8" fmla="*/ 1652593 h 2413570"/>
              <a:gd name="connsiteX9" fmla="*/ 1438353 w 4046541"/>
              <a:gd name="connsiteY9" fmla="*/ 1683278 h 2413570"/>
              <a:gd name="connsiteX10" fmla="*/ 1456764 w 4046541"/>
              <a:gd name="connsiteY10" fmla="*/ 1695551 h 2413570"/>
              <a:gd name="connsiteX11" fmla="*/ 1493585 w 4046541"/>
              <a:gd name="connsiteY11" fmla="*/ 1732373 h 2413570"/>
              <a:gd name="connsiteX12" fmla="*/ 1548818 w 4046541"/>
              <a:gd name="connsiteY12" fmla="*/ 1750784 h 2413570"/>
              <a:gd name="connsiteX13" fmla="*/ 1567228 w 4046541"/>
              <a:gd name="connsiteY13" fmla="*/ 1769194 h 2413570"/>
              <a:gd name="connsiteX14" fmla="*/ 1573365 w 4046541"/>
              <a:gd name="connsiteY14" fmla="*/ 1793742 h 2413570"/>
              <a:gd name="connsiteX15" fmla="*/ 1554955 w 4046541"/>
              <a:gd name="connsiteY15" fmla="*/ 1787605 h 2413570"/>
              <a:gd name="connsiteX16" fmla="*/ 1530407 w 4046541"/>
              <a:gd name="connsiteY16" fmla="*/ 1775331 h 2413570"/>
              <a:gd name="connsiteX17" fmla="*/ 1499722 w 4046541"/>
              <a:gd name="connsiteY17" fmla="*/ 1769194 h 2413570"/>
              <a:gd name="connsiteX18" fmla="*/ 1481312 w 4046541"/>
              <a:gd name="connsiteY18" fmla="*/ 1756921 h 2413570"/>
              <a:gd name="connsiteX19" fmla="*/ 1462901 w 4046541"/>
              <a:gd name="connsiteY19" fmla="*/ 1738510 h 2413570"/>
              <a:gd name="connsiteX20" fmla="*/ 1481312 w 4046541"/>
              <a:gd name="connsiteY20" fmla="*/ 1781468 h 2413570"/>
              <a:gd name="connsiteX21" fmla="*/ 1456764 w 4046541"/>
              <a:gd name="connsiteY21" fmla="*/ 1830564 h 2413570"/>
              <a:gd name="connsiteX22" fmla="*/ 1426079 w 4046541"/>
              <a:gd name="connsiteY22" fmla="*/ 1781468 h 2413570"/>
              <a:gd name="connsiteX23" fmla="*/ 1401532 w 4046541"/>
              <a:gd name="connsiteY23" fmla="*/ 1744647 h 2413570"/>
              <a:gd name="connsiteX24" fmla="*/ 1346299 w 4046541"/>
              <a:gd name="connsiteY24" fmla="*/ 1683278 h 2413570"/>
              <a:gd name="connsiteX25" fmla="*/ 1327889 w 4046541"/>
              <a:gd name="connsiteY25" fmla="*/ 1640319 h 2413570"/>
              <a:gd name="connsiteX26" fmla="*/ 1315615 w 4046541"/>
              <a:gd name="connsiteY26" fmla="*/ 1615772 h 2413570"/>
              <a:gd name="connsiteX27" fmla="*/ 1297204 w 4046541"/>
              <a:gd name="connsiteY27" fmla="*/ 1597361 h 2413570"/>
              <a:gd name="connsiteX28" fmla="*/ 1272657 w 4046541"/>
              <a:gd name="connsiteY28" fmla="*/ 1554402 h 2413570"/>
              <a:gd name="connsiteX29" fmla="*/ 1254246 w 4046541"/>
              <a:gd name="connsiteY29" fmla="*/ 1542129 h 2413570"/>
              <a:gd name="connsiteX30" fmla="*/ 1229698 w 4046541"/>
              <a:gd name="connsiteY30" fmla="*/ 1517581 h 2413570"/>
              <a:gd name="connsiteX31" fmla="*/ 1211287 w 4046541"/>
              <a:gd name="connsiteY31" fmla="*/ 1523718 h 2413570"/>
              <a:gd name="connsiteX32" fmla="*/ 1168329 w 4046541"/>
              <a:gd name="connsiteY32" fmla="*/ 1566676 h 2413570"/>
              <a:gd name="connsiteX33" fmla="*/ 1119234 w 4046541"/>
              <a:gd name="connsiteY33" fmla="*/ 1578950 h 2413570"/>
              <a:gd name="connsiteX34" fmla="*/ 1131508 w 4046541"/>
              <a:gd name="connsiteY34" fmla="*/ 1707825 h 2413570"/>
              <a:gd name="connsiteX35" fmla="*/ 1156055 w 4046541"/>
              <a:gd name="connsiteY35" fmla="*/ 1769194 h 2413570"/>
              <a:gd name="connsiteX36" fmla="*/ 1192877 w 4046541"/>
              <a:gd name="connsiteY36" fmla="*/ 1848974 h 2413570"/>
              <a:gd name="connsiteX37" fmla="*/ 1211287 w 4046541"/>
              <a:gd name="connsiteY37" fmla="*/ 2088314 h 2413570"/>
              <a:gd name="connsiteX38" fmla="*/ 1223561 w 4046541"/>
              <a:gd name="connsiteY38" fmla="*/ 2112862 h 2413570"/>
              <a:gd name="connsiteX39" fmla="*/ 1266520 w 4046541"/>
              <a:gd name="connsiteY39" fmla="*/ 2155820 h 2413570"/>
              <a:gd name="connsiteX40" fmla="*/ 1272657 w 4046541"/>
              <a:gd name="connsiteY40" fmla="*/ 2174231 h 2413570"/>
              <a:gd name="connsiteX41" fmla="*/ 1229698 w 4046541"/>
              <a:gd name="connsiteY41" fmla="*/ 2137409 h 2413570"/>
              <a:gd name="connsiteX42" fmla="*/ 1192877 w 4046541"/>
              <a:gd name="connsiteY42" fmla="*/ 2155820 h 2413570"/>
              <a:gd name="connsiteX43" fmla="*/ 1180603 w 4046541"/>
              <a:gd name="connsiteY43" fmla="*/ 2272421 h 2413570"/>
              <a:gd name="connsiteX44" fmla="*/ 1174466 w 4046541"/>
              <a:gd name="connsiteY44" fmla="*/ 2290832 h 2413570"/>
              <a:gd name="connsiteX45" fmla="*/ 1162192 w 4046541"/>
              <a:gd name="connsiteY45" fmla="*/ 2333790 h 2413570"/>
              <a:gd name="connsiteX46" fmla="*/ 1137644 w 4046541"/>
              <a:gd name="connsiteY46" fmla="*/ 2339927 h 2413570"/>
              <a:gd name="connsiteX47" fmla="*/ 1131508 w 4046541"/>
              <a:gd name="connsiteY47" fmla="*/ 2155820 h 2413570"/>
              <a:gd name="connsiteX48" fmla="*/ 1119234 w 4046541"/>
              <a:gd name="connsiteY48" fmla="*/ 2174231 h 2413570"/>
              <a:gd name="connsiteX49" fmla="*/ 1076275 w 4046541"/>
              <a:gd name="connsiteY49" fmla="*/ 2241737 h 2413570"/>
              <a:gd name="connsiteX50" fmla="*/ 1064002 w 4046541"/>
              <a:gd name="connsiteY50" fmla="*/ 2278558 h 2413570"/>
              <a:gd name="connsiteX51" fmla="*/ 1051728 w 4046541"/>
              <a:gd name="connsiteY51" fmla="*/ 2296969 h 2413570"/>
              <a:gd name="connsiteX52" fmla="*/ 1021043 w 4046541"/>
              <a:gd name="connsiteY52" fmla="*/ 2364475 h 2413570"/>
              <a:gd name="connsiteX53" fmla="*/ 1027180 w 4046541"/>
              <a:gd name="connsiteY53" fmla="*/ 2346064 h 2413570"/>
              <a:gd name="connsiteX54" fmla="*/ 1039454 w 4046541"/>
              <a:gd name="connsiteY54" fmla="*/ 2321517 h 2413570"/>
              <a:gd name="connsiteX55" fmla="*/ 1064002 w 4046541"/>
              <a:gd name="connsiteY55" fmla="*/ 2247874 h 2413570"/>
              <a:gd name="connsiteX56" fmla="*/ 1076275 w 4046541"/>
              <a:gd name="connsiteY56" fmla="*/ 2137409 h 2413570"/>
              <a:gd name="connsiteX57" fmla="*/ 1082412 w 4046541"/>
              <a:gd name="connsiteY57" fmla="*/ 2106725 h 2413570"/>
              <a:gd name="connsiteX58" fmla="*/ 1106960 w 4046541"/>
              <a:gd name="connsiteY58" fmla="*/ 1965576 h 2413570"/>
              <a:gd name="connsiteX59" fmla="*/ 1100823 w 4046541"/>
              <a:gd name="connsiteY59" fmla="*/ 1652593 h 2413570"/>
              <a:gd name="connsiteX60" fmla="*/ 1082412 w 4046541"/>
              <a:gd name="connsiteY60" fmla="*/ 1634182 h 2413570"/>
              <a:gd name="connsiteX61" fmla="*/ 1014906 w 4046541"/>
              <a:gd name="connsiteY61" fmla="*/ 1658730 h 2413570"/>
              <a:gd name="connsiteX62" fmla="*/ 978085 w 4046541"/>
              <a:gd name="connsiteY62" fmla="*/ 1689415 h 2413570"/>
              <a:gd name="connsiteX63" fmla="*/ 953537 w 4046541"/>
              <a:gd name="connsiteY63" fmla="*/ 1701688 h 2413570"/>
              <a:gd name="connsiteX64" fmla="*/ 928989 w 4046541"/>
              <a:gd name="connsiteY64" fmla="*/ 1720099 h 2413570"/>
              <a:gd name="connsiteX65" fmla="*/ 873757 w 4046541"/>
              <a:gd name="connsiteY65" fmla="*/ 1744647 h 2413570"/>
              <a:gd name="connsiteX66" fmla="*/ 892168 w 4046541"/>
              <a:gd name="connsiteY66" fmla="*/ 1848974 h 2413570"/>
              <a:gd name="connsiteX67" fmla="*/ 898305 w 4046541"/>
              <a:gd name="connsiteY67" fmla="*/ 1928754 h 2413570"/>
              <a:gd name="connsiteX68" fmla="*/ 886031 w 4046541"/>
              <a:gd name="connsiteY68" fmla="*/ 2266284 h 2413570"/>
              <a:gd name="connsiteX69" fmla="*/ 861483 w 4046541"/>
              <a:gd name="connsiteY69" fmla="*/ 2284695 h 2413570"/>
              <a:gd name="connsiteX70" fmla="*/ 849210 w 4046541"/>
              <a:gd name="connsiteY70" fmla="*/ 2315380 h 2413570"/>
              <a:gd name="connsiteX71" fmla="*/ 843073 w 4046541"/>
              <a:gd name="connsiteY71" fmla="*/ 2370612 h 2413570"/>
              <a:gd name="connsiteX72" fmla="*/ 818525 w 4046541"/>
              <a:gd name="connsiteY72" fmla="*/ 2395160 h 2413570"/>
              <a:gd name="connsiteX73" fmla="*/ 806251 w 4046541"/>
              <a:gd name="connsiteY73" fmla="*/ 2413570 h 2413570"/>
              <a:gd name="connsiteX74" fmla="*/ 800114 w 4046541"/>
              <a:gd name="connsiteY74" fmla="*/ 2376749 h 2413570"/>
              <a:gd name="connsiteX75" fmla="*/ 787840 w 4046541"/>
              <a:gd name="connsiteY75" fmla="*/ 2309243 h 2413570"/>
              <a:gd name="connsiteX76" fmla="*/ 763293 w 4046541"/>
              <a:gd name="connsiteY76" fmla="*/ 2333790 h 2413570"/>
              <a:gd name="connsiteX77" fmla="*/ 757156 w 4046541"/>
              <a:gd name="connsiteY77" fmla="*/ 2352201 h 2413570"/>
              <a:gd name="connsiteX78" fmla="*/ 744882 w 4046541"/>
              <a:gd name="connsiteY78" fmla="*/ 2370612 h 2413570"/>
              <a:gd name="connsiteX79" fmla="*/ 726471 w 4046541"/>
              <a:gd name="connsiteY79" fmla="*/ 2413570 h 2413570"/>
              <a:gd name="connsiteX80" fmla="*/ 726471 w 4046541"/>
              <a:gd name="connsiteY80" fmla="*/ 2315380 h 2413570"/>
              <a:gd name="connsiteX81" fmla="*/ 714197 w 4046541"/>
              <a:gd name="connsiteY81" fmla="*/ 2296969 h 2413570"/>
              <a:gd name="connsiteX82" fmla="*/ 689650 w 4046541"/>
              <a:gd name="connsiteY82" fmla="*/ 2309243 h 2413570"/>
              <a:gd name="connsiteX83" fmla="*/ 671239 w 4046541"/>
              <a:gd name="connsiteY83" fmla="*/ 2333790 h 2413570"/>
              <a:gd name="connsiteX84" fmla="*/ 646691 w 4046541"/>
              <a:gd name="connsiteY84" fmla="*/ 2352201 h 2413570"/>
              <a:gd name="connsiteX85" fmla="*/ 634418 w 4046541"/>
              <a:gd name="connsiteY85" fmla="*/ 2376749 h 2413570"/>
              <a:gd name="connsiteX86" fmla="*/ 640555 w 4046541"/>
              <a:gd name="connsiteY86" fmla="*/ 2370612 h 2413570"/>
              <a:gd name="connsiteX87" fmla="*/ 677376 w 4046541"/>
              <a:gd name="connsiteY87" fmla="*/ 2358338 h 2413570"/>
              <a:gd name="connsiteX88" fmla="*/ 714197 w 4046541"/>
              <a:gd name="connsiteY88" fmla="*/ 2327653 h 2413570"/>
              <a:gd name="connsiteX89" fmla="*/ 738745 w 4046541"/>
              <a:gd name="connsiteY89" fmla="*/ 2309243 h 2413570"/>
              <a:gd name="connsiteX90" fmla="*/ 751019 w 4046541"/>
              <a:gd name="connsiteY90" fmla="*/ 2266284 h 2413570"/>
              <a:gd name="connsiteX91" fmla="*/ 769430 w 4046541"/>
              <a:gd name="connsiteY91" fmla="*/ 2241737 h 2413570"/>
              <a:gd name="connsiteX92" fmla="*/ 800114 w 4046541"/>
              <a:gd name="connsiteY92" fmla="*/ 2198778 h 2413570"/>
              <a:gd name="connsiteX93" fmla="*/ 824662 w 4046541"/>
              <a:gd name="connsiteY93" fmla="*/ 2180368 h 2413570"/>
              <a:gd name="connsiteX94" fmla="*/ 830799 w 4046541"/>
              <a:gd name="connsiteY94" fmla="*/ 2155820 h 2413570"/>
              <a:gd name="connsiteX95" fmla="*/ 843073 w 4046541"/>
              <a:gd name="connsiteY95" fmla="*/ 2137409 h 2413570"/>
              <a:gd name="connsiteX96" fmla="*/ 836936 w 4046541"/>
              <a:gd name="connsiteY96" fmla="*/ 1836700 h 2413570"/>
              <a:gd name="connsiteX97" fmla="*/ 818525 w 4046541"/>
              <a:gd name="connsiteY97" fmla="*/ 1787605 h 2413570"/>
              <a:gd name="connsiteX98" fmla="*/ 793977 w 4046541"/>
              <a:gd name="connsiteY98" fmla="*/ 1769194 h 2413570"/>
              <a:gd name="connsiteX99" fmla="*/ 775567 w 4046541"/>
              <a:gd name="connsiteY99" fmla="*/ 1756921 h 2413570"/>
              <a:gd name="connsiteX100" fmla="*/ 751019 w 4046541"/>
              <a:gd name="connsiteY100" fmla="*/ 1750784 h 2413570"/>
              <a:gd name="connsiteX101" fmla="*/ 732608 w 4046541"/>
              <a:gd name="connsiteY101" fmla="*/ 1726236 h 2413570"/>
              <a:gd name="connsiteX102" fmla="*/ 714197 w 4046541"/>
              <a:gd name="connsiteY102" fmla="*/ 1713962 h 2413570"/>
              <a:gd name="connsiteX103" fmla="*/ 689650 w 4046541"/>
              <a:gd name="connsiteY103" fmla="*/ 1695551 h 2413570"/>
              <a:gd name="connsiteX104" fmla="*/ 272340 w 4046541"/>
              <a:gd name="connsiteY104" fmla="*/ 1701688 h 2413570"/>
              <a:gd name="connsiteX105" fmla="*/ 180286 w 4046541"/>
              <a:gd name="connsiteY105" fmla="*/ 1720099 h 2413570"/>
              <a:gd name="connsiteX106" fmla="*/ 82095 w 4046541"/>
              <a:gd name="connsiteY106" fmla="*/ 1720099 h 2413570"/>
              <a:gd name="connsiteX107" fmla="*/ 33000 w 4046541"/>
              <a:gd name="connsiteY107" fmla="*/ 1732373 h 2413570"/>
              <a:gd name="connsiteX108" fmla="*/ 2316 w 4046541"/>
              <a:gd name="connsiteY108" fmla="*/ 1744647 h 2413570"/>
              <a:gd name="connsiteX109" fmla="*/ 137328 w 4046541"/>
              <a:gd name="connsiteY109" fmla="*/ 1726236 h 2413570"/>
              <a:gd name="connsiteX110" fmla="*/ 106643 w 4046541"/>
              <a:gd name="connsiteY110" fmla="*/ 1695551 h 2413570"/>
              <a:gd name="connsiteX111" fmla="*/ 69822 w 4046541"/>
              <a:gd name="connsiteY111" fmla="*/ 1658730 h 2413570"/>
              <a:gd name="connsiteX112" fmla="*/ 45274 w 4046541"/>
              <a:gd name="connsiteY112" fmla="*/ 1652593 h 2413570"/>
              <a:gd name="connsiteX113" fmla="*/ 20726 w 4046541"/>
              <a:gd name="connsiteY113" fmla="*/ 1640319 h 2413570"/>
              <a:gd name="connsiteX114" fmla="*/ 82095 w 4046541"/>
              <a:gd name="connsiteY114" fmla="*/ 1677141 h 2413570"/>
              <a:gd name="connsiteX115" fmla="*/ 100506 w 4046541"/>
              <a:gd name="connsiteY115" fmla="*/ 1683278 h 2413570"/>
              <a:gd name="connsiteX116" fmla="*/ 235518 w 4046541"/>
              <a:gd name="connsiteY116" fmla="*/ 1677141 h 2413570"/>
              <a:gd name="connsiteX117" fmla="*/ 266203 w 4046541"/>
              <a:gd name="connsiteY117" fmla="*/ 1671004 h 2413570"/>
              <a:gd name="connsiteX118" fmla="*/ 382804 w 4046541"/>
              <a:gd name="connsiteY118" fmla="*/ 1658730 h 2413570"/>
              <a:gd name="connsiteX119" fmla="*/ 456447 w 4046541"/>
              <a:gd name="connsiteY119" fmla="*/ 1640319 h 2413570"/>
              <a:gd name="connsiteX120" fmla="*/ 499406 w 4046541"/>
              <a:gd name="connsiteY120" fmla="*/ 1628045 h 2413570"/>
              <a:gd name="connsiteX121" fmla="*/ 523953 w 4046541"/>
              <a:gd name="connsiteY121" fmla="*/ 1603498 h 2413570"/>
              <a:gd name="connsiteX122" fmla="*/ 542364 w 4046541"/>
              <a:gd name="connsiteY122" fmla="*/ 1597361 h 2413570"/>
              <a:gd name="connsiteX123" fmla="*/ 566912 w 4046541"/>
              <a:gd name="connsiteY123" fmla="*/ 1585087 h 2413570"/>
              <a:gd name="connsiteX124" fmla="*/ 609870 w 4046541"/>
              <a:gd name="connsiteY124" fmla="*/ 1542129 h 2413570"/>
              <a:gd name="connsiteX125" fmla="*/ 616007 w 4046541"/>
              <a:gd name="connsiteY125" fmla="*/ 1523718 h 2413570"/>
              <a:gd name="connsiteX126" fmla="*/ 640555 w 4046541"/>
              <a:gd name="connsiteY126" fmla="*/ 1480760 h 2413570"/>
              <a:gd name="connsiteX127" fmla="*/ 646691 w 4046541"/>
              <a:gd name="connsiteY127" fmla="*/ 1462349 h 2413570"/>
              <a:gd name="connsiteX128" fmla="*/ 658965 w 4046541"/>
              <a:gd name="connsiteY128" fmla="*/ 1437801 h 2413570"/>
              <a:gd name="connsiteX129" fmla="*/ 652828 w 4046541"/>
              <a:gd name="connsiteY129" fmla="*/ 1321200 h 2413570"/>
              <a:gd name="connsiteX130" fmla="*/ 640555 w 4046541"/>
              <a:gd name="connsiteY130" fmla="*/ 1296652 h 2413570"/>
              <a:gd name="connsiteX131" fmla="*/ 622144 w 4046541"/>
              <a:gd name="connsiteY131" fmla="*/ 1253694 h 2413570"/>
              <a:gd name="connsiteX132" fmla="*/ 579185 w 4046541"/>
              <a:gd name="connsiteY132" fmla="*/ 1223009 h 2413570"/>
              <a:gd name="connsiteX133" fmla="*/ 560775 w 4046541"/>
              <a:gd name="connsiteY133" fmla="*/ 1216872 h 2413570"/>
              <a:gd name="connsiteX134" fmla="*/ 517816 w 4046541"/>
              <a:gd name="connsiteY134" fmla="*/ 1192325 h 2413570"/>
              <a:gd name="connsiteX135" fmla="*/ 493269 w 4046541"/>
              <a:gd name="connsiteY135" fmla="*/ 1180051 h 2413570"/>
              <a:gd name="connsiteX136" fmla="*/ 266203 w 4046541"/>
              <a:gd name="connsiteY136" fmla="*/ 1186188 h 2413570"/>
              <a:gd name="connsiteX137" fmla="*/ 217108 w 4046541"/>
              <a:gd name="connsiteY137" fmla="*/ 1204598 h 2413570"/>
              <a:gd name="connsiteX138" fmla="*/ 149602 w 4046541"/>
              <a:gd name="connsiteY138" fmla="*/ 1259831 h 2413570"/>
              <a:gd name="connsiteX139" fmla="*/ 137328 w 4046541"/>
              <a:gd name="connsiteY139" fmla="*/ 1284378 h 2413570"/>
              <a:gd name="connsiteX140" fmla="*/ 106643 w 4046541"/>
              <a:gd name="connsiteY140" fmla="*/ 1321200 h 2413570"/>
              <a:gd name="connsiteX141" fmla="*/ 82095 w 4046541"/>
              <a:gd name="connsiteY141" fmla="*/ 1370295 h 2413570"/>
              <a:gd name="connsiteX142" fmla="*/ 51411 w 4046541"/>
              <a:gd name="connsiteY142" fmla="*/ 1400980 h 2413570"/>
              <a:gd name="connsiteX143" fmla="*/ 39137 w 4046541"/>
              <a:gd name="connsiteY143" fmla="*/ 1443938 h 2413570"/>
              <a:gd name="connsiteX144" fmla="*/ 63685 w 4046541"/>
              <a:gd name="connsiteY144" fmla="*/ 1394843 h 2413570"/>
              <a:gd name="connsiteX145" fmla="*/ 75959 w 4046541"/>
              <a:gd name="connsiteY145" fmla="*/ 1376432 h 2413570"/>
              <a:gd name="connsiteX146" fmla="*/ 88232 w 4046541"/>
              <a:gd name="connsiteY146" fmla="*/ 1345747 h 2413570"/>
              <a:gd name="connsiteX147" fmla="*/ 131191 w 4046541"/>
              <a:gd name="connsiteY147" fmla="*/ 1302789 h 2413570"/>
              <a:gd name="connsiteX148" fmla="*/ 174149 w 4046541"/>
              <a:gd name="connsiteY148" fmla="*/ 1247557 h 2413570"/>
              <a:gd name="connsiteX149" fmla="*/ 180286 w 4046541"/>
              <a:gd name="connsiteY149" fmla="*/ 1002080 h 2413570"/>
              <a:gd name="connsiteX150" fmla="*/ 155738 w 4046541"/>
              <a:gd name="connsiteY150" fmla="*/ 952985 h 2413570"/>
              <a:gd name="connsiteX151" fmla="*/ 143465 w 4046541"/>
              <a:gd name="connsiteY151" fmla="*/ 934574 h 2413570"/>
              <a:gd name="connsiteX152" fmla="*/ 137328 w 4046541"/>
              <a:gd name="connsiteY152" fmla="*/ 916164 h 2413570"/>
              <a:gd name="connsiteX153" fmla="*/ 112780 w 4046541"/>
              <a:gd name="connsiteY153" fmla="*/ 891616 h 2413570"/>
              <a:gd name="connsiteX154" fmla="*/ 69822 w 4046541"/>
              <a:gd name="connsiteY154" fmla="*/ 848657 h 2413570"/>
              <a:gd name="connsiteX155" fmla="*/ 75959 w 4046541"/>
              <a:gd name="connsiteY155" fmla="*/ 928437 h 2413570"/>
              <a:gd name="connsiteX156" fmla="*/ 88232 w 4046541"/>
              <a:gd name="connsiteY156" fmla="*/ 971396 h 2413570"/>
              <a:gd name="connsiteX157" fmla="*/ 94369 w 4046541"/>
              <a:gd name="connsiteY157" fmla="*/ 989806 h 2413570"/>
              <a:gd name="connsiteX158" fmla="*/ 118917 w 4046541"/>
              <a:gd name="connsiteY158" fmla="*/ 1014354 h 2413570"/>
              <a:gd name="connsiteX159" fmla="*/ 131191 w 4046541"/>
              <a:gd name="connsiteY159" fmla="*/ 1032765 h 2413570"/>
              <a:gd name="connsiteX160" fmla="*/ 161875 w 4046541"/>
              <a:gd name="connsiteY160" fmla="*/ 1069586 h 2413570"/>
              <a:gd name="connsiteX161" fmla="*/ 180286 w 4046541"/>
              <a:gd name="connsiteY161" fmla="*/ 1087997 h 2413570"/>
              <a:gd name="connsiteX162" fmla="*/ 192560 w 4046541"/>
              <a:gd name="connsiteY162" fmla="*/ 1112545 h 2413570"/>
              <a:gd name="connsiteX163" fmla="*/ 223244 w 4046541"/>
              <a:gd name="connsiteY163" fmla="*/ 1155503 h 2413570"/>
              <a:gd name="connsiteX164" fmla="*/ 247792 w 4046541"/>
              <a:gd name="connsiteY164" fmla="*/ 1173914 h 2413570"/>
              <a:gd name="connsiteX165" fmla="*/ 272340 w 4046541"/>
              <a:gd name="connsiteY165" fmla="*/ 1198462 h 2413570"/>
              <a:gd name="connsiteX166" fmla="*/ 290751 w 4046541"/>
              <a:gd name="connsiteY166" fmla="*/ 1229146 h 2413570"/>
              <a:gd name="connsiteX167" fmla="*/ 327572 w 4046541"/>
              <a:gd name="connsiteY167" fmla="*/ 1241420 h 2413570"/>
              <a:gd name="connsiteX168" fmla="*/ 573048 w 4046541"/>
              <a:gd name="connsiteY168" fmla="*/ 1247557 h 2413570"/>
              <a:gd name="connsiteX169" fmla="*/ 591459 w 4046541"/>
              <a:gd name="connsiteY169" fmla="*/ 1235283 h 2413570"/>
              <a:gd name="connsiteX170" fmla="*/ 634418 w 4046541"/>
              <a:gd name="connsiteY170" fmla="*/ 1216872 h 2413570"/>
              <a:gd name="connsiteX171" fmla="*/ 646691 w 4046541"/>
              <a:gd name="connsiteY171" fmla="*/ 1192325 h 2413570"/>
              <a:gd name="connsiteX172" fmla="*/ 658965 w 4046541"/>
              <a:gd name="connsiteY172" fmla="*/ 1173914 h 2413570"/>
              <a:gd name="connsiteX173" fmla="*/ 652828 w 4046541"/>
              <a:gd name="connsiteY173" fmla="*/ 1002080 h 2413570"/>
              <a:gd name="connsiteX174" fmla="*/ 634418 w 4046541"/>
              <a:gd name="connsiteY174" fmla="*/ 897753 h 2413570"/>
              <a:gd name="connsiteX175" fmla="*/ 622144 w 4046541"/>
              <a:gd name="connsiteY175" fmla="*/ 854794 h 2413570"/>
              <a:gd name="connsiteX176" fmla="*/ 603733 w 4046541"/>
              <a:gd name="connsiteY176" fmla="*/ 830247 h 2413570"/>
              <a:gd name="connsiteX177" fmla="*/ 579185 w 4046541"/>
              <a:gd name="connsiteY177" fmla="*/ 781151 h 2413570"/>
              <a:gd name="connsiteX178" fmla="*/ 542364 w 4046541"/>
              <a:gd name="connsiteY178" fmla="*/ 762741 h 2413570"/>
              <a:gd name="connsiteX179" fmla="*/ 530090 w 4046541"/>
              <a:gd name="connsiteY179" fmla="*/ 738193 h 2413570"/>
              <a:gd name="connsiteX180" fmla="*/ 523953 w 4046541"/>
              <a:gd name="connsiteY180" fmla="*/ 719782 h 2413570"/>
              <a:gd name="connsiteX181" fmla="*/ 468721 w 4046541"/>
              <a:gd name="connsiteY181" fmla="*/ 664550 h 2413570"/>
              <a:gd name="connsiteX182" fmla="*/ 438036 w 4046541"/>
              <a:gd name="connsiteY182" fmla="*/ 621592 h 2413570"/>
              <a:gd name="connsiteX183" fmla="*/ 413489 w 4046541"/>
              <a:gd name="connsiteY183" fmla="*/ 609318 h 2413570"/>
              <a:gd name="connsiteX184" fmla="*/ 358257 w 4046541"/>
              <a:gd name="connsiteY184" fmla="*/ 554086 h 2413570"/>
              <a:gd name="connsiteX185" fmla="*/ 333709 w 4046541"/>
              <a:gd name="connsiteY185" fmla="*/ 535675 h 2413570"/>
              <a:gd name="connsiteX186" fmla="*/ 315298 w 4046541"/>
              <a:gd name="connsiteY186" fmla="*/ 511127 h 2413570"/>
              <a:gd name="connsiteX187" fmla="*/ 296887 w 4046541"/>
              <a:gd name="connsiteY187" fmla="*/ 492717 h 2413570"/>
              <a:gd name="connsiteX188" fmla="*/ 260066 w 4046541"/>
              <a:gd name="connsiteY188" fmla="*/ 449758 h 2413570"/>
              <a:gd name="connsiteX189" fmla="*/ 253929 w 4046541"/>
              <a:gd name="connsiteY189" fmla="*/ 431347 h 2413570"/>
              <a:gd name="connsiteX190" fmla="*/ 241655 w 4046541"/>
              <a:gd name="connsiteY190" fmla="*/ 406800 h 2413570"/>
              <a:gd name="connsiteX191" fmla="*/ 198697 w 4046541"/>
              <a:gd name="connsiteY191" fmla="*/ 363841 h 2413570"/>
              <a:gd name="connsiteX192" fmla="*/ 155738 w 4046541"/>
              <a:gd name="connsiteY192" fmla="*/ 320883 h 2413570"/>
              <a:gd name="connsiteX193" fmla="*/ 174149 w 4046541"/>
              <a:gd name="connsiteY193" fmla="*/ 339294 h 2413570"/>
              <a:gd name="connsiteX194" fmla="*/ 192560 w 4046541"/>
              <a:gd name="connsiteY194" fmla="*/ 357704 h 2413570"/>
              <a:gd name="connsiteX195" fmla="*/ 217108 w 4046541"/>
              <a:gd name="connsiteY195" fmla="*/ 394526 h 2413570"/>
              <a:gd name="connsiteX196" fmla="*/ 253929 w 4046541"/>
              <a:gd name="connsiteY196" fmla="*/ 449758 h 2413570"/>
              <a:gd name="connsiteX197" fmla="*/ 278477 w 4046541"/>
              <a:gd name="connsiteY197" fmla="*/ 462032 h 2413570"/>
              <a:gd name="connsiteX198" fmla="*/ 333709 w 4046541"/>
              <a:gd name="connsiteY198" fmla="*/ 517264 h 2413570"/>
              <a:gd name="connsiteX199" fmla="*/ 352120 w 4046541"/>
              <a:gd name="connsiteY199" fmla="*/ 541812 h 2413570"/>
              <a:gd name="connsiteX200" fmla="*/ 376667 w 4046541"/>
              <a:gd name="connsiteY200" fmla="*/ 560223 h 2413570"/>
              <a:gd name="connsiteX201" fmla="*/ 407352 w 4046541"/>
              <a:gd name="connsiteY201" fmla="*/ 615455 h 2413570"/>
              <a:gd name="connsiteX202" fmla="*/ 413489 w 4046541"/>
              <a:gd name="connsiteY202" fmla="*/ 633866 h 2413570"/>
              <a:gd name="connsiteX203" fmla="*/ 438036 w 4046541"/>
              <a:gd name="connsiteY203" fmla="*/ 670687 h 2413570"/>
              <a:gd name="connsiteX204" fmla="*/ 450310 w 4046541"/>
              <a:gd name="connsiteY204" fmla="*/ 695235 h 2413570"/>
              <a:gd name="connsiteX205" fmla="*/ 511679 w 4046541"/>
              <a:gd name="connsiteY205" fmla="*/ 725919 h 2413570"/>
              <a:gd name="connsiteX206" fmla="*/ 530090 w 4046541"/>
              <a:gd name="connsiteY206" fmla="*/ 222692 h 2413570"/>
              <a:gd name="connsiteX207" fmla="*/ 554638 w 4046541"/>
              <a:gd name="connsiteY207" fmla="*/ 173597 h 2413570"/>
              <a:gd name="connsiteX208" fmla="*/ 566912 w 4046541"/>
              <a:gd name="connsiteY208" fmla="*/ 149049 h 2413570"/>
              <a:gd name="connsiteX209" fmla="*/ 585322 w 4046541"/>
              <a:gd name="connsiteY209" fmla="*/ 603181 h 2413570"/>
              <a:gd name="connsiteX210" fmla="*/ 597596 w 4046541"/>
              <a:gd name="connsiteY210" fmla="*/ 744330 h 2413570"/>
              <a:gd name="connsiteX211" fmla="*/ 622144 w 4046541"/>
              <a:gd name="connsiteY211" fmla="*/ 738193 h 2413570"/>
              <a:gd name="connsiteX212" fmla="*/ 646691 w 4046541"/>
              <a:gd name="connsiteY212" fmla="*/ 633866 h 2413570"/>
              <a:gd name="connsiteX213" fmla="*/ 671239 w 4046541"/>
              <a:gd name="connsiteY213" fmla="*/ 572496 h 2413570"/>
              <a:gd name="connsiteX214" fmla="*/ 695787 w 4046541"/>
              <a:gd name="connsiteY214" fmla="*/ 480443 h 2413570"/>
              <a:gd name="connsiteX215" fmla="*/ 708061 w 4046541"/>
              <a:gd name="connsiteY215" fmla="*/ 462032 h 2413570"/>
              <a:gd name="connsiteX216" fmla="*/ 714197 w 4046541"/>
              <a:gd name="connsiteY216" fmla="*/ 419074 h 2413570"/>
              <a:gd name="connsiteX217" fmla="*/ 738745 w 4046541"/>
              <a:gd name="connsiteY217" fmla="*/ 400663 h 2413570"/>
              <a:gd name="connsiteX218" fmla="*/ 757156 w 4046541"/>
              <a:gd name="connsiteY218" fmla="*/ 376115 h 2413570"/>
              <a:gd name="connsiteX219" fmla="*/ 781704 w 4046541"/>
              <a:gd name="connsiteY219" fmla="*/ 363841 h 2413570"/>
              <a:gd name="connsiteX220" fmla="*/ 800114 w 4046541"/>
              <a:gd name="connsiteY220" fmla="*/ 345431 h 2413570"/>
              <a:gd name="connsiteX221" fmla="*/ 843073 w 4046541"/>
              <a:gd name="connsiteY221" fmla="*/ 314746 h 2413570"/>
              <a:gd name="connsiteX222" fmla="*/ 886031 w 4046541"/>
              <a:gd name="connsiteY222" fmla="*/ 320883 h 2413570"/>
              <a:gd name="connsiteX223" fmla="*/ 873757 w 4046541"/>
              <a:gd name="connsiteY223" fmla="*/ 339294 h 2413570"/>
              <a:gd name="connsiteX224" fmla="*/ 818525 w 4046541"/>
              <a:gd name="connsiteY224" fmla="*/ 388389 h 2413570"/>
              <a:gd name="connsiteX225" fmla="*/ 812388 w 4046541"/>
              <a:gd name="connsiteY225" fmla="*/ 412937 h 2413570"/>
              <a:gd name="connsiteX226" fmla="*/ 787840 w 4046541"/>
              <a:gd name="connsiteY226" fmla="*/ 431347 h 2413570"/>
              <a:gd name="connsiteX227" fmla="*/ 763293 w 4046541"/>
              <a:gd name="connsiteY227" fmla="*/ 455895 h 2413570"/>
              <a:gd name="connsiteX228" fmla="*/ 732608 w 4046541"/>
              <a:gd name="connsiteY228" fmla="*/ 498853 h 2413570"/>
              <a:gd name="connsiteX229" fmla="*/ 720334 w 4046541"/>
              <a:gd name="connsiteY229" fmla="*/ 523401 h 2413570"/>
              <a:gd name="connsiteX230" fmla="*/ 708061 w 4046541"/>
              <a:gd name="connsiteY230" fmla="*/ 541812 h 2413570"/>
              <a:gd name="connsiteX231" fmla="*/ 701924 w 4046541"/>
              <a:gd name="connsiteY231" fmla="*/ 615455 h 2413570"/>
              <a:gd name="connsiteX232" fmla="*/ 689650 w 4046541"/>
              <a:gd name="connsiteY232" fmla="*/ 811836 h 2413570"/>
              <a:gd name="connsiteX233" fmla="*/ 665102 w 4046541"/>
              <a:gd name="connsiteY233" fmla="*/ 952985 h 2413570"/>
              <a:gd name="connsiteX234" fmla="*/ 683513 w 4046541"/>
              <a:gd name="connsiteY234" fmla="*/ 1026628 h 2413570"/>
              <a:gd name="connsiteX235" fmla="*/ 695787 w 4046541"/>
              <a:gd name="connsiteY235" fmla="*/ 1063449 h 2413570"/>
              <a:gd name="connsiteX236" fmla="*/ 714197 w 4046541"/>
              <a:gd name="connsiteY236" fmla="*/ 1094134 h 2413570"/>
              <a:gd name="connsiteX237" fmla="*/ 726471 w 4046541"/>
              <a:gd name="connsiteY237" fmla="*/ 1118682 h 2413570"/>
              <a:gd name="connsiteX238" fmla="*/ 757156 w 4046541"/>
              <a:gd name="connsiteY238" fmla="*/ 1124819 h 2413570"/>
              <a:gd name="connsiteX239" fmla="*/ 812388 w 4046541"/>
              <a:gd name="connsiteY239" fmla="*/ 1112545 h 2413570"/>
              <a:gd name="connsiteX240" fmla="*/ 855346 w 4046541"/>
              <a:gd name="connsiteY240" fmla="*/ 1069586 h 2413570"/>
              <a:gd name="connsiteX241" fmla="*/ 873757 w 4046541"/>
              <a:gd name="connsiteY241" fmla="*/ 1051176 h 2413570"/>
              <a:gd name="connsiteX242" fmla="*/ 928989 w 4046541"/>
              <a:gd name="connsiteY242" fmla="*/ 1026628 h 2413570"/>
              <a:gd name="connsiteX243" fmla="*/ 990359 w 4046541"/>
              <a:gd name="connsiteY243" fmla="*/ 1032765 h 2413570"/>
              <a:gd name="connsiteX244" fmla="*/ 1057865 w 4046541"/>
              <a:gd name="connsiteY244" fmla="*/ 1038902 h 2413570"/>
              <a:gd name="connsiteX245" fmla="*/ 1039454 w 4046541"/>
              <a:gd name="connsiteY245" fmla="*/ 824110 h 2413570"/>
              <a:gd name="connsiteX246" fmla="*/ 1027180 w 4046541"/>
              <a:gd name="connsiteY246" fmla="*/ 781151 h 2413570"/>
              <a:gd name="connsiteX247" fmla="*/ 1014906 w 4046541"/>
              <a:gd name="connsiteY247" fmla="*/ 695235 h 2413570"/>
              <a:gd name="connsiteX248" fmla="*/ 1033317 w 4046541"/>
              <a:gd name="connsiteY248" fmla="*/ 504990 h 2413570"/>
              <a:gd name="connsiteX249" fmla="*/ 1051728 w 4046541"/>
              <a:gd name="connsiteY249" fmla="*/ 486580 h 2413570"/>
              <a:gd name="connsiteX250" fmla="*/ 1064002 w 4046541"/>
              <a:gd name="connsiteY250" fmla="*/ 462032 h 2413570"/>
              <a:gd name="connsiteX251" fmla="*/ 1076275 w 4046541"/>
              <a:gd name="connsiteY251" fmla="*/ 419074 h 2413570"/>
              <a:gd name="connsiteX252" fmla="*/ 1162192 w 4046541"/>
              <a:gd name="connsiteY252" fmla="*/ 345431 h 2413570"/>
              <a:gd name="connsiteX253" fmla="*/ 1180603 w 4046541"/>
              <a:gd name="connsiteY253" fmla="*/ 333157 h 2413570"/>
              <a:gd name="connsiteX254" fmla="*/ 1205151 w 4046541"/>
              <a:gd name="connsiteY254" fmla="*/ 320883 h 2413570"/>
              <a:gd name="connsiteX255" fmla="*/ 1266520 w 4046541"/>
              <a:gd name="connsiteY255" fmla="*/ 290198 h 2413570"/>
              <a:gd name="connsiteX256" fmla="*/ 1254246 w 4046541"/>
              <a:gd name="connsiteY256" fmla="*/ 161323 h 2413570"/>
              <a:gd name="connsiteX257" fmla="*/ 1241972 w 4046541"/>
              <a:gd name="connsiteY257" fmla="*/ 87680 h 2413570"/>
              <a:gd name="connsiteX258" fmla="*/ 1260383 w 4046541"/>
              <a:gd name="connsiteY258" fmla="*/ 222692 h 2413570"/>
              <a:gd name="connsiteX259" fmla="*/ 1272657 w 4046541"/>
              <a:gd name="connsiteY259" fmla="*/ 259514 h 2413570"/>
              <a:gd name="connsiteX260" fmla="*/ 1291067 w 4046541"/>
              <a:gd name="connsiteY260" fmla="*/ 308609 h 2413570"/>
              <a:gd name="connsiteX261" fmla="*/ 1315615 w 4046541"/>
              <a:gd name="connsiteY261" fmla="*/ 314746 h 2413570"/>
              <a:gd name="connsiteX262" fmla="*/ 1334026 w 4046541"/>
              <a:gd name="connsiteY262" fmla="*/ 296335 h 2413570"/>
              <a:gd name="connsiteX263" fmla="*/ 1389258 w 4046541"/>
              <a:gd name="connsiteY263" fmla="*/ 228829 h 2413570"/>
              <a:gd name="connsiteX264" fmla="*/ 1419942 w 4046541"/>
              <a:gd name="connsiteY264" fmla="*/ 222692 h 2413570"/>
              <a:gd name="connsiteX265" fmla="*/ 1438353 w 4046541"/>
              <a:gd name="connsiteY265" fmla="*/ 234966 h 2413570"/>
              <a:gd name="connsiteX266" fmla="*/ 1395395 w 4046541"/>
              <a:gd name="connsiteY266" fmla="*/ 253377 h 2413570"/>
              <a:gd name="connsiteX267" fmla="*/ 1352436 w 4046541"/>
              <a:gd name="connsiteY267" fmla="*/ 296335 h 2413570"/>
              <a:gd name="connsiteX268" fmla="*/ 1334026 w 4046541"/>
              <a:gd name="connsiteY268" fmla="*/ 320883 h 2413570"/>
              <a:gd name="connsiteX269" fmla="*/ 1321752 w 4046541"/>
              <a:gd name="connsiteY269" fmla="*/ 339294 h 2413570"/>
              <a:gd name="connsiteX270" fmla="*/ 1297204 w 4046541"/>
              <a:gd name="connsiteY270" fmla="*/ 351568 h 2413570"/>
              <a:gd name="connsiteX271" fmla="*/ 1272657 w 4046541"/>
              <a:gd name="connsiteY271" fmla="*/ 412937 h 2413570"/>
              <a:gd name="connsiteX272" fmla="*/ 1254246 w 4046541"/>
              <a:gd name="connsiteY272" fmla="*/ 419074 h 2413570"/>
              <a:gd name="connsiteX273" fmla="*/ 1419942 w 4046541"/>
              <a:gd name="connsiteY273" fmla="*/ 437484 h 2413570"/>
              <a:gd name="connsiteX274" fmla="*/ 1438353 w 4046541"/>
              <a:gd name="connsiteY274" fmla="*/ 455895 h 2413570"/>
              <a:gd name="connsiteX275" fmla="*/ 1106960 w 4046541"/>
              <a:gd name="connsiteY275" fmla="*/ 480443 h 2413570"/>
              <a:gd name="connsiteX276" fmla="*/ 1088549 w 4046541"/>
              <a:gd name="connsiteY276" fmla="*/ 498853 h 2413570"/>
              <a:gd name="connsiteX277" fmla="*/ 1076275 w 4046541"/>
              <a:gd name="connsiteY277" fmla="*/ 523401 h 2413570"/>
              <a:gd name="connsiteX278" fmla="*/ 1094686 w 4046541"/>
              <a:gd name="connsiteY278" fmla="*/ 738193 h 2413570"/>
              <a:gd name="connsiteX279" fmla="*/ 1100823 w 4046541"/>
              <a:gd name="connsiteY279" fmla="*/ 768878 h 2413570"/>
              <a:gd name="connsiteX280" fmla="*/ 1125371 w 4046541"/>
              <a:gd name="connsiteY280" fmla="*/ 848657 h 2413570"/>
              <a:gd name="connsiteX281" fmla="*/ 1137644 w 4046541"/>
              <a:gd name="connsiteY281" fmla="*/ 903890 h 2413570"/>
              <a:gd name="connsiteX282" fmla="*/ 1143781 w 4046541"/>
              <a:gd name="connsiteY282" fmla="*/ 928437 h 2413570"/>
              <a:gd name="connsiteX283" fmla="*/ 1156055 w 4046541"/>
              <a:gd name="connsiteY283" fmla="*/ 946848 h 2413570"/>
              <a:gd name="connsiteX284" fmla="*/ 1180603 w 4046541"/>
              <a:gd name="connsiteY284" fmla="*/ 1032765 h 2413570"/>
              <a:gd name="connsiteX285" fmla="*/ 1192877 w 4046541"/>
              <a:gd name="connsiteY285" fmla="*/ 1075723 h 2413570"/>
              <a:gd name="connsiteX286" fmla="*/ 1217424 w 4046541"/>
              <a:gd name="connsiteY286" fmla="*/ 1100271 h 2413570"/>
              <a:gd name="connsiteX287" fmla="*/ 1254246 w 4046541"/>
              <a:gd name="connsiteY287" fmla="*/ 1143229 h 2413570"/>
              <a:gd name="connsiteX288" fmla="*/ 1278793 w 4046541"/>
              <a:gd name="connsiteY288" fmla="*/ 1161640 h 2413570"/>
              <a:gd name="connsiteX289" fmla="*/ 1426079 w 4046541"/>
              <a:gd name="connsiteY289" fmla="*/ 1180051 h 2413570"/>
              <a:gd name="connsiteX290" fmla="*/ 1597913 w 4046541"/>
              <a:gd name="connsiteY290" fmla="*/ 1198462 h 2413570"/>
              <a:gd name="connsiteX291" fmla="*/ 2052044 w 4046541"/>
              <a:gd name="connsiteY291" fmla="*/ 1223009 h 2413570"/>
              <a:gd name="connsiteX292" fmla="*/ 2107277 w 4046541"/>
              <a:gd name="connsiteY292" fmla="*/ 1235283 h 2413570"/>
              <a:gd name="connsiteX293" fmla="*/ 2438670 w 4046541"/>
              <a:gd name="connsiteY293" fmla="*/ 1247557 h 2413570"/>
              <a:gd name="connsiteX294" fmla="*/ 2542997 w 4046541"/>
              <a:gd name="connsiteY294" fmla="*/ 1272104 h 2413570"/>
              <a:gd name="connsiteX295" fmla="*/ 2763926 w 4046541"/>
              <a:gd name="connsiteY295" fmla="*/ 1278241 h 2413570"/>
              <a:gd name="connsiteX296" fmla="*/ 2855980 w 4046541"/>
              <a:gd name="connsiteY296" fmla="*/ 1290515 h 2413570"/>
              <a:gd name="connsiteX297" fmla="*/ 3187373 w 4046541"/>
              <a:gd name="connsiteY297" fmla="*/ 1272104 h 2413570"/>
              <a:gd name="connsiteX298" fmla="*/ 3267153 w 4046541"/>
              <a:gd name="connsiteY298" fmla="*/ 1247557 h 2413570"/>
              <a:gd name="connsiteX299" fmla="*/ 3310112 w 4046541"/>
              <a:gd name="connsiteY299" fmla="*/ 1241420 h 2413570"/>
              <a:gd name="connsiteX300" fmla="*/ 3377618 w 4046541"/>
              <a:gd name="connsiteY300" fmla="*/ 1204598 h 2413570"/>
              <a:gd name="connsiteX301" fmla="*/ 3396028 w 4046541"/>
              <a:gd name="connsiteY301" fmla="*/ 1192325 h 2413570"/>
              <a:gd name="connsiteX302" fmla="*/ 3445124 w 4046541"/>
              <a:gd name="connsiteY302" fmla="*/ 1186188 h 2413570"/>
              <a:gd name="connsiteX303" fmla="*/ 3488082 w 4046541"/>
              <a:gd name="connsiteY303" fmla="*/ 1149366 h 2413570"/>
              <a:gd name="connsiteX304" fmla="*/ 3531040 w 4046541"/>
              <a:gd name="connsiteY304" fmla="*/ 1106408 h 2413570"/>
              <a:gd name="connsiteX305" fmla="*/ 3549451 w 4046541"/>
              <a:gd name="connsiteY305" fmla="*/ 1087997 h 2413570"/>
              <a:gd name="connsiteX306" fmla="*/ 3567862 w 4046541"/>
              <a:gd name="connsiteY306" fmla="*/ 1075723 h 2413570"/>
              <a:gd name="connsiteX307" fmla="*/ 3592410 w 4046541"/>
              <a:gd name="connsiteY307" fmla="*/ 1051176 h 2413570"/>
              <a:gd name="connsiteX308" fmla="*/ 3623094 w 4046541"/>
              <a:gd name="connsiteY308" fmla="*/ 1045039 h 2413570"/>
              <a:gd name="connsiteX309" fmla="*/ 3690600 w 4046541"/>
              <a:gd name="connsiteY309" fmla="*/ 977533 h 2413570"/>
              <a:gd name="connsiteX310" fmla="*/ 3709011 w 4046541"/>
              <a:gd name="connsiteY310" fmla="*/ 959122 h 2413570"/>
              <a:gd name="connsiteX311" fmla="*/ 3721285 w 4046541"/>
              <a:gd name="connsiteY311" fmla="*/ 934574 h 2413570"/>
              <a:gd name="connsiteX312" fmla="*/ 3745832 w 4046541"/>
              <a:gd name="connsiteY312" fmla="*/ 860931 h 2413570"/>
              <a:gd name="connsiteX313" fmla="*/ 3751969 w 4046541"/>
              <a:gd name="connsiteY313" fmla="*/ 830247 h 2413570"/>
              <a:gd name="connsiteX314" fmla="*/ 3788791 w 4046541"/>
              <a:gd name="connsiteY314" fmla="*/ 775015 h 2413570"/>
              <a:gd name="connsiteX315" fmla="*/ 3794928 w 4046541"/>
              <a:gd name="connsiteY315" fmla="*/ 658413 h 2413570"/>
              <a:gd name="connsiteX316" fmla="*/ 3825612 w 4046541"/>
              <a:gd name="connsiteY316" fmla="*/ 492717 h 2413570"/>
              <a:gd name="connsiteX317" fmla="*/ 3813338 w 4046541"/>
              <a:gd name="connsiteY317" fmla="*/ 228829 h 2413570"/>
              <a:gd name="connsiteX318" fmla="*/ 3788791 w 4046541"/>
              <a:gd name="connsiteY318" fmla="*/ 185871 h 2413570"/>
              <a:gd name="connsiteX319" fmla="*/ 3751969 w 4046541"/>
              <a:gd name="connsiteY319" fmla="*/ 142913 h 2413570"/>
              <a:gd name="connsiteX320" fmla="*/ 3715148 w 4046541"/>
              <a:gd name="connsiteY320" fmla="*/ 118365 h 2413570"/>
              <a:gd name="connsiteX321" fmla="*/ 3702874 w 4046541"/>
              <a:gd name="connsiteY321" fmla="*/ 99954 h 2413570"/>
              <a:gd name="connsiteX322" fmla="*/ 3684463 w 4046541"/>
              <a:gd name="connsiteY322" fmla="*/ 56996 h 2413570"/>
              <a:gd name="connsiteX323" fmla="*/ 3666053 w 4046541"/>
              <a:gd name="connsiteY323" fmla="*/ 44722 h 2413570"/>
              <a:gd name="connsiteX324" fmla="*/ 3641505 w 4046541"/>
              <a:gd name="connsiteY324" fmla="*/ 26311 h 2413570"/>
              <a:gd name="connsiteX325" fmla="*/ 3629231 w 4046541"/>
              <a:gd name="connsiteY325" fmla="*/ 1764 h 2413570"/>
              <a:gd name="connsiteX326" fmla="*/ 3666053 w 4046541"/>
              <a:gd name="connsiteY326" fmla="*/ 38585 h 2413570"/>
              <a:gd name="connsiteX327" fmla="*/ 3709011 w 4046541"/>
              <a:gd name="connsiteY327" fmla="*/ 106091 h 2413570"/>
              <a:gd name="connsiteX328" fmla="*/ 3745832 w 4046541"/>
              <a:gd name="connsiteY328" fmla="*/ 136776 h 2413570"/>
              <a:gd name="connsiteX329" fmla="*/ 3776517 w 4046541"/>
              <a:gd name="connsiteY329" fmla="*/ 149049 h 2413570"/>
              <a:gd name="connsiteX330" fmla="*/ 3831749 w 4046541"/>
              <a:gd name="connsiteY330" fmla="*/ 192008 h 2413570"/>
              <a:gd name="connsiteX331" fmla="*/ 3850160 w 4046541"/>
              <a:gd name="connsiteY331" fmla="*/ 216555 h 2413570"/>
              <a:gd name="connsiteX332" fmla="*/ 3874708 w 4046541"/>
              <a:gd name="connsiteY332" fmla="*/ 222692 h 2413570"/>
              <a:gd name="connsiteX333" fmla="*/ 3905392 w 4046541"/>
              <a:gd name="connsiteY333" fmla="*/ 265651 h 2413570"/>
              <a:gd name="connsiteX334" fmla="*/ 3923803 w 4046541"/>
              <a:gd name="connsiteY334" fmla="*/ 241103 h 2413570"/>
              <a:gd name="connsiteX335" fmla="*/ 3948351 w 4046541"/>
              <a:gd name="connsiteY335" fmla="*/ 228829 h 2413570"/>
              <a:gd name="connsiteX336" fmla="*/ 4009720 w 4046541"/>
              <a:gd name="connsiteY336" fmla="*/ 204282 h 2413570"/>
              <a:gd name="connsiteX337" fmla="*/ 4046541 w 4046541"/>
              <a:gd name="connsiteY337" fmla="*/ 179734 h 24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Lst>
            <a:rect l="l" t="t" r="r" b="b"/>
            <a:pathLst>
              <a:path w="4046541" h="2413570">
                <a:moveTo>
                  <a:pt x="1340163" y="1400980"/>
                </a:moveTo>
                <a:cubicBezTo>
                  <a:pt x="1337444" y="1411856"/>
                  <a:pt x="1320899" y="1480352"/>
                  <a:pt x="1315615" y="1493033"/>
                </a:cubicBezTo>
                <a:cubicBezTo>
                  <a:pt x="1311027" y="1504044"/>
                  <a:pt x="1302140" y="1512859"/>
                  <a:pt x="1297204" y="1523718"/>
                </a:cubicBezTo>
                <a:cubicBezTo>
                  <a:pt x="1273139" y="1576660"/>
                  <a:pt x="1302044" y="1547703"/>
                  <a:pt x="1260383" y="1578950"/>
                </a:cubicBezTo>
                <a:cubicBezTo>
                  <a:pt x="1266520" y="1583041"/>
                  <a:pt x="1272196" y="1587926"/>
                  <a:pt x="1278793" y="1591224"/>
                </a:cubicBezTo>
                <a:cubicBezTo>
                  <a:pt x="1284579" y="1594117"/>
                  <a:pt x="1291258" y="1594813"/>
                  <a:pt x="1297204" y="1597361"/>
                </a:cubicBezTo>
                <a:cubicBezTo>
                  <a:pt x="1305613" y="1600965"/>
                  <a:pt x="1313569" y="1605544"/>
                  <a:pt x="1321752" y="1609635"/>
                </a:cubicBezTo>
                <a:cubicBezTo>
                  <a:pt x="1351745" y="1649624"/>
                  <a:pt x="1324705" y="1624938"/>
                  <a:pt x="1370847" y="1640319"/>
                </a:cubicBezTo>
                <a:cubicBezTo>
                  <a:pt x="1379526" y="1643212"/>
                  <a:pt x="1387452" y="1648054"/>
                  <a:pt x="1395395" y="1652593"/>
                </a:cubicBezTo>
                <a:cubicBezTo>
                  <a:pt x="1409863" y="1660860"/>
                  <a:pt x="1425175" y="1673865"/>
                  <a:pt x="1438353" y="1683278"/>
                </a:cubicBezTo>
                <a:cubicBezTo>
                  <a:pt x="1444355" y="1687565"/>
                  <a:pt x="1451251" y="1690651"/>
                  <a:pt x="1456764" y="1695551"/>
                </a:cubicBezTo>
                <a:cubicBezTo>
                  <a:pt x="1469737" y="1707083"/>
                  <a:pt x="1478701" y="1723442"/>
                  <a:pt x="1493585" y="1732373"/>
                </a:cubicBezTo>
                <a:cubicBezTo>
                  <a:pt x="1510226" y="1742358"/>
                  <a:pt x="1548818" y="1750784"/>
                  <a:pt x="1548818" y="1750784"/>
                </a:cubicBezTo>
                <a:cubicBezTo>
                  <a:pt x="1554955" y="1756921"/>
                  <a:pt x="1562922" y="1761659"/>
                  <a:pt x="1567228" y="1769194"/>
                </a:cubicBezTo>
                <a:cubicBezTo>
                  <a:pt x="1571413" y="1776517"/>
                  <a:pt x="1578043" y="1786724"/>
                  <a:pt x="1573365" y="1793742"/>
                </a:cubicBezTo>
                <a:cubicBezTo>
                  <a:pt x="1569777" y="1799124"/>
                  <a:pt x="1560901" y="1790153"/>
                  <a:pt x="1554955" y="1787605"/>
                </a:cubicBezTo>
                <a:cubicBezTo>
                  <a:pt x="1546546" y="1784001"/>
                  <a:pt x="1539086" y="1778224"/>
                  <a:pt x="1530407" y="1775331"/>
                </a:cubicBezTo>
                <a:cubicBezTo>
                  <a:pt x="1520511" y="1772032"/>
                  <a:pt x="1509950" y="1771240"/>
                  <a:pt x="1499722" y="1769194"/>
                </a:cubicBezTo>
                <a:cubicBezTo>
                  <a:pt x="1493585" y="1765103"/>
                  <a:pt x="1488052" y="1759916"/>
                  <a:pt x="1481312" y="1756921"/>
                </a:cubicBezTo>
                <a:cubicBezTo>
                  <a:pt x="1444490" y="1740556"/>
                  <a:pt x="1429148" y="1749761"/>
                  <a:pt x="1462901" y="1738510"/>
                </a:cubicBezTo>
                <a:cubicBezTo>
                  <a:pt x="1463045" y="1738797"/>
                  <a:pt x="1482906" y="1775625"/>
                  <a:pt x="1481312" y="1781468"/>
                </a:cubicBezTo>
                <a:cubicBezTo>
                  <a:pt x="1476498" y="1799120"/>
                  <a:pt x="1464947" y="1814199"/>
                  <a:pt x="1456764" y="1830564"/>
                </a:cubicBezTo>
                <a:cubicBezTo>
                  <a:pt x="1433441" y="1772258"/>
                  <a:pt x="1458445" y="1823081"/>
                  <a:pt x="1426079" y="1781468"/>
                </a:cubicBezTo>
                <a:cubicBezTo>
                  <a:pt x="1417023" y="1769824"/>
                  <a:pt x="1411060" y="1755908"/>
                  <a:pt x="1401532" y="1744647"/>
                </a:cubicBezTo>
                <a:cubicBezTo>
                  <a:pt x="1325822" y="1655171"/>
                  <a:pt x="1379835" y="1733580"/>
                  <a:pt x="1346299" y="1683278"/>
                </a:cubicBezTo>
                <a:cubicBezTo>
                  <a:pt x="1336221" y="1642961"/>
                  <a:pt x="1346724" y="1673280"/>
                  <a:pt x="1327889" y="1640319"/>
                </a:cubicBezTo>
                <a:cubicBezTo>
                  <a:pt x="1323350" y="1632376"/>
                  <a:pt x="1320932" y="1623216"/>
                  <a:pt x="1315615" y="1615772"/>
                </a:cubicBezTo>
                <a:cubicBezTo>
                  <a:pt x="1310570" y="1608710"/>
                  <a:pt x="1302249" y="1604423"/>
                  <a:pt x="1297204" y="1597361"/>
                </a:cubicBezTo>
                <a:cubicBezTo>
                  <a:pt x="1285176" y="1580522"/>
                  <a:pt x="1287147" y="1568892"/>
                  <a:pt x="1272657" y="1554402"/>
                </a:cubicBezTo>
                <a:cubicBezTo>
                  <a:pt x="1267442" y="1549187"/>
                  <a:pt x="1259846" y="1546929"/>
                  <a:pt x="1254246" y="1542129"/>
                </a:cubicBezTo>
                <a:cubicBezTo>
                  <a:pt x="1245460" y="1534598"/>
                  <a:pt x="1237881" y="1525764"/>
                  <a:pt x="1229698" y="1517581"/>
                </a:cubicBezTo>
                <a:cubicBezTo>
                  <a:pt x="1223561" y="1519627"/>
                  <a:pt x="1216257" y="1519577"/>
                  <a:pt x="1211287" y="1523718"/>
                </a:cubicBezTo>
                <a:cubicBezTo>
                  <a:pt x="1183464" y="1546905"/>
                  <a:pt x="1204336" y="1551673"/>
                  <a:pt x="1168329" y="1566676"/>
                </a:cubicBezTo>
                <a:cubicBezTo>
                  <a:pt x="1152758" y="1573164"/>
                  <a:pt x="1135599" y="1574859"/>
                  <a:pt x="1119234" y="1578950"/>
                </a:cubicBezTo>
                <a:cubicBezTo>
                  <a:pt x="1123325" y="1621908"/>
                  <a:pt x="1123308" y="1665459"/>
                  <a:pt x="1131508" y="1707825"/>
                </a:cubicBezTo>
                <a:cubicBezTo>
                  <a:pt x="1135695" y="1729456"/>
                  <a:pt x="1150711" y="1747820"/>
                  <a:pt x="1156055" y="1769194"/>
                </a:cubicBezTo>
                <a:cubicBezTo>
                  <a:pt x="1167300" y="1814174"/>
                  <a:pt x="1158096" y="1786369"/>
                  <a:pt x="1192877" y="1848974"/>
                </a:cubicBezTo>
                <a:cubicBezTo>
                  <a:pt x="1225019" y="1977540"/>
                  <a:pt x="1187760" y="1813821"/>
                  <a:pt x="1211287" y="2088314"/>
                </a:cubicBezTo>
                <a:cubicBezTo>
                  <a:pt x="1212068" y="2097429"/>
                  <a:pt x="1217768" y="2105781"/>
                  <a:pt x="1223561" y="2112862"/>
                </a:cubicBezTo>
                <a:cubicBezTo>
                  <a:pt x="1236385" y="2128535"/>
                  <a:pt x="1266520" y="2155820"/>
                  <a:pt x="1266520" y="2155820"/>
                </a:cubicBezTo>
                <a:cubicBezTo>
                  <a:pt x="1268566" y="2161957"/>
                  <a:pt x="1279126" y="2174231"/>
                  <a:pt x="1272657" y="2174231"/>
                </a:cubicBezTo>
                <a:cubicBezTo>
                  <a:pt x="1264784" y="2174231"/>
                  <a:pt x="1235301" y="2143012"/>
                  <a:pt x="1229698" y="2137409"/>
                </a:cubicBezTo>
                <a:cubicBezTo>
                  <a:pt x="1217424" y="2143546"/>
                  <a:pt x="1197567" y="2142924"/>
                  <a:pt x="1192877" y="2155820"/>
                </a:cubicBezTo>
                <a:cubicBezTo>
                  <a:pt x="1179521" y="2192549"/>
                  <a:pt x="1185884" y="2233698"/>
                  <a:pt x="1180603" y="2272421"/>
                </a:cubicBezTo>
                <a:cubicBezTo>
                  <a:pt x="1179729" y="2278831"/>
                  <a:pt x="1176325" y="2284636"/>
                  <a:pt x="1174466" y="2290832"/>
                </a:cubicBezTo>
                <a:cubicBezTo>
                  <a:pt x="1170187" y="2305096"/>
                  <a:pt x="1171128" y="2321876"/>
                  <a:pt x="1162192" y="2333790"/>
                </a:cubicBezTo>
                <a:cubicBezTo>
                  <a:pt x="1157131" y="2340538"/>
                  <a:pt x="1145827" y="2337881"/>
                  <a:pt x="1137644" y="2339927"/>
                </a:cubicBezTo>
                <a:cubicBezTo>
                  <a:pt x="1135599" y="2278558"/>
                  <a:pt x="1138289" y="2216848"/>
                  <a:pt x="1131508" y="2155820"/>
                </a:cubicBezTo>
                <a:cubicBezTo>
                  <a:pt x="1130694" y="2148489"/>
                  <a:pt x="1122766" y="2167756"/>
                  <a:pt x="1119234" y="2174231"/>
                </a:cubicBezTo>
                <a:cubicBezTo>
                  <a:pt x="1085119" y="2236774"/>
                  <a:pt x="1110321" y="2207691"/>
                  <a:pt x="1076275" y="2241737"/>
                </a:cubicBezTo>
                <a:cubicBezTo>
                  <a:pt x="1072184" y="2254011"/>
                  <a:pt x="1069256" y="2266736"/>
                  <a:pt x="1064002" y="2278558"/>
                </a:cubicBezTo>
                <a:cubicBezTo>
                  <a:pt x="1061006" y="2285298"/>
                  <a:pt x="1054467" y="2290121"/>
                  <a:pt x="1051728" y="2296969"/>
                </a:cubicBezTo>
                <a:cubicBezTo>
                  <a:pt x="1023715" y="2367001"/>
                  <a:pt x="1057269" y="2316173"/>
                  <a:pt x="1021043" y="2364475"/>
                </a:cubicBezTo>
                <a:cubicBezTo>
                  <a:pt x="1023089" y="2358338"/>
                  <a:pt x="1024632" y="2352010"/>
                  <a:pt x="1027180" y="2346064"/>
                </a:cubicBezTo>
                <a:cubicBezTo>
                  <a:pt x="1030784" y="2337656"/>
                  <a:pt x="1036561" y="2330196"/>
                  <a:pt x="1039454" y="2321517"/>
                </a:cubicBezTo>
                <a:cubicBezTo>
                  <a:pt x="1068440" y="2234562"/>
                  <a:pt x="1036324" y="2303227"/>
                  <a:pt x="1064002" y="2247874"/>
                </a:cubicBezTo>
                <a:cubicBezTo>
                  <a:pt x="1068093" y="2211052"/>
                  <a:pt x="1071483" y="2174146"/>
                  <a:pt x="1076275" y="2137409"/>
                </a:cubicBezTo>
                <a:cubicBezTo>
                  <a:pt x="1077624" y="2127066"/>
                  <a:pt x="1081063" y="2117068"/>
                  <a:pt x="1082412" y="2106725"/>
                </a:cubicBezTo>
                <a:cubicBezTo>
                  <a:pt x="1099384" y="1976608"/>
                  <a:pt x="1079891" y="2033246"/>
                  <a:pt x="1106960" y="1965576"/>
                </a:cubicBezTo>
                <a:cubicBezTo>
                  <a:pt x="1104914" y="1861248"/>
                  <a:pt x="1108531" y="1756656"/>
                  <a:pt x="1100823" y="1652593"/>
                </a:cubicBezTo>
                <a:cubicBezTo>
                  <a:pt x="1100182" y="1643938"/>
                  <a:pt x="1091069" y="1633564"/>
                  <a:pt x="1082412" y="1634182"/>
                </a:cubicBezTo>
                <a:cubicBezTo>
                  <a:pt x="1058529" y="1635888"/>
                  <a:pt x="1037408" y="1650547"/>
                  <a:pt x="1014906" y="1658730"/>
                </a:cubicBezTo>
                <a:cubicBezTo>
                  <a:pt x="997985" y="1675651"/>
                  <a:pt x="998018" y="1678025"/>
                  <a:pt x="978085" y="1689415"/>
                </a:cubicBezTo>
                <a:cubicBezTo>
                  <a:pt x="970142" y="1693954"/>
                  <a:pt x="961295" y="1696839"/>
                  <a:pt x="953537" y="1701688"/>
                </a:cubicBezTo>
                <a:cubicBezTo>
                  <a:pt x="944863" y="1707109"/>
                  <a:pt x="937663" y="1714678"/>
                  <a:pt x="928989" y="1720099"/>
                </a:cubicBezTo>
                <a:cubicBezTo>
                  <a:pt x="913698" y="1729656"/>
                  <a:pt x="889925" y="1738180"/>
                  <a:pt x="873757" y="1744647"/>
                </a:cubicBezTo>
                <a:cubicBezTo>
                  <a:pt x="884447" y="1787405"/>
                  <a:pt x="884905" y="1786033"/>
                  <a:pt x="892168" y="1848974"/>
                </a:cubicBezTo>
                <a:cubicBezTo>
                  <a:pt x="895225" y="1875470"/>
                  <a:pt x="896259" y="1902161"/>
                  <a:pt x="898305" y="1928754"/>
                </a:cubicBezTo>
                <a:cubicBezTo>
                  <a:pt x="894214" y="2041264"/>
                  <a:pt x="897616" y="2154297"/>
                  <a:pt x="886031" y="2266284"/>
                </a:cubicBezTo>
                <a:cubicBezTo>
                  <a:pt x="884978" y="2276458"/>
                  <a:pt x="867620" y="2276512"/>
                  <a:pt x="861483" y="2284695"/>
                </a:cubicBezTo>
                <a:cubicBezTo>
                  <a:pt x="854873" y="2293508"/>
                  <a:pt x="853301" y="2305152"/>
                  <a:pt x="849210" y="2315380"/>
                </a:cubicBezTo>
                <a:cubicBezTo>
                  <a:pt x="847164" y="2333791"/>
                  <a:pt x="849723" y="2353323"/>
                  <a:pt x="843073" y="2370612"/>
                </a:cubicBezTo>
                <a:cubicBezTo>
                  <a:pt x="838919" y="2381413"/>
                  <a:pt x="826056" y="2386374"/>
                  <a:pt x="818525" y="2395160"/>
                </a:cubicBezTo>
                <a:cubicBezTo>
                  <a:pt x="813725" y="2400760"/>
                  <a:pt x="810342" y="2407433"/>
                  <a:pt x="806251" y="2413570"/>
                </a:cubicBezTo>
                <a:cubicBezTo>
                  <a:pt x="804205" y="2401296"/>
                  <a:pt x="799424" y="2389173"/>
                  <a:pt x="800114" y="2376749"/>
                </a:cubicBezTo>
                <a:cubicBezTo>
                  <a:pt x="804539" y="2297095"/>
                  <a:pt x="839661" y="2296288"/>
                  <a:pt x="787840" y="2309243"/>
                </a:cubicBezTo>
                <a:cubicBezTo>
                  <a:pt x="779658" y="2317425"/>
                  <a:pt x="770019" y="2324374"/>
                  <a:pt x="763293" y="2333790"/>
                </a:cubicBezTo>
                <a:cubicBezTo>
                  <a:pt x="759533" y="2339054"/>
                  <a:pt x="760049" y="2346415"/>
                  <a:pt x="757156" y="2352201"/>
                </a:cubicBezTo>
                <a:cubicBezTo>
                  <a:pt x="753857" y="2358798"/>
                  <a:pt x="748541" y="2364208"/>
                  <a:pt x="744882" y="2370612"/>
                </a:cubicBezTo>
                <a:cubicBezTo>
                  <a:pt x="732749" y="2391845"/>
                  <a:pt x="733356" y="2392916"/>
                  <a:pt x="726471" y="2413570"/>
                </a:cubicBezTo>
                <a:cubicBezTo>
                  <a:pt x="708613" y="2342142"/>
                  <a:pt x="736416" y="2464556"/>
                  <a:pt x="726471" y="2315380"/>
                </a:cubicBezTo>
                <a:cubicBezTo>
                  <a:pt x="725980" y="2308021"/>
                  <a:pt x="718288" y="2303106"/>
                  <a:pt x="714197" y="2296969"/>
                </a:cubicBezTo>
                <a:cubicBezTo>
                  <a:pt x="706015" y="2301060"/>
                  <a:pt x="696596" y="2303289"/>
                  <a:pt x="689650" y="2309243"/>
                </a:cubicBezTo>
                <a:cubicBezTo>
                  <a:pt x="681884" y="2315899"/>
                  <a:pt x="678471" y="2326558"/>
                  <a:pt x="671239" y="2333790"/>
                </a:cubicBezTo>
                <a:cubicBezTo>
                  <a:pt x="664006" y="2341022"/>
                  <a:pt x="654874" y="2346064"/>
                  <a:pt x="646691" y="2352201"/>
                </a:cubicBezTo>
                <a:cubicBezTo>
                  <a:pt x="642600" y="2360384"/>
                  <a:pt x="637311" y="2368070"/>
                  <a:pt x="634418" y="2376749"/>
                </a:cubicBezTo>
                <a:cubicBezTo>
                  <a:pt x="633503" y="2379494"/>
                  <a:pt x="637810" y="2371527"/>
                  <a:pt x="640555" y="2370612"/>
                </a:cubicBezTo>
                <a:cubicBezTo>
                  <a:pt x="652829" y="2366521"/>
                  <a:pt x="665553" y="2363593"/>
                  <a:pt x="677376" y="2358338"/>
                </a:cubicBezTo>
                <a:cubicBezTo>
                  <a:pt x="696160" y="2349990"/>
                  <a:pt x="698630" y="2340996"/>
                  <a:pt x="714197" y="2327653"/>
                </a:cubicBezTo>
                <a:cubicBezTo>
                  <a:pt x="721963" y="2320997"/>
                  <a:pt x="730562" y="2315380"/>
                  <a:pt x="738745" y="2309243"/>
                </a:cubicBezTo>
                <a:cubicBezTo>
                  <a:pt x="742836" y="2294923"/>
                  <a:pt x="744856" y="2279842"/>
                  <a:pt x="751019" y="2266284"/>
                </a:cubicBezTo>
                <a:cubicBezTo>
                  <a:pt x="755251" y="2256973"/>
                  <a:pt x="763485" y="2250060"/>
                  <a:pt x="769430" y="2241737"/>
                </a:cubicBezTo>
                <a:cubicBezTo>
                  <a:pt x="778140" y="2229544"/>
                  <a:pt x="790089" y="2208803"/>
                  <a:pt x="800114" y="2198778"/>
                </a:cubicBezTo>
                <a:cubicBezTo>
                  <a:pt x="807346" y="2191546"/>
                  <a:pt x="816479" y="2186505"/>
                  <a:pt x="824662" y="2180368"/>
                </a:cubicBezTo>
                <a:cubicBezTo>
                  <a:pt x="826708" y="2172185"/>
                  <a:pt x="827476" y="2163573"/>
                  <a:pt x="830799" y="2155820"/>
                </a:cubicBezTo>
                <a:cubicBezTo>
                  <a:pt x="833704" y="2149041"/>
                  <a:pt x="842931" y="2144783"/>
                  <a:pt x="843073" y="2137409"/>
                </a:cubicBezTo>
                <a:cubicBezTo>
                  <a:pt x="845001" y="2037170"/>
                  <a:pt x="840717" y="1936886"/>
                  <a:pt x="836936" y="1836700"/>
                </a:cubicBezTo>
                <a:cubicBezTo>
                  <a:pt x="836488" y="1824831"/>
                  <a:pt x="825993" y="1796318"/>
                  <a:pt x="818525" y="1787605"/>
                </a:cubicBezTo>
                <a:cubicBezTo>
                  <a:pt x="811868" y="1779839"/>
                  <a:pt x="802300" y="1775139"/>
                  <a:pt x="793977" y="1769194"/>
                </a:cubicBezTo>
                <a:cubicBezTo>
                  <a:pt x="787975" y="1764907"/>
                  <a:pt x="782346" y="1759826"/>
                  <a:pt x="775567" y="1756921"/>
                </a:cubicBezTo>
                <a:cubicBezTo>
                  <a:pt x="767814" y="1753599"/>
                  <a:pt x="759202" y="1752830"/>
                  <a:pt x="751019" y="1750784"/>
                </a:cubicBezTo>
                <a:cubicBezTo>
                  <a:pt x="744882" y="1742601"/>
                  <a:pt x="739841" y="1733469"/>
                  <a:pt x="732608" y="1726236"/>
                </a:cubicBezTo>
                <a:cubicBezTo>
                  <a:pt x="727393" y="1721021"/>
                  <a:pt x="720199" y="1718249"/>
                  <a:pt x="714197" y="1713962"/>
                </a:cubicBezTo>
                <a:cubicBezTo>
                  <a:pt x="705874" y="1708017"/>
                  <a:pt x="697832" y="1701688"/>
                  <a:pt x="689650" y="1695551"/>
                </a:cubicBezTo>
                <a:lnTo>
                  <a:pt x="272340" y="1701688"/>
                </a:lnTo>
                <a:cubicBezTo>
                  <a:pt x="198710" y="1703529"/>
                  <a:pt x="216988" y="1695631"/>
                  <a:pt x="180286" y="1720099"/>
                </a:cubicBezTo>
                <a:cubicBezTo>
                  <a:pt x="136523" y="1709158"/>
                  <a:pt x="150468" y="1709843"/>
                  <a:pt x="82095" y="1720099"/>
                </a:cubicBezTo>
                <a:cubicBezTo>
                  <a:pt x="65413" y="1722601"/>
                  <a:pt x="49123" y="1727412"/>
                  <a:pt x="33000" y="1732373"/>
                </a:cubicBezTo>
                <a:cubicBezTo>
                  <a:pt x="22471" y="1735613"/>
                  <a:pt x="-8681" y="1745294"/>
                  <a:pt x="2316" y="1744647"/>
                </a:cubicBezTo>
                <a:cubicBezTo>
                  <a:pt x="47658" y="1741980"/>
                  <a:pt x="92324" y="1732373"/>
                  <a:pt x="137328" y="1726236"/>
                </a:cubicBezTo>
                <a:cubicBezTo>
                  <a:pt x="124521" y="1675006"/>
                  <a:pt x="143998" y="1722233"/>
                  <a:pt x="106643" y="1695551"/>
                </a:cubicBezTo>
                <a:cubicBezTo>
                  <a:pt x="65441" y="1666122"/>
                  <a:pt x="109985" y="1675943"/>
                  <a:pt x="69822" y="1658730"/>
                </a:cubicBezTo>
                <a:cubicBezTo>
                  <a:pt x="62069" y="1655407"/>
                  <a:pt x="53171" y="1655555"/>
                  <a:pt x="45274" y="1652593"/>
                </a:cubicBezTo>
                <a:cubicBezTo>
                  <a:pt x="36708" y="1649381"/>
                  <a:pt x="14257" y="1633850"/>
                  <a:pt x="20726" y="1640319"/>
                </a:cubicBezTo>
                <a:cubicBezTo>
                  <a:pt x="31631" y="1651224"/>
                  <a:pt x="65147" y="1669877"/>
                  <a:pt x="82095" y="1677141"/>
                </a:cubicBezTo>
                <a:cubicBezTo>
                  <a:pt x="88041" y="1679689"/>
                  <a:pt x="94369" y="1681232"/>
                  <a:pt x="100506" y="1683278"/>
                </a:cubicBezTo>
                <a:cubicBezTo>
                  <a:pt x="145510" y="1681232"/>
                  <a:pt x="190591" y="1680469"/>
                  <a:pt x="235518" y="1677141"/>
                </a:cubicBezTo>
                <a:cubicBezTo>
                  <a:pt x="245920" y="1676370"/>
                  <a:pt x="255853" y="1672298"/>
                  <a:pt x="266203" y="1671004"/>
                </a:cubicBezTo>
                <a:cubicBezTo>
                  <a:pt x="304983" y="1666156"/>
                  <a:pt x="343937" y="1662821"/>
                  <a:pt x="382804" y="1658730"/>
                </a:cubicBezTo>
                <a:cubicBezTo>
                  <a:pt x="430171" y="1635047"/>
                  <a:pt x="383731" y="1654862"/>
                  <a:pt x="456447" y="1640319"/>
                </a:cubicBezTo>
                <a:cubicBezTo>
                  <a:pt x="471050" y="1637398"/>
                  <a:pt x="485086" y="1632136"/>
                  <a:pt x="499406" y="1628045"/>
                </a:cubicBezTo>
                <a:cubicBezTo>
                  <a:pt x="507588" y="1619863"/>
                  <a:pt x="514537" y="1610224"/>
                  <a:pt x="523953" y="1603498"/>
                </a:cubicBezTo>
                <a:cubicBezTo>
                  <a:pt x="529217" y="1599738"/>
                  <a:pt x="536418" y="1599909"/>
                  <a:pt x="542364" y="1597361"/>
                </a:cubicBezTo>
                <a:cubicBezTo>
                  <a:pt x="550773" y="1593757"/>
                  <a:pt x="558729" y="1589178"/>
                  <a:pt x="566912" y="1585087"/>
                </a:cubicBezTo>
                <a:cubicBezTo>
                  <a:pt x="581231" y="1570768"/>
                  <a:pt x="603466" y="1561340"/>
                  <a:pt x="609870" y="1542129"/>
                </a:cubicBezTo>
                <a:cubicBezTo>
                  <a:pt x="611916" y="1535992"/>
                  <a:pt x="613459" y="1529664"/>
                  <a:pt x="616007" y="1523718"/>
                </a:cubicBezTo>
                <a:cubicBezTo>
                  <a:pt x="625351" y="1501915"/>
                  <a:pt x="628227" y="1499250"/>
                  <a:pt x="640555" y="1480760"/>
                </a:cubicBezTo>
                <a:cubicBezTo>
                  <a:pt x="642600" y="1474623"/>
                  <a:pt x="644143" y="1468295"/>
                  <a:pt x="646691" y="1462349"/>
                </a:cubicBezTo>
                <a:cubicBezTo>
                  <a:pt x="650295" y="1453940"/>
                  <a:pt x="658568" y="1446941"/>
                  <a:pt x="658965" y="1437801"/>
                </a:cubicBezTo>
                <a:cubicBezTo>
                  <a:pt x="660656" y="1398917"/>
                  <a:pt x="657862" y="1359794"/>
                  <a:pt x="652828" y="1321200"/>
                </a:cubicBezTo>
                <a:cubicBezTo>
                  <a:pt x="651645" y="1312128"/>
                  <a:pt x="644159" y="1305061"/>
                  <a:pt x="640555" y="1296652"/>
                </a:cubicBezTo>
                <a:cubicBezTo>
                  <a:pt x="631970" y="1276620"/>
                  <a:pt x="636681" y="1274046"/>
                  <a:pt x="622144" y="1253694"/>
                </a:cubicBezTo>
                <a:cubicBezTo>
                  <a:pt x="609762" y="1236360"/>
                  <a:pt x="598322" y="1231211"/>
                  <a:pt x="579185" y="1223009"/>
                </a:cubicBezTo>
                <a:cubicBezTo>
                  <a:pt x="573239" y="1220461"/>
                  <a:pt x="566561" y="1219765"/>
                  <a:pt x="560775" y="1216872"/>
                </a:cubicBezTo>
                <a:cubicBezTo>
                  <a:pt x="546024" y="1209496"/>
                  <a:pt x="532295" y="1200222"/>
                  <a:pt x="517816" y="1192325"/>
                </a:cubicBezTo>
                <a:cubicBezTo>
                  <a:pt x="509785" y="1187944"/>
                  <a:pt x="501451" y="1184142"/>
                  <a:pt x="493269" y="1180051"/>
                </a:cubicBezTo>
                <a:cubicBezTo>
                  <a:pt x="417580" y="1182097"/>
                  <a:pt x="341834" y="1182587"/>
                  <a:pt x="266203" y="1186188"/>
                </a:cubicBezTo>
                <a:cubicBezTo>
                  <a:pt x="240204" y="1187426"/>
                  <a:pt x="235770" y="1191026"/>
                  <a:pt x="217108" y="1204598"/>
                </a:cubicBezTo>
                <a:cubicBezTo>
                  <a:pt x="209031" y="1210472"/>
                  <a:pt x="162129" y="1242293"/>
                  <a:pt x="149602" y="1259831"/>
                </a:cubicBezTo>
                <a:cubicBezTo>
                  <a:pt x="144285" y="1267275"/>
                  <a:pt x="142645" y="1276934"/>
                  <a:pt x="137328" y="1284378"/>
                </a:cubicBezTo>
                <a:cubicBezTo>
                  <a:pt x="107361" y="1326331"/>
                  <a:pt x="129120" y="1279993"/>
                  <a:pt x="106643" y="1321200"/>
                </a:cubicBezTo>
                <a:cubicBezTo>
                  <a:pt x="97881" y="1337263"/>
                  <a:pt x="95033" y="1357357"/>
                  <a:pt x="82095" y="1370295"/>
                </a:cubicBezTo>
                <a:lnTo>
                  <a:pt x="51411" y="1400980"/>
                </a:lnTo>
                <a:cubicBezTo>
                  <a:pt x="47320" y="1415299"/>
                  <a:pt x="25817" y="1450598"/>
                  <a:pt x="39137" y="1443938"/>
                </a:cubicBezTo>
                <a:cubicBezTo>
                  <a:pt x="55502" y="1435755"/>
                  <a:pt x="53536" y="1410067"/>
                  <a:pt x="63685" y="1394843"/>
                </a:cubicBezTo>
                <a:cubicBezTo>
                  <a:pt x="67776" y="1388706"/>
                  <a:pt x="72661" y="1383029"/>
                  <a:pt x="75959" y="1376432"/>
                </a:cubicBezTo>
                <a:cubicBezTo>
                  <a:pt x="80885" y="1366579"/>
                  <a:pt x="82882" y="1355377"/>
                  <a:pt x="88232" y="1345747"/>
                </a:cubicBezTo>
                <a:cubicBezTo>
                  <a:pt x="108686" y="1308929"/>
                  <a:pt x="102555" y="1331425"/>
                  <a:pt x="131191" y="1302789"/>
                </a:cubicBezTo>
                <a:cubicBezTo>
                  <a:pt x="152434" y="1281546"/>
                  <a:pt x="159551" y="1269454"/>
                  <a:pt x="174149" y="1247557"/>
                </a:cubicBezTo>
                <a:cubicBezTo>
                  <a:pt x="189683" y="1146587"/>
                  <a:pt x="197986" y="1125979"/>
                  <a:pt x="180286" y="1002080"/>
                </a:cubicBezTo>
                <a:cubicBezTo>
                  <a:pt x="177698" y="983967"/>
                  <a:pt x="165887" y="968209"/>
                  <a:pt x="155738" y="952985"/>
                </a:cubicBezTo>
                <a:cubicBezTo>
                  <a:pt x="151647" y="946848"/>
                  <a:pt x="146763" y="941171"/>
                  <a:pt x="143465" y="934574"/>
                </a:cubicBezTo>
                <a:cubicBezTo>
                  <a:pt x="140572" y="928788"/>
                  <a:pt x="141088" y="921428"/>
                  <a:pt x="137328" y="916164"/>
                </a:cubicBezTo>
                <a:cubicBezTo>
                  <a:pt x="130602" y="906748"/>
                  <a:pt x="120400" y="900325"/>
                  <a:pt x="112780" y="891616"/>
                </a:cubicBezTo>
                <a:cubicBezTo>
                  <a:pt x="76329" y="849958"/>
                  <a:pt x="114454" y="882132"/>
                  <a:pt x="69822" y="848657"/>
                </a:cubicBezTo>
                <a:cubicBezTo>
                  <a:pt x="59505" y="889925"/>
                  <a:pt x="60974" y="868496"/>
                  <a:pt x="75959" y="928437"/>
                </a:cubicBezTo>
                <a:cubicBezTo>
                  <a:pt x="79571" y="942885"/>
                  <a:pt x="83953" y="957131"/>
                  <a:pt x="88232" y="971396"/>
                </a:cubicBezTo>
                <a:cubicBezTo>
                  <a:pt x="90091" y="977592"/>
                  <a:pt x="90609" y="984542"/>
                  <a:pt x="94369" y="989806"/>
                </a:cubicBezTo>
                <a:cubicBezTo>
                  <a:pt x="101095" y="999222"/>
                  <a:pt x="111386" y="1005568"/>
                  <a:pt x="118917" y="1014354"/>
                </a:cubicBezTo>
                <a:cubicBezTo>
                  <a:pt x="123717" y="1019954"/>
                  <a:pt x="126663" y="1026943"/>
                  <a:pt x="131191" y="1032765"/>
                </a:cubicBezTo>
                <a:cubicBezTo>
                  <a:pt x="141000" y="1045376"/>
                  <a:pt x="151261" y="1057645"/>
                  <a:pt x="161875" y="1069586"/>
                </a:cubicBezTo>
                <a:cubicBezTo>
                  <a:pt x="167641" y="1076073"/>
                  <a:pt x="175241" y="1080935"/>
                  <a:pt x="180286" y="1087997"/>
                </a:cubicBezTo>
                <a:cubicBezTo>
                  <a:pt x="185603" y="1095441"/>
                  <a:pt x="188021" y="1104602"/>
                  <a:pt x="192560" y="1112545"/>
                </a:cubicBezTo>
                <a:cubicBezTo>
                  <a:pt x="197204" y="1120671"/>
                  <a:pt x="218859" y="1151118"/>
                  <a:pt x="223244" y="1155503"/>
                </a:cubicBezTo>
                <a:cubicBezTo>
                  <a:pt x="230476" y="1162736"/>
                  <a:pt x="240094" y="1167179"/>
                  <a:pt x="247792" y="1173914"/>
                </a:cubicBezTo>
                <a:cubicBezTo>
                  <a:pt x="256501" y="1181534"/>
                  <a:pt x="265235" y="1189328"/>
                  <a:pt x="272340" y="1198462"/>
                </a:cubicBezTo>
                <a:cubicBezTo>
                  <a:pt x="279663" y="1207877"/>
                  <a:pt x="281336" y="1221823"/>
                  <a:pt x="290751" y="1229146"/>
                </a:cubicBezTo>
                <a:cubicBezTo>
                  <a:pt x="300963" y="1237089"/>
                  <a:pt x="315298" y="1237329"/>
                  <a:pt x="327572" y="1241420"/>
                </a:cubicBezTo>
                <a:cubicBezTo>
                  <a:pt x="398453" y="1312301"/>
                  <a:pt x="347163" y="1270146"/>
                  <a:pt x="573048" y="1247557"/>
                </a:cubicBezTo>
                <a:cubicBezTo>
                  <a:pt x="580387" y="1246823"/>
                  <a:pt x="585055" y="1238942"/>
                  <a:pt x="591459" y="1235283"/>
                </a:cubicBezTo>
                <a:cubicBezTo>
                  <a:pt x="612693" y="1223149"/>
                  <a:pt x="613763" y="1223757"/>
                  <a:pt x="634418" y="1216872"/>
                </a:cubicBezTo>
                <a:cubicBezTo>
                  <a:pt x="638509" y="1208690"/>
                  <a:pt x="642152" y="1200268"/>
                  <a:pt x="646691" y="1192325"/>
                </a:cubicBezTo>
                <a:cubicBezTo>
                  <a:pt x="650350" y="1185921"/>
                  <a:pt x="658727" y="1181286"/>
                  <a:pt x="658965" y="1173914"/>
                </a:cubicBezTo>
                <a:cubicBezTo>
                  <a:pt x="660813" y="1116629"/>
                  <a:pt x="656911" y="1059249"/>
                  <a:pt x="652828" y="1002080"/>
                </a:cubicBezTo>
                <a:cubicBezTo>
                  <a:pt x="646158" y="908702"/>
                  <a:pt x="648246" y="943845"/>
                  <a:pt x="634418" y="897753"/>
                </a:cubicBezTo>
                <a:cubicBezTo>
                  <a:pt x="630139" y="883488"/>
                  <a:pt x="628307" y="868352"/>
                  <a:pt x="622144" y="854794"/>
                </a:cubicBezTo>
                <a:cubicBezTo>
                  <a:pt x="617912" y="845483"/>
                  <a:pt x="608887" y="839082"/>
                  <a:pt x="603733" y="830247"/>
                </a:cubicBezTo>
                <a:cubicBezTo>
                  <a:pt x="594514" y="814442"/>
                  <a:pt x="595550" y="789333"/>
                  <a:pt x="579185" y="781151"/>
                </a:cubicBezTo>
                <a:lnTo>
                  <a:pt x="542364" y="762741"/>
                </a:lnTo>
                <a:cubicBezTo>
                  <a:pt x="538273" y="754558"/>
                  <a:pt x="533694" y="746602"/>
                  <a:pt x="530090" y="738193"/>
                </a:cubicBezTo>
                <a:cubicBezTo>
                  <a:pt x="527542" y="732247"/>
                  <a:pt x="528094" y="724752"/>
                  <a:pt x="523953" y="719782"/>
                </a:cubicBezTo>
                <a:cubicBezTo>
                  <a:pt x="507285" y="699780"/>
                  <a:pt x="480365" y="687838"/>
                  <a:pt x="468721" y="664550"/>
                </a:cubicBezTo>
                <a:cubicBezTo>
                  <a:pt x="458393" y="643894"/>
                  <a:pt x="457388" y="635415"/>
                  <a:pt x="438036" y="621592"/>
                </a:cubicBezTo>
                <a:cubicBezTo>
                  <a:pt x="430592" y="616275"/>
                  <a:pt x="420473" y="615227"/>
                  <a:pt x="413489" y="609318"/>
                </a:cubicBezTo>
                <a:cubicBezTo>
                  <a:pt x="393613" y="592500"/>
                  <a:pt x="379086" y="569708"/>
                  <a:pt x="358257" y="554086"/>
                </a:cubicBezTo>
                <a:cubicBezTo>
                  <a:pt x="350074" y="547949"/>
                  <a:pt x="340942" y="542908"/>
                  <a:pt x="333709" y="535675"/>
                </a:cubicBezTo>
                <a:cubicBezTo>
                  <a:pt x="326476" y="528442"/>
                  <a:pt x="321955" y="518893"/>
                  <a:pt x="315298" y="511127"/>
                </a:cubicBezTo>
                <a:cubicBezTo>
                  <a:pt x="309650" y="504538"/>
                  <a:pt x="303024" y="498854"/>
                  <a:pt x="296887" y="492717"/>
                </a:cubicBezTo>
                <a:cubicBezTo>
                  <a:pt x="264011" y="426960"/>
                  <a:pt x="309854" y="509504"/>
                  <a:pt x="260066" y="449758"/>
                </a:cubicBezTo>
                <a:cubicBezTo>
                  <a:pt x="255925" y="444788"/>
                  <a:pt x="256477" y="437293"/>
                  <a:pt x="253929" y="431347"/>
                </a:cubicBezTo>
                <a:cubicBezTo>
                  <a:pt x="250325" y="422939"/>
                  <a:pt x="247448" y="413880"/>
                  <a:pt x="241655" y="406800"/>
                </a:cubicBezTo>
                <a:cubicBezTo>
                  <a:pt x="228831" y="391127"/>
                  <a:pt x="213017" y="378161"/>
                  <a:pt x="198697" y="363841"/>
                </a:cubicBezTo>
                <a:lnTo>
                  <a:pt x="155738" y="320883"/>
                </a:lnTo>
                <a:lnTo>
                  <a:pt x="174149" y="339294"/>
                </a:lnTo>
                <a:cubicBezTo>
                  <a:pt x="180286" y="345431"/>
                  <a:pt x="187746" y="350483"/>
                  <a:pt x="192560" y="357704"/>
                </a:cubicBezTo>
                <a:cubicBezTo>
                  <a:pt x="200743" y="369978"/>
                  <a:pt x="209519" y="381877"/>
                  <a:pt x="217108" y="394526"/>
                </a:cubicBezTo>
                <a:cubicBezTo>
                  <a:pt x="232864" y="420786"/>
                  <a:pt x="227066" y="426254"/>
                  <a:pt x="253929" y="449758"/>
                </a:cubicBezTo>
                <a:cubicBezTo>
                  <a:pt x="260814" y="455782"/>
                  <a:pt x="270294" y="457941"/>
                  <a:pt x="278477" y="462032"/>
                </a:cubicBezTo>
                <a:cubicBezTo>
                  <a:pt x="320771" y="518427"/>
                  <a:pt x="266694" y="450251"/>
                  <a:pt x="333709" y="517264"/>
                </a:cubicBezTo>
                <a:cubicBezTo>
                  <a:pt x="340942" y="524496"/>
                  <a:pt x="344888" y="534579"/>
                  <a:pt x="352120" y="541812"/>
                </a:cubicBezTo>
                <a:cubicBezTo>
                  <a:pt x="359352" y="549044"/>
                  <a:pt x="369435" y="552991"/>
                  <a:pt x="376667" y="560223"/>
                </a:cubicBezTo>
                <a:cubicBezTo>
                  <a:pt x="395192" y="578748"/>
                  <a:pt x="398276" y="591251"/>
                  <a:pt x="407352" y="615455"/>
                </a:cubicBezTo>
                <a:cubicBezTo>
                  <a:pt x="409623" y="621512"/>
                  <a:pt x="410347" y="628211"/>
                  <a:pt x="413489" y="633866"/>
                </a:cubicBezTo>
                <a:cubicBezTo>
                  <a:pt x="420653" y="646761"/>
                  <a:pt x="430447" y="658038"/>
                  <a:pt x="438036" y="670687"/>
                </a:cubicBezTo>
                <a:cubicBezTo>
                  <a:pt x="442743" y="678532"/>
                  <a:pt x="442991" y="689746"/>
                  <a:pt x="450310" y="695235"/>
                </a:cubicBezTo>
                <a:cubicBezTo>
                  <a:pt x="468607" y="708957"/>
                  <a:pt x="511679" y="725919"/>
                  <a:pt x="511679" y="725919"/>
                </a:cubicBezTo>
                <a:cubicBezTo>
                  <a:pt x="603193" y="908948"/>
                  <a:pt x="513098" y="738117"/>
                  <a:pt x="530090" y="222692"/>
                </a:cubicBezTo>
                <a:cubicBezTo>
                  <a:pt x="530724" y="203459"/>
                  <a:pt x="545881" y="188921"/>
                  <a:pt x="554638" y="173597"/>
                </a:cubicBezTo>
                <a:cubicBezTo>
                  <a:pt x="559177" y="165654"/>
                  <a:pt x="562821" y="157232"/>
                  <a:pt x="566912" y="149049"/>
                </a:cubicBezTo>
                <a:cubicBezTo>
                  <a:pt x="586677" y="-127704"/>
                  <a:pt x="567365" y="104872"/>
                  <a:pt x="585322" y="603181"/>
                </a:cubicBezTo>
                <a:cubicBezTo>
                  <a:pt x="587023" y="650378"/>
                  <a:pt x="593505" y="697280"/>
                  <a:pt x="597596" y="744330"/>
                </a:cubicBezTo>
                <a:cubicBezTo>
                  <a:pt x="605779" y="742284"/>
                  <a:pt x="617083" y="744941"/>
                  <a:pt x="622144" y="738193"/>
                </a:cubicBezTo>
                <a:cubicBezTo>
                  <a:pt x="629684" y="728139"/>
                  <a:pt x="646157" y="635647"/>
                  <a:pt x="646691" y="633866"/>
                </a:cubicBezTo>
                <a:cubicBezTo>
                  <a:pt x="653022" y="612763"/>
                  <a:pt x="664272" y="593398"/>
                  <a:pt x="671239" y="572496"/>
                </a:cubicBezTo>
                <a:cubicBezTo>
                  <a:pt x="680593" y="544435"/>
                  <a:pt x="684646" y="508296"/>
                  <a:pt x="695787" y="480443"/>
                </a:cubicBezTo>
                <a:cubicBezTo>
                  <a:pt x="698526" y="473595"/>
                  <a:pt x="703970" y="468169"/>
                  <a:pt x="708061" y="462032"/>
                </a:cubicBezTo>
                <a:cubicBezTo>
                  <a:pt x="710106" y="447713"/>
                  <a:pt x="707728" y="432012"/>
                  <a:pt x="714197" y="419074"/>
                </a:cubicBezTo>
                <a:cubicBezTo>
                  <a:pt x="718771" y="409925"/>
                  <a:pt x="731512" y="407896"/>
                  <a:pt x="738745" y="400663"/>
                </a:cubicBezTo>
                <a:cubicBezTo>
                  <a:pt x="745978" y="393430"/>
                  <a:pt x="749390" y="382772"/>
                  <a:pt x="757156" y="376115"/>
                </a:cubicBezTo>
                <a:cubicBezTo>
                  <a:pt x="764102" y="370161"/>
                  <a:pt x="774260" y="369158"/>
                  <a:pt x="781704" y="363841"/>
                </a:cubicBezTo>
                <a:cubicBezTo>
                  <a:pt x="788766" y="358797"/>
                  <a:pt x="793052" y="350475"/>
                  <a:pt x="800114" y="345431"/>
                </a:cubicBezTo>
                <a:cubicBezTo>
                  <a:pt x="856657" y="305044"/>
                  <a:pt x="795205" y="362614"/>
                  <a:pt x="843073" y="314746"/>
                </a:cubicBezTo>
                <a:cubicBezTo>
                  <a:pt x="857392" y="316792"/>
                  <a:pt x="874736" y="311847"/>
                  <a:pt x="886031" y="320883"/>
                </a:cubicBezTo>
                <a:cubicBezTo>
                  <a:pt x="891790" y="325491"/>
                  <a:pt x="878557" y="333694"/>
                  <a:pt x="873757" y="339294"/>
                </a:cubicBezTo>
                <a:cubicBezTo>
                  <a:pt x="855316" y="360809"/>
                  <a:pt x="840850" y="370529"/>
                  <a:pt x="818525" y="388389"/>
                </a:cubicBezTo>
                <a:cubicBezTo>
                  <a:pt x="816479" y="396572"/>
                  <a:pt x="817291" y="406074"/>
                  <a:pt x="812388" y="412937"/>
                </a:cubicBezTo>
                <a:cubicBezTo>
                  <a:pt x="806443" y="421260"/>
                  <a:pt x="795537" y="424612"/>
                  <a:pt x="787840" y="431347"/>
                </a:cubicBezTo>
                <a:cubicBezTo>
                  <a:pt x="779131" y="438967"/>
                  <a:pt x="770621" y="446939"/>
                  <a:pt x="763293" y="455895"/>
                </a:cubicBezTo>
                <a:cubicBezTo>
                  <a:pt x="752150" y="469515"/>
                  <a:pt x="742056" y="484007"/>
                  <a:pt x="732608" y="498853"/>
                </a:cubicBezTo>
                <a:cubicBezTo>
                  <a:pt x="727696" y="506571"/>
                  <a:pt x="724873" y="515458"/>
                  <a:pt x="720334" y="523401"/>
                </a:cubicBezTo>
                <a:cubicBezTo>
                  <a:pt x="716675" y="529805"/>
                  <a:pt x="712152" y="535675"/>
                  <a:pt x="708061" y="541812"/>
                </a:cubicBezTo>
                <a:cubicBezTo>
                  <a:pt x="706015" y="566360"/>
                  <a:pt x="703600" y="590879"/>
                  <a:pt x="701924" y="615455"/>
                </a:cubicBezTo>
                <a:cubicBezTo>
                  <a:pt x="697462" y="680891"/>
                  <a:pt x="694880" y="746457"/>
                  <a:pt x="689650" y="811836"/>
                </a:cubicBezTo>
                <a:cubicBezTo>
                  <a:pt x="680881" y="921445"/>
                  <a:pt x="689731" y="891412"/>
                  <a:pt x="665102" y="952985"/>
                </a:cubicBezTo>
                <a:cubicBezTo>
                  <a:pt x="674160" y="1016388"/>
                  <a:pt x="664829" y="975248"/>
                  <a:pt x="683513" y="1026628"/>
                </a:cubicBezTo>
                <a:cubicBezTo>
                  <a:pt x="687934" y="1038787"/>
                  <a:pt x="690433" y="1051671"/>
                  <a:pt x="695787" y="1063449"/>
                </a:cubicBezTo>
                <a:cubicBezTo>
                  <a:pt x="700723" y="1074308"/>
                  <a:pt x="708404" y="1083707"/>
                  <a:pt x="714197" y="1094134"/>
                </a:cubicBezTo>
                <a:cubicBezTo>
                  <a:pt x="718640" y="1102131"/>
                  <a:pt x="719027" y="1113365"/>
                  <a:pt x="726471" y="1118682"/>
                </a:cubicBezTo>
                <a:cubicBezTo>
                  <a:pt x="734959" y="1124745"/>
                  <a:pt x="746928" y="1122773"/>
                  <a:pt x="757156" y="1124819"/>
                </a:cubicBezTo>
                <a:cubicBezTo>
                  <a:pt x="775567" y="1120728"/>
                  <a:pt x="795950" y="1121791"/>
                  <a:pt x="812388" y="1112545"/>
                </a:cubicBezTo>
                <a:cubicBezTo>
                  <a:pt x="830038" y="1102617"/>
                  <a:pt x="841026" y="1083906"/>
                  <a:pt x="855346" y="1069586"/>
                </a:cubicBezTo>
                <a:cubicBezTo>
                  <a:pt x="861483" y="1063449"/>
                  <a:pt x="865699" y="1054399"/>
                  <a:pt x="873757" y="1051176"/>
                </a:cubicBezTo>
                <a:cubicBezTo>
                  <a:pt x="912936" y="1035504"/>
                  <a:pt x="894589" y="1043829"/>
                  <a:pt x="928989" y="1026628"/>
                </a:cubicBezTo>
                <a:cubicBezTo>
                  <a:pt x="949446" y="1028674"/>
                  <a:pt x="970113" y="1029192"/>
                  <a:pt x="990359" y="1032765"/>
                </a:cubicBezTo>
                <a:cubicBezTo>
                  <a:pt x="1054509" y="1044086"/>
                  <a:pt x="1011460" y="1050503"/>
                  <a:pt x="1057865" y="1038902"/>
                </a:cubicBezTo>
                <a:cubicBezTo>
                  <a:pt x="1051728" y="967305"/>
                  <a:pt x="1047949" y="895466"/>
                  <a:pt x="1039454" y="824110"/>
                </a:cubicBezTo>
                <a:cubicBezTo>
                  <a:pt x="1037693" y="809322"/>
                  <a:pt x="1029967" y="795781"/>
                  <a:pt x="1027180" y="781151"/>
                </a:cubicBezTo>
                <a:cubicBezTo>
                  <a:pt x="1021767" y="752733"/>
                  <a:pt x="1018997" y="723874"/>
                  <a:pt x="1014906" y="695235"/>
                </a:cubicBezTo>
                <a:cubicBezTo>
                  <a:pt x="1017473" y="623369"/>
                  <a:pt x="989744" y="557276"/>
                  <a:pt x="1033317" y="504990"/>
                </a:cubicBezTo>
                <a:cubicBezTo>
                  <a:pt x="1038873" y="498323"/>
                  <a:pt x="1045591" y="492717"/>
                  <a:pt x="1051728" y="486580"/>
                </a:cubicBezTo>
                <a:cubicBezTo>
                  <a:pt x="1055819" y="478397"/>
                  <a:pt x="1060876" y="470630"/>
                  <a:pt x="1064002" y="462032"/>
                </a:cubicBezTo>
                <a:cubicBezTo>
                  <a:pt x="1069091" y="448036"/>
                  <a:pt x="1067838" y="431346"/>
                  <a:pt x="1076275" y="419074"/>
                </a:cubicBezTo>
                <a:cubicBezTo>
                  <a:pt x="1108544" y="372137"/>
                  <a:pt x="1123565" y="369573"/>
                  <a:pt x="1162192" y="345431"/>
                </a:cubicBezTo>
                <a:cubicBezTo>
                  <a:pt x="1168447" y="341522"/>
                  <a:pt x="1174199" y="336816"/>
                  <a:pt x="1180603" y="333157"/>
                </a:cubicBezTo>
                <a:cubicBezTo>
                  <a:pt x="1188546" y="328618"/>
                  <a:pt x="1197154" y="325326"/>
                  <a:pt x="1205151" y="320883"/>
                </a:cubicBezTo>
                <a:cubicBezTo>
                  <a:pt x="1256749" y="292217"/>
                  <a:pt x="1214169" y="311138"/>
                  <a:pt x="1266520" y="290198"/>
                </a:cubicBezTo>
                <a:cubicBezTo>
                  <a:pt x="1262429" y="247240"/>
                  <a:pt x="1259439" y="204162"/>
                  <a:pt x="1254246" y="161323"/>
                </a:cubicBezTo>
                <a:cubicBezTo>
                  <a:pt x="1251251" y="136618"/>
                  <a:pt x="1245491" y="63044"/>
                  <a:pt x="1241972" y="87680"/>
                </a:cubicBezTo>
                <a:cubicBezTo>
                  <a:pt x="1228539" y="181712"/>
                  <a:pt x="1230301" y="177571"/>
                  <a:pt x="1260383" y="222692"/>
                </a:cubicBezTo>
                <a:cubicBezTo>
                  <a:pt x="1264474" y="234966"/>
                  <a:pt x="1269253" y="247032"/>
                  <a:pt x="1272657" y="259514"/>
                </a:cubicBezTo>
                <a:cubicBezTo>
                  <a:pt x="1276516" y="273666"/>
                  <a:pt x="1275640" y="298324"/>
                  <a:pt x="1291067" y="308609"/>
                </a:cubicBezTo>
                <a:cubicBezTo>
                  <a:pt x="1298085" y="313288"/>
                  <a:pt x="1307432" y="312700"/>
                  <a:pt x="1315615" y="314746"/>
                </a:cubicBezTo>
                <a:cubicBezTo>
                  <a:pt x="1321752" y="308609"/>
                  <a:pt x="1328819" y="303278"/>
                  <a:pt x="1334026" y="296335"/>
                </a:cubicBezTo>
                <a:cubicBezTo>
                  <a:pt x="1348436" y="277122"/>
                  <a:pt x="1361271" y="239324"/>
                  <a:pt x="1389258" y="228829"/>
                </a:cubicBezTo>
                <a:cubicBezTo>
                  <a:pt x="1399024" y="225167"/>
                  <a:pt x="1409714" y="224738"/>
                  <a:pt x="1419942" y="222692"/>
                </a:cubicBezTo>
                <a:cubicBezTo>
                  <a:pt x="1426079" y="226783"/>
                  <a:pt x="1440142" y="227810"/>
                  <a:pt x="1438353" y="234966"/>
                </a:cubicBezTo>
                <a:cubicBezTo>
                  <a:pt x="1436974" y="240482"/>
                  <a:pt x="1402010" y="251172"/>
                  <a:pt x="1395395" y="253377"/>
                </a:cubicBezTo>
                <a:cubicBezTo>
                  <a:pt x="1346295" y="318844"/>
                  <a:pt x="1409719" y="239052"/>
                  <a:pt x="1352436" y="296335"/>
                </a:cubicBezTo>
                <a:cubicBezTo>
                  <a:pt x="1345204" y="303567"/>
                  <a:pt x="1339971" y="312560"/>
                  <a:pt x="1334026" y="320883"/>
                </a:cubicBezTo>
                <a:cubicBezTo>
                  <a:pt x="1329739" y="326885"/>
                  <a:pt x="1327418" y="334572"/>
                  <a:pt x="1321752" y="339294"/>
                </a:cubicBezTo>
                <a:cubicBezTo>
                  <a:pt x="1314724" y="345151"/>
                  <a:pt x="1305387" y="347477"/>
                  <a:pt x="1297204" y="351568"/>
                </a:cubicBezTo>
                <a:cubicBezTo>
                  <a:pt x="1294809" y="358754"/>
                  <a:pt x="1281685" y="403909"/>
                  <a:pt x="1272657" y="412937"/>
                </a:cubicBezTo>
                <a:cubicBezTo>
                  <a:pt x="1268083" y="417511"/>
                  <a:pt x="1260383" y="417028"/>
                  <a:pt x="1254246" y="419074"/>
                </a:cubicBezTo>
                <a:cubicBezTo>
                  <a:pt x="1283991" y="420561"/>
                  <a:pt x="1376811" y="415919"/>
                  <a:pt x="1419942" y="437484"/>
                </a:cubicBezTo>
                <a:cubicBezTo>
                  <a:pt x="1427705" y="441365"/>
                  <a:pt x="1432216" y="449758"/>
                  <a:pt x="1438353" y="455895"/>
                </a:cubicBezTo>
                <a:cubicBezTo>
                  <a:pt x="1330966" y="527487"/>
                  <a:pt x="1457097" y="448023"/>
                  <a:pt x="1106960" y="480443"/>
                </a:cubicBezTo>
                <a:cubicBezTo>
                  <a:pt x="1098318" y="481243"/>
                  <a:pt x="1094686" y="492716"/>
                  <a:pt x="1088549" y="498853"/>
                </a:cubicBezTo>
                <a:cubicBezTo>
                  <a:pt x="1084458" y="507036"/>
                  <a:pt x="1076529" y="514256"/>
                  <a:pt x="1076275" y="523401"/>
                </a:cubicBezTo>
                <a:cubicBezTo>
                  <a:pt x="1071096" y="709835"/>
                  <a:pt x="1047384" y="667240"/>
                  <a:pt x="1094686" y="738193"/>
                </a:cubicBezTo>
                <a:cubicBezTo>
                  <a:pt x="1096732" y="748421"/>
                  <a:pt x="1098078" y="758815"/>
                  <a:pt x="1100823" y="768878"/>
                </a:cubicBezTo>
                <a:cubicBezTo>
                  <a:pt x="1131133" y="880014"/>
                  <a:pt x="1094202" y="723978"/>
                  <a:pt x="1125371" y="848657"/>
                </a:cubicBezTo>
                <a:cubicBezTo>
                  <a:pt x="1129945" y="866954"/>
                  <a:pt x="1133403" y="885513"/>
                  <a:pt x="1137644" y="903890"/>
                </a:cubicBezTo>
                <a:cubicBezTo>
                  <a:pt x="1139540" y="912108"/>
                  <a:pt x="1140459" y="920685"/>
                  <a:pt x="1143781" y="928437"/>
                </a:cubicBezTo>
                <a:cubicBezTo>
                  <a:pt x="1146687" y="935216"/>
                  <a:pt x="1151964" y="940711"/>
                  <a:pt x="1156055" y="946848"/>
                </a:cubicBezTo>
                <a:cubicBezTo>
                  <a:pt x="1181720" y="1062337"/>
                  <a:pt x="1154899" y="955654"/>
                  <a:pt x="1180603" y="1032765"/>
                </a:cubicBezTo>
                <a:cubicBezTo>
                  <a:pt x="1185312" y="1046893"/>
                  <a:pt x="1185746" y="1062649"/>
                  <a:pt x="1192877" y="1075723"/>
                </a:cubicBezTo>
                <a:cubicBezTo>
                  <a:pt x="1198418" y="1085882"/>
                  <a:pt x="1209804" y="1091562"/>
                  <a:pt x="1217424" y="1100271"/>
                </a:cubicBezTo>
                <a:cubicBezTo>
                  <a:pt x="1241680" y="1127993"/>
                  <a:pt x="1228061" y="1120785"/>
                  <a:pt x="1254246" y="1143229"/>
                </a:cubicBezTo>
                <a:cubicBezTo>
                  <a:pt x="1262012" y="1149885"/>
                  <a:pt x="1268792" y="1159497"/>
                  <a:pt x="1278793" y="1161640"/>
                </a:cubicBezTo>
                <a:cubicBezTo>
                  <a:pt x="1327172" y="1172007"/>
                  <a:pt x="1377072" y="1173244"/>
                  <a:pt x="1426079" y="1180051"/>
                </a:cubicBezTo>
                <a:cubicBezTo>
                  <a:pt x="1570612" y="1200125"/>
                  <a:pt x="1424095" y="1187598"/>
                  <a:pt x="1597913" y="1198462"/>
                </a:cubicBezTo>
                <a:cubicBezTo>
                  <a:pt x="1784220" y="1245036"/>
                  <a:pt x="1580737" y="1197872"/>
                  <a:pt x="2052044" y="1223009"/>
                </a:cubicBezTo>
                <a:cubicBezTo>
                  <a:pt x="2070877" y="1224013"/>
                  <a:pt x="2088455" y="1234088"/>
                  <a:pt x="2107277" y="1235283"/>
                </a:cubicBezTo>
                <a:cubicBezTo>
                  <a:pt x="2217595" y="1242287"/>
                  <a:pt x="2328206" y="1243466"/>
                  <a:pt x="2438670" y="1247557"/>
                </a:cubicBezTo>
                <a:cubicBezTo>
                  <a:pt x="2473446" y="1255739"/>
                  <a:pt x="2507430" y="1268749"/>
                  <a:pt x="2542997" y="1272104"/>
                </a:cubicBezTo>
                <a:cubicBezTo>
                  <a:pt x="2616343" y="1279023"/>
                  <a:pt x="2690382" y="1273915"/>
                  <a:pt x="2763926" y="1278241"/>
                </a:cubicBezTo>
                <a:cubicBezTo>
                  <a:pt x="2794829" y="1280059"/>
                  <a:pt x="2825295" y="1286424"/>
                  <a:pt x="2855980" y="1290515"/>
                </a:cubicBezTo>
                <a:cubicBezTo>
                  <a:pt x="2966444" y="1284378"/>
                  <a:pt x="3077085" y="1280857"/>
                  <a:pt x="3187373" y="1272104"/>
                </a:cubicBezTo>
                <a:cubicBezTo>
                  <a:pt x="3304501" y="1262808"/>
                  <a:pt x="3200047" y="1265859"/>
                  <a:pt x="3267153" y="1247557"/>
                </a:cubicBezTo>
                <a:cubicBezTo>
                  <a:pt x="3281108" y="1243751"/>
                  <a:pt x="3295792" y="1243466"/>
                  <a:pt x="3310112" y="1241420"/>
                </a:cubicBezTo>
                <a:cubicBezTo>
                  <a:pt x="3391746" y="1186996"/>
                  <a:pt x="3306615" y="1240099"/>
                  <a:pt x="3377618" y="1204598"/>
                </a:cubicBezTo>
                <a:cubicBezTo>
                  <a:pt x="3384215" y="1201300"/>
                  <a:pt x="3388913" y="1194265"/>
                  <a:pt x="3396028" y="1192325"/>
                </a:cubicBezTo>
                <a:cubicBezTo>
                  <a:pt x="3411940" y="1187986"/>
                  <a:pt x="3428759" y="1188234"/>
                  <a:pt x="3445124" y="1186188"/>
                </a:cubicBezTo>
                <a:cubicBezTo>
                  <a:pt x="3492288" y="1123299"/>
                  <a:pt x="3433576" y="1193961"/>
                  <a:pt x="3488082" y="1149366"/>
                </a:cubicBezTo>
                <a:cubicBezTo>
                  <a:pt x="3503755" y="1136543"/>
                  <a:pt x="3516721" y="1120727"/>
                  <a:pt x="3531040" y="1106408"/>
                </a:cubicBezTo>
                <a:cubicBezTo>
                  <a:pt x="3537177" y="1100271"/>
                  <a:pt x="3542230" y="1092811"/>
                  <a:pt x="3549451" y="1087997"/>
                </a:cubicBezTo>
                <a:cubicBezTo>
                  <a:pt x="3555588" y="1083906"/>
                  <a:pt x="3562262" y="1080523"/>
                  <a:pt x="3567862" y="1075723"/>
                </a:cubicBezTo>
                <a:cubicBezTo>
                  <a:pt x="3576648" y="1068192"/>
                  <a:pt x="3582294" y="1056796"/>
                  <a:pt x="3592410" y="1051176"/>
                </a:cubicBezTo>
                <a:cubicBezTo>
                  <a:pt x="3601528" y="1046111"/>
                  <a:pt x="3612866" y="1047085"/>
                  <a:pt x="3623094" y="1045039"/>
                </a:cubicBezTo>
                <a:cubicBezTo>
                  <a:pt x="3679391" y="1016890"/>
                  <a:pt x="3614268" y="1053865"/>
                  <a:pt x="3690600" y="977533"/>
                </a:cubicBezTo>
                <a:cubicBezTo>
                  <a:pt x="3696737" y="971396"/>
                  <a:pt x="3703966" y="966184"/>
                  <a:pt x="3709011" y="959122"/>
                </a:cubicBezTo>
                <a:cubicBezTo>
                  <a:pt x="3714328" y="951678"/>
                  <a:pt x="3717569" y="942934"/>
                  <a:pt x="3721285" y="934574"/>
                </a:cubicBezTo>
                <a:cubicBezTo>
                  <a:pt x="3733315" y="907507"/>
                  <a:pt x="3738340" y="890899"/>
                  <a:pt x="3745832" y="860931"/>
                </a:cubicBezTo>
                <a:cubicBezTo>
                  <a:pt x="3748362" y="850812"/>
                  <a:pt x="3747304" y="839576"/>
                  <a:pt x="3751969" y="830247"/>
                </a:cubicBezTo>
                <a:cubicBezTo>
                  <a:pt x="3761865" y="810456"/>
                  <a:pt x="3788791" y="775015"/>
                  <a:pt x="3788791" y="775015"/>
                </a:cubicBezTo>
                <a:cubicBezTo>
                  <a:pt x="3790837" y="736148"/>
                  <a:pt x="3792155" y="697235"/>
                  <a:pt x="3794928" y="658413"/>
                </a:cubicBezTo>
                <a:cubicBezTo>
                  <a:pt x="3805491" y="510538"/>
                  <a:pt x="3779428" y="554296"/>
                  <a:pt x="3825612" y="492717"/>
                </a:cubicBezTo>
                <a:cubicBezTo>
                  <a:pt x="3821521" y="404754"/>
                  <a:pt x="3820805" y="316570"/>
                  <a:pt x="3813338" y="228829"/>
                </a:cubicBezTo>
                <a:cubicBezTo>
                  <a:pt x="3812643" y="220664"/>
                  <a:pt x="3794145" y="193367"/>
                  <a:pt x="3788791" y="185871"/>
                </a:cubicBezTo>
                <a:cubicBezTo>
                  <a:pt x="3778494" y="171456"/>
                  <a:pt x="3766309" y="154066"/>
                  <a:pt x="3751969" y="142913"/>
                </a:cubicBezTo>
                <a:cubicBezTo>
                  <a:pt x="3740325" y="133857"/>
                  <a:pt x="3727422" y="126548"/>
                  <a:pt x="3715148" y="118365"/>
                </a:cubicBezTo>
                <a:cubicBezTo>
                  <a:pt x="3711057" y="112228"/>
                  <a:pt x="3705779" y="106733"/>
                  <a:pt x="3702874" y="99954"/>
                </a:cubicBezTo>
                <a:cubicBezTo>
                  <a:pt x="3692310" y="75304"/>
                  <a:pt x="3703723" y="76256"/>
                  <a:pt x="3684463" y="56996"/>
                </a:cubicBezTo>
                <a:cubicBezTo>
                  <a:pt x="3679248" y="51781"/>
                  <a:pt x="3672055" y="49009"/>
                  <a:pt x="3666053" y="44722"/>
                </a:cubicBezTo>
                <a:cubicBezTo>
                  <a:pt x="3657730" y="38777"/>
                  <a:pt x="3649688" y="32448"/>
                  <a:pt x="3641505" y="26311"/>
                </a:cubicBezTo>
                <a:cubicBezTo>
                  <a:pt x="3637414" y="18129"/>
                  <a:pt x="3620552" y="4657"/>
                  <a:pt x="3629231" y="1764"/>
                </a:cubicBezTo>
                <a:cubicBezTo>
                  <a:pt x="3658801" y="-8093"/>
                  <a:pt x="3659757" y="25993"/>
                  <a:pt x="3666053" y="38585"/>
                </a:cubicBezTo>
                <a:cubicBezTo>
                  <a:pt x="3673057" y="52592"/>
                  <a:pt x="3694732" y="91812"/>
                  <a:pt x="3709011" y="106091"/>
                </a:cubicBezTo>
                <a:cubicBezTo>
                  <a:pt x="3720308" y="117388"/>
                  <a:pt x="3732353" y="128198"/>
                  <a:pt x="3745832" y="136776"/>
                </a:cubicBezTo>
                <a:cubicBezTo>
                  <a:pt x="3755126" y="142690"/>
                  <a:pt x="3766289" y="144958"/>
                  <a:pt x="3776517" y="149049"/>
                </a:cubicBezTo>
                <a:cubicBezTo>
                  <a:pt x="3794928" y="163369"/>
                  <a:pt x="3817754" y="173349"/>
                  <a:pt x="3831749" y="192008"/>
                </a:cubicBezTo>
                <a:cubicBezTo>
                  <a:pt x="3837886" y="200190"/>
                  <a:pt x="3841837" y="210610"/>
                  <a:pt x="3850160" y="216555"/>
                </a:cubicBezTo>
                <a:cubicBezTo>
                  <a:pt x="3857024" y="221457"/>
                  <a:pt x="3866525" y="220646"/>
                  <a:pt x="3874708" y="222692"/>
                </a:cubicBezTo>
                <a:cubicBezTo>
                  <a:pt x="3877763" y="234916"/>
                  <a:pt x="3880840" y="269158"/>
                  <a:pt x="3905392" y="265651"/>
                </a:cubicBezTo>
                <a:cubicBezTo>
                  <a:pt x="3915518" y="264204"/>
                  <a:pt x="3916037" y="247760"/>
                  <a:pt x="3923803" y="241103"/>
                </a:cubicBezTo>
                <a:cubicBezTo>
                  <a:pt x="3930749" y="235149"/>
                  <a:pt x="3939942" y="232433"/>
                  <a:pt x="3948351" y="228829"/>
                </a:cubicBezTo>
                <a:cubicBezTo>
                  <a:pt x="3968602" y="220150"/>
                  <a:pt x="3991388" y="216503"/>
                  <a:pt x="4009720" y="204282"/>
                </a:cubicBezTo>
                <a:lnTo>
                  <a:pt x="4046541" y="17973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フリーフォーム: 図形 7">
            <a:extLst>
              <a:ext uri="{FF2B5EF4-FFF2-40B4-BE49-F238E27FC236}">
                <a16:creationId xmlns:a16="http://schemas.microsoft.com/office/drawing/2014/main" id="{845DEE24-C167-4677-9C4A-937FF0E311C0}"/>
              </a:ext>
            </a:extLst>
          </p:cNvPr>
          <p:cNvSpPr/>
          <p:nvPr/>
        </p:nvSpPr>
        <p:spPr>
          <a:xfrm>
            <a:off x="2920446" y="3594380"/>
            <a:ext cx="3303107" cy="1451250"/>
          </a:xfrm>
          <a:custGeom>
            <a:avLst/>
            <a:gdLst>
              <a:gd name="connsiteX0" fmla="*/ 2720975 w 3303107"/>
              <a:gd name="connsiteY0" fmla="*/ 203475 h 1451250"/>
              <a:gd name="connsiteX1" fmla="*/ 2781300 w 3303107"/>
              <a:gd name="connsiteY1" fmla="*/ 178075 h 1451250"/>
              <a:gd name="connsiteX2" fmla="*/ 2797175 w 3303107"/>
              <a:gd name="connsiteY2" fmla="*/ 171725 h 1451250"/>
              <a:gd name="connsiteX3" fmla="*/ 2832100 w 3303107"/>
              <a:gd name="connsiteY3" fmla="*/ 165375 h 1451250"/>
              <a:gd name="connsiteX4" fmla="*/ 2857500 w 3303107"/>
              <a:gd name="connsiteY4" fmla="*/ 159025 h 1451250"/>
              <a:gd name="connsiteX5" fmla="*/ 2867025 w 3303107"/>
              <a:gd name="connsiteY5" fmla="*/ 149500 h 1451250"/>
              <a:gd name="connsiteX6" fmla="*/ 2879725 w 3303107"/>
              <a:gd name="connsiteY6" fmla="*/ 143150 h 1451250"/>
              <a:gd name="connsiteX7" fmla="*/ 2908300 w 3303107"/>
              <a:gd name="connsiteY7" fmla="*/ 133625 h 1451250"/>
              <a:gd name="connsiteX8" fmla="*/ 2946400 w 3303107"/>
              <a:gd name="connsiteY8" fmla="*/ 114575 h 1451250"/>
              <a:gd name="connsiteX9" fmla="*/ 2974975 w 3303107"/>
              <a:gd name="connsiteY9" fmla="*/ 108225 h 1451250"/>
              <a:gd name="connsiteX10" fmla="*/ 2984500 w 3303107"/>
              <a:gd name="connsiteY10" fmla="*/ 105050 h 1451250"/>
              <a:gd name="connsiteX11" fmla="*/ 3019425 w 3303107"/>
              <a:gd name="connsiteY11" fmla="*/ 92350 h 1451250"/>
              <a:gd name="connsiteX12" fmla="*/ 3048000 w 3303107"/>
              <a:gd name="connsiteY12" fmla="*/ 63775 h 1451250"/>
              <a:gd name="connsiteX13" fmla="*/ 3060700 w 3303107"/>
              <a:gd name="connsiteY13" fmla="*/ 57425 h 1451250"/>
              <a:gd name="connsiteX14" fmla="*/ 3070225 w 3303107"/>
              <a:gd name="connsiteY14" fmla="*/ 47900 h 1451250"/>
              <a:gd name="connsiteX15" fmla="*/ 3079750 w 3303107"/>
              <a:gd name="connsiteY15" fmla="*/ 41550 h 1451250"/>
              <a:gd name="connsiteX16" fmla="*/ 3086100 w 3303107"/>
              <a:gd name="connsiteY16" fmla="*/ 28850 h 1451250"/>
              <a:gd name="connsiteX17" fmla="*/ 3098800 w 3303107"/>
              <a:gd name="connsiteY17" fmla="*/ 12975 h 1451250"/>
              <a:gd name="connsiteX18" fmla="*/ 3111500 w 3303107"/>
              <a:gd name="connsiteY18" fmla="*/ 101875 h 1451250"/>
              <a:gd name="connsiteX19" fmla="*/ 3117850 w 3303107"/>
              <a:gd name="connsiteY19" fmla="*/ 114575 h 1451250"/>
              <a:gd name="connsiteX20" fmla="*/ 3121025 w 3303107"/>
              <a:gd name="connsiteY20" fmla="*/ 124100 h 1451250"/>
              <a:gd name="connsiteX21" fmla="*/ 3133725 w 3303107"/>
              <a:gd name="connsiteY21" fmla="*/ 130450 h 1451250"/>
              <a:gd name="connsiteX22" fmla="*/ 3216275 w 3303107"/>
              <a:gd name="connsiteY22" fmla="*/ 143150 h 1451250"/>
              <a:gd name="connsiteX23" fmla="*/ 3232150 w 3303107"/>
              <a:gd name="connsiteY23" fmla="*/ 146325 h 1451250"/>
              <a:gd name="connsiteX24" fmla="*/ 3276600 w 3303107"/>
              <a:gd name="connsiteY24" fmla="*/ 159025 h 1451250"/>
              <a:gd name="connsiteX25" fmla="*/ 3270250 w 3303107"/>
              <a:gd name="connsiteY25" fmla="*/ 174900 h 1451250"/>
              <a:gd name="connsiteX26" fmla="*/ 3168650 w 3303107"/>
              <a:gd name="connsiteY26" fmla="*/ 187600 h 1451250"/>
              <a:gd name="connsiteX27" fmla="*/ 3016250 w 3303107"/>
              <a:gd name="connsiteY27" fmla="*/ 178075 h 1451250"/>
              <a:gd name="connsiteX28" fmla="*/ 3006725 w 3303107"/>
              <a:gd name="connsiteY28" fmla="*/ 174900 h 1451250"/>
              <a:gd name="connsiteX29" fmla="*/ 2994025 w 3303107"/>
              <a:gd name="connsiteY29" fmla="*/ 168550 h 1451250"/>
              <a:gd name="connsiteX30" fmla="*/ 2911475 w 3303107"/>
              <a:gd name="connsiteY30" fmla="*/ 171725 h 1451250"/>
              <a:gd name="connsiteX31" fmla="*/ 2889250 w 3303107"/>
              <a:gd name="connsiteY31" fmla="*/ 174900 h 1451250"/>
              <a:gd name="connsiteX32" fmla="*/ 2873375 w 3303107"/>
              <a:gd name="connsiteY32" fmla="*/ 181250 h 1451250"/>
              <a:gd name="connsiteX33" fmla="*/ 2851150 w 3303107"/>
              <a:gd name="connsiteY33" fmla="*/ 187600 h 1451250"/>
              <a:gd name="connsiteX34" fmla="*/ 2813050 w 3303107"/>
              <a:gd name="connsiteY34" fmla="*/ 197125 h 1451250"/>
              <a:gd name="connsiteX35" fmla="*/ 2784475 w 3303107"/>
              <a:gd name="connsiteY35" fmla="*/ 209825 h 1451250"/>
              <a:gd name="connsiteX36" fmla="*/ 2768600 w 3303107"/>
              <a:gd name="connsiteY36" fmla="*/ 213000 h 1451250"/>
              <a:gd name="connsiteX37" fmla="*/ 2743200 w 3303107"/>
              <a:gd name="connsiteY37" fmla="*/ 228875 h 1451250"/>
              <a:gd name="connsiteX38" fmla="*/ 2724150 w 3303107"/>
              <a:gd name="connsiteY38" fmla="*/ 232050 h 1451250"/>
              <a:gd name="connsiteX39" fmla="*/ 2701925 w 3303107"/>
              <a:gd name="connsiteY39" fmla="*/ 244750 h 1451250"/>
              <a:gd name="connsiteX40" fmla="*/ 2686050 w 3303107"/>
              <a:gd name="connsiteY40" fmla="*/ 251100 h 1451250"/>
              <a:gd name="connsiteX41" fmla="*/ 2654300 w 3303107"/>
              <a:gd name="connsiteY41" fmla="*/ 273325 h 1451250"/>
              <a:gd name="connsiteX42" fmla="*/ 2628900 w 3303107"/>
              <a:gd name="connsiteY42" fmla="*/ 286025 h 1451250"/>
              <a:gd name="connsiteX43" fmla="*/ 2609850 w 3303107"/>
              <a:gd name="connsiteY43" fmla="*/ 292375 h 1451250"/>
              <a:gd name="connsiteX44" fmla="*/ 2571750 w 3303107"/>
              <a:gd name="connsiteY44" fmla="*/ 308250 h 1451250"/>
              <a:gd name="connsiteX45" fmla="*/ 2552700 w 3303107"/>
              <a:gd name="connsiteY45" fmla="*/ 371750 h 1451250"/>
              <a:gd name="connsiteX46" fmla="*/ 2543175 w 3303107"/>
              <a:gd name="connsiteY46" fmla="*/ 381275 h 1451250"/>
              <a:gd name="connsiteX47" fmla="*/ 2530475 w 3303107"/>
              <a:gd name="connsiteY47" fmla="*/ 409850 h 1451250"/>
              <a:gd name="connsiteX48" fmla="*/ 2527300 w 3303107"/>
              <a:gd name="connsiteY48" fmla="*/ 543200 h 1451250"/>
              <a:gd name="connsiteX49" fmla="*/ 2520950 w 3303107"/>
              <a:gd name="connsiteY49" fmla="*/ 559075 h 1451250"/>
              <a:gd name="connsiteX50" fmla="*/ 2514600 w 3303107"/>
              <a:gd name="connsiteY50" fmla="*/ 578125 h 1451250"/>
              <a:gd name="connsiteX51" fmla="*/ 2511425 w 3303107"/>
              <a:gd name="connsiteY51" fmla="*/ 667025 h 1451250"/>
              <a:gd name="connsiteX52" fmla="*/ 2571750 w 3303107"/>
              <a:gd name="connsiteY52" fmla="*/ 663850 h 1451250"/>
              <a:gd name="connsiteX53" fmla="*/ 2593975 w 3303107"/>
              <a:gd name="connsiteY53" fmla="*/ 641625 h 1451250"/>
              <a:gd name="connsiteX54" fmla="*/ 2606675 w 3303107"/>
              <a:gd name="connsiteY54" fmla="*/ 632100 h 1451250"/>
              <a:gd name="connsiteX55" fmla="*/ 2616200 w 3303107"/>
              <a:gd name="connsiteY55" fmla="*/ 619400 h 1451250"/>
              <a:gd name="connsiteX56" fmla="*/ 2638425 w 3303107"/>
              <a:gd name="connsiteY56" fmla="*/ 609875 h 1451250"/>
              <a:gd name="connsiteX57" fmla="*/ 2660650 w 3303107"/>
              <a:gd name="connsiteY57" fmla="*/ 587650 h 1451250"/>
              <a:gd name="connsiteX58" fmla="*/ 2670175 w 3303107"/>
              <a:gd name="connsiteY58" fmla="*/ 581300 h 1451250"/>
              <a:gd name="connsiteX59" fmla="*/ 2682875 w 3303107"/>
              <a:gd name="connsiteY59" fmla="*/ 578125 h 1451250"/>
              <a:gd name="connsiteX60" fmla="*/ 2692400 w 3303107"/>
              <a:gd name="connsiteY60" fmla="*/ 565425 h 1451250"/>
              <a:gd name="connsiteX61" fmla="*/ 2714625 w 3303107"/>
              <a:gd name="connsiteY61" fmla="*/ 555900 h 1451250"/>
              <a:gd name="connsiteX62" fmla="*/ 2746375 w 3303107"/>
              <a:gd name="connsiteY62" fmla="*/ 540025 h 1451250"/>
              <a:gd name="connsiteX63" fmla="*/ 3057525 w 3303107"/>
              <a:gd name="connsiteY63" fmla="*/ 543200 h 1451250"/>
              <a:gd name="connsiteX64" fmla="*/ 3124200 w 3303107"/>
              <a:gd name="connsiteY64" fmla="*/ 555900 h 1451250"/>
              <a:gd name="connsiteX65" fmla="*/ 3133725 w 3303107"/>
              <a:gd name="connsiteY65" fmla="*/ 559075 h 1451250"/>
              <a:gd name="connsiteX66" fmla="*/ 3146425 w 3303107"/>
              <a:gd name="connsiteY66" fmla="*/ 565425 h 1451250"/>
              <a:gd name="connsiteX67" fmla="*/ 3155950 w 3303107"/>
              <a:gd name="connsiteY67" fmla="*/ 571775 h 1451250"/>
              <a:gd name="connsiteX68" fmla="*/ 3200400 w 3303107"/>
              <a:gd name="connsiteY68" fmla="*/ 581300 h 1451250"/>
              <a:gd name="connsiteX69" fmla="*/ 3228975 w 3303107"/>
              <a:gd name="connsiteY69" fmla="*/ 594000 h 1451250"/>
              <a:gd name="connsiteX70" fmla="*/ 3238500 w 3303107"/>
              <a:gd name="connsiteY70" fmla="*/ 603525 h 1451250"/>
              <a:gd name="connsiteX71" fmla="*/ 3263900 w 3303107"/>
              <a:gd name="connsiteY71" fmla="*/ 616225 h 1451250"/>
              <a:gd name="connsiteX72" fmla="*/ 3286125 w 3303107"/>
              <a:gd name="connsiteY72" fmla="*/ 632100 h 1451250"/>
              <a:gd name="connsiteX73" fmla="*/ 3289300 w 3303107"/>
              <a:gd name="connsiteY73" fmla="*/ 651150 h 1451250"/>
              <a:gd name="connsiteX74" fmla="*/ 3302000 w 3303107"/>
              <a:gd name="connsiteY74" fmla="*/ 679725 h 1451250"/>
              <a:gd name="connsiteX75" fmla="*/ 3289300 w 3303107"/>
              <a:gd name="connsiteY75" fmla="*/ 673375 h 1451250"/>
              <a:gd name="connsiteX76" fmla="*/ 3257550 w 3303107"/>
              <a:gd name="connsiteY76" fmla="*/ 667025 h 1451250"/>
              <a:gd name="connsiteX77" fmla="*/ 3244850 w 3303107"/>
              <a:gd name="connsiteY77" fmla="*/ 651150 h 1451250"/>
              <a:gd name="connsiteX78" fmla="*/ 3184525 w 3303107"/>
              <a:gd name="connsiteY78" fmla="*/ 635275 h 1451250"/>
              <a:gd name="connsiteX79" fmla="*/ 3155950 w 3303107"/>
              <a:gd name="connsiteY79" fmla="*/ 622575 h 1451250"/>
              <a:gd name="connsiteX80" fmla="*/ 2952750 w 3303107"/>
              <a:gd name="connsiteY80" fmla="*/ 609875 h 1451250"/>
              <a:gd name="connsiteX81" fmla="*/ 2936875 w 3303107"/>
              <a:gd name="connsiteY81" fmla="*/ 606700 h 1451250"/>
              <a:gd name="connsiteX82" fmla="*/ 2895600 w 3303107"/>
              <a:gd name="connsiteY82" fmla="*/ 600350 h 1451250"/>
              <a:gd name="connsiteX83" fmla="*/ 2886075 w 3303107"/>
              <a:gd name="connsiteY83" fmla="*/ 587650 h 1451250"/>
              <a:gd name="connsiteX84" fmla="*/ 2873375 w 3303107"/>
              <a:gd name="connsiteY84" fmla="*/ 590825 h 1451250"/>
              <a:gd name="connsiteX85" fmla="*/ 2882900 w 3303107"/>
              <a:gd name="connsiteY85" fmla="*/ 603525 h 1451250"/>
              <a:gd name="connsiteX86" fmla="*/ 2917825 w 3303107"/>
              <a:gd name="connsiteY86" fmla="*/ 632100 h 1451250"/>
              <a:gd name="connsiteX87" fmla="*/ 2955925 w 3303107"/>
              <a:gd name="connsiteY87" fmla="*/ 651150 h 1451250"/>
              <a:gd name="connsiteX88" fmla="*/ 2981325 w 3303107"/>
              <a:gd name="connsiteY88" fmla="*/ 663850 h 1451250"/>
              <a:gd name="connsiteX89" fmla="*/ 2997200 w 3303107"/>
              <a:gd name="connsiteY89" fmla="*/ 670200 h 1451250"/>
              <a:gd name="connsiteX90" fmla="*/ 3009900 w 3303107"/>
              <a:gd name="connsiteY90" fmla="*/ 682900 h 1451250"/>
              <a:gd name="connsiteX91" fmla="*/ 3041650 w 3303107"/>
              <a:gd name="connsiteY91" fmla="*/ 701950 h 1451250"/>
              <a:gd name="connsiteX92" fmla="*/ 3082925 w 3303107"/>
              <a:gd name="connsiteY92" fmla="*/ 730525 h 1451250"/>
              <a:gd name="connsiteX93" fmla="*/ 3089275 w 3303107"/>
              <a:gd name="connsiteY93" fmla="*/ 746400 h 1451250"/>
              <a:gd name="connsiteX94" fmla="*/ 3098800 w 3303107"/>
              <a:gd name="connsiteY94" fmla="*/ 759100 h 1451250"/>
              <a:gd name="connsiteX95" fmla="*/ 3105150 w 3303107"/>
              <a:gd name="connsiteY95" fmla="*/ 768625 h 1451250"/>
              <a:gd name="connsiteX96" fmla="*/ 3111500 w 3303107"/>
              <a:gd name="connsiteY96" fmla="*/ 781325 h 1451250"/>
              <a:gd name="connsiteX97" fmla="*/ 3121025 w 3303107"/>
              <a:gd name="connsiteY97" fmla="*/ 794025 h 1451250"/>
              <a:gd name="connsiteX98" fmla="*/ 3127375 w 3303107"/>
              <a:gd name="connsiteY98" fmla="*/ 803550 h 1451250"/>
              <a:gd name="connsiteX99" fmla="*/ 3133725 w 3303107"/>
              <a:gd name="connsiteY99" fmla="*/ 832125 h 1451250"/>
              <a:gd name="connsiteX100" fmla="*/ 3140075 w 3303107"/>
              <a:gd name="connsiteY100" fmla="*/ 841650 h 1451250"/>
              <a:gd name="connsiteX101" fmla="*/ 3159125 w 3303107"/>
              <a:gd name="connsiteY101" fmla="*/ 959125 h 1451250"/>
              <a:gd name="connsiteX102" fmla="*/ 3155950 w 3303107"/>
              <a:gd name="connsiteY102" fmla="*/ 1098825 h 1451250"/>
              <a:gd name="connsiteX103" fmla="*/ 3149600 w 3303107"/>
              <a:gd name="connsiteY103" fmla="*/ 1127400 h 1451250"/>
              <a:gd name="connsiteX104" fmla="*/ 3143250 w 3303107"/>
              <a:gd name="connsiteY104" fmla="*/ 1143275 h 1451250"/>
              <a:gd name="connsiteX105" fmla="*/ 3140075 w 3303107"/>
              <a:gd name="connsiteY105" fmla="*/ 1152800 h 1451250"/>
              <a:gd name="connsiteX106" fmla="*/ 3127375 w 3303107"/>
              <a:gd name="connsiteY106" fmla="*/ 1187725 h 1451250"/>
              <a:gd name="connsiteX107" fmla="*/ 3117850 w 3303107"/>
              <a:gd name="connsiteY107" fmla="*/ 1197250 h 1451250"/>
              <a:gd name="connsiteX108" fmla="*/ 3098800 w 3303107"/>
              <a:gd name="connsiteY108" fmla="*/ 1108350 h 1451250"/>
              <a:gd name="connsiteX109" fmla="*/ 3092450 w 3303107"/>
              <a:gd name="connsiteY109" fmla="*/ 1079775 h 1451250"/>
              <a:gd name="connsiteX110" fmla="*/ 3086100 w 3303107"/>
              <a:gd name="connsiteY110" fmla="*/ 1032150 h 1451250"/>
              <a:gd name="connsiteX111" fmla="*/ 3082925 w 3303107"/>
              <a:gd name="connsiteY111" fmla="*/ 978175 h 1451250"/>
              <a:gd name="connsiteX112" fmla="*/ 3070225 w 3303107"/>
              <a:gd name="connsiteY112" fmla="*/ 936900 h 1451250"/>
              <a:gd name="connsiteX113" fmla="*/ 3063875 w 3303107"/>
              <a:gd name="connsiteY113" fmla="*/ 908325 h 1451250"/>
              <a:gd name="connsiteX114" fmla="*/ 3057525 w 3303107"/>
              <a:gd name="connsiteY114" fmla="*/ 892450 h 1451250"/>
              <a:gd name="connsiteX115" fmla="*/ 3038475 w 3303107"/>
              <a:gd name="connsiteY115" fmla="*/ 835300 h 1451250"/>
              <a:gd name="connsiteX116" fmla="*/ 3022600 w 3303107"/>
              <a:gd name="connsiteY116" fmla="*/ 803550 h 1451250"/>
              <a:gd name="connsiteX117" fmla="*/ 3016250 w 3303107"/>
              <a:gd name="connsiteY117" fmla="*/ 784500 h 1451250"/>
              <a:gd name="connsiteX118" fmla="*/ 3006725 w 3303107"/>
              <a:gd name="connsiteY118" fmla="*/ 774975 h 1451250"/>
              <a:gd name="connsiteX119" fmla="*/ 2990850 w 3303107"/>
              <a:gd name="connsiteY119" fmla="*/ 752750 h 1451250"/>
              <a:gd name="connsiteX120" fmla="*/ 2978150 w 3303107"/>
              <a:gd name="connsiteY120" fmla="*/ 743225 h 1451250"/>
              <a:gd name="connsiteX121" fmla="*/ 2955925 w 3303107"/>
              <a:gd name="connsiteY121" fmla="*/ 727350 h 1451250"/>
              <a:gd name="connsiteX122" fmla="*/ 2933700 w 3303107"/>
              <a:gd name="connsiteY122" fmla="*/ 701950 h 1451250"/>
              <a:gd name="connsiteX123" fmla="*/ 2924175 w 3303107"/>
              <a:gd name="connsiteY123" fmla="*/ 698775 h 1451250"/>
              <a:gd name="connsiteX124" fmla="*/ 2895600 w 3303107"/>
              <a:gd name="connsiteY124" fmla="*/ 686075 h 1451250"/>
              <a:gd name="connsiteX125" fmla="*/ 2851150 w 3303107"/>
              <a:gd name="connsiteY125" fmla="*/ 676550 h 1451250"/>
              <a:gd name="connsiteX126" fmla="*/ 2822575 w 3303107"/>
              <a:gd name="connsiteY126" fmla="*/ 663850 h 1451250"/>
              <a:gd name="connsiteX127" fmla="*/ 2787650 w 3303107"/>
              <a:gd name="connsiteY127" fmla="*/ 654325 h 1451250"/>
              <a:gd name="connsiteX128" fmla="*/ 2727325 w 3303107"/>
              <a:gd name="connsiteY128" fmla="*/ 651150 h 1451250"/>
              <a:gd name="connsiteX129" fmla="*/ 2717800 w 3303107"/>
              <a:gd name="connsiteY129" fmla="*/ 660675 h 1451250"/>
              <a:gd name="connsiteX130" fmla="*/ 2701925 w 3303107"/>
              <a:gd name="connsiteY130" fmla="*/ 667025 h 1451250"/>
              <a:gd name="connsiteX131" fmla="*/ 2679700 w 3303107"/>
              <a:gd name="connsiteY131" fmla="*/ 705125 h 1451250"/>
              <a:gd name="connsiteX132" fmla="*/ 2670175 w 3303107"/>
              <a:gd name="connsiteY132" fmla="*/ 714650 h 1451250"/>
              <a:gd name="connsiteX133" fmla="*/ 2651125 w 3303107"/>
              <a:gd name="connsiteY133" fmla="*/ 721000 h 1451250"/>
              <a:gd name="connsiteX134" fmla="*/ 2641600 w 3303107"/>
              <a:gd name="connsiteY134" fmla="*/ 733700 h 1451250"/>
              <a:gd name="connsiteX135" fmla="*/ 2628900 w 3303107"/>
              <a:gd name="connsiteY135" fmla="*/ 736875 h 1451250"/>
              <a:gd name="connsiteX136" fmla="*/ 2619375 w 3303107"/>
              <a:gd name="connsiteY136" fmla="*/ 743225 h 1451250"/>
              <a:gd name="connsiteX137" fmla="*/ 2606675 w 3303107"/>
              <a:gd name="connsiteY137" fmla="*/ 765450 h 1451250"/>
              <a:gd name="connsiteX138" fmla="*/ 2600325 w 3303107"/>
              <a:gd name="connsiteY138" fmla="*/ 790850 h 1451250"/>
              <a:gd name="connsiteX139" fmla="*/ 2597150 w 3303107"/>
              <a:gd name="connsiteY139" fmla="*/ 806725 h 1451250"/>
              <a:gd name="connsiteX140" fmla="*/ 2590800 w 3303107"/>
              <a:gd name="connsiteY140" fmla="*/ 822600 h 1451250"/>
              <a:gd name="connsiteX141" fmla="*/ 2584450 w 3303107"/>
              <a:gd name="connsiteY141" fmla="*/ 867050 h 1451250"/>
              <a:gd name="connsiteX142" fmla="*/ 2578100 w 3303107"/>
              <a:gd name="connsiteY142" fmla="*/ 876575 h 1451250"/>
              <a:gd name="connsiteX143" fmla="*/ 2571750 w 3303107"/>
              <a:gd name="connsiteY143" fmla="*/ 889275 h 1451250"/>
              <a:gd name="connsiteX144" fmla="*/ 2568575 w 3303107"/>
              <a:gd name="connsiteY144" fmla="*/ 898800 h 1451250"/>
              <a:gd name="connsiteX145" fmla="*/ 2555875 w 3303107"/>
              <a:gd name="connsiteY145" fmla="*/ 927375 h 1451250"/>
              <a:gd name="connsiteX146" fmla="*/ 2540000 w 3303107"/>
              <a:gd name="connsiteY146" fmla="*/ 946425 h 1451250"/>
              <a:gd name="connsiteX147" fmla="*/ 2524125 w 3303107"/>
              <a:gd name="connsiteY147" fmla="*/ 968650 h 1451250"/>
              <a:gd name="connsiteX148" fmla="*/ 2517775 w 3303107"/>
              <a:gd name="connsiteY148" fmla="*/ 990875 h 1451250"/>
              <a:gd name="connsiteX149" fmla="*/ 2508250 w 3303107"/>
              <a:gd name="connsiteY149" fmla="*/ 1006750 h 1451250"/>
              <a:gd name="connsiteX150" fmla="*/ 2501900 w 3303107"/>
              <a:gd name="connsiteY150" fmla="*/ 1019450 h 1451250"/>
              <a:gd name="connsiteX151" fmla="*/ 2495550 w 3303107"/>
              <a:gd name="connsiteY151" fmla="*/ 1035325 h 1451250"/>
              <a:gd name="connsiteX152" fmla="*/ 2492375 w 3303107"/>
              <a:gd name="connsiteY152" fmla="*/ 1051200 h 1451250"/>
              <a:gd name="connsiteX153" fmla="*/ 2479675 w 3303107"/>
              <a:gd name="connsiteY153" fmla="*/ 1070250 h 1451250"/>
              <a:gd name="connsiteX154" fmla="*/ 2466975 w 3303107"/>
              <a:gd name="connsiteY154" fmla="*/ 1098825 h 1451250"/>
              <a:gd name="connsiteX155" fmla="*/ 2457450 w 3303107"/>
              <a:gd name="connsiteY155" fmla="*/ 1108350 h 1451250"/>
              <a:gd name="connsiteX156" fmla="*/ 2451100 w 3303107"/>
              <a:gd name="connsiteY156" fmla="*/ 1124225 h 1451250"/>
              <a:gd name="connsiteX157" fmla="*/ 2447925 w 3303107"/>
              <a:gd name="connsiteY157" fmla="*/ 1143275 h 1451250"/>
              <a:gd name="connsiteX158" fmla="*/ 2428875 w 3303107"/>
              <a:gd name="connsiteY158" fmla="*/ 1162325 h 1451250"/>
              <a:gd name="connsiteX159" fmla="*/ 2419350 w 3303107"/>
              <a:gd name="connsiteY159" fmla="*/ 1175025 h 1451250"/>
              <a:gd name="connsiteX160" fmla="*/ 2413000 w 3303107"/>
              <a:gd name="connsiteY160" fmla="*/ 1197250 h 1451250"/>
              <a:gd name="connsiteX161" fmla="*/ 2387600 w 3303107"/>
              <a:gd name="connsiteY161" fmla="*/ 1222650 h 1451250"/>
              <a:gd name="connsiteX162" fmla="*/ 2371725 w 3303107"/>
              <a:gd name="connsiteY162" fmla="*/ 1244875 h 1451250"/>
              <a:gd name="connsiteX163" fmla="*/ 2355850 w 3303107"/>
              <a:gd name="connsiteY163" fmla="*/ 1273450 h 1451250"/>
              <a:gd name="connsiteX164" fmla="*/ 2346325 w 3303107"/>
              <a:gd name="connsiteY164" fmla="*/ 1276625 h 1451250"/>
              <a:gd name="connsiteX165" fmla="*/ 2333625 w 3303107"/>
              <a:gd name="connsiteY165" fmla="*/ 1289325 h 1451250"/>
              <a:gd name="connsiteX166" fmla="*/ 2305050 w 3303107"/>
              <a:gd name="connsiteY166" fmla="*/ 1298850 h 1451250"/>
              <a:gd name="connsiteX167" fmla="*/ 2289175 w 3303107"/>
              <a:gd name="connsiteY167" fmla="*/ 1305200 h 1451250"/>
              <a:gd name="connsiteX168" fmla="*/ 2266950 w 3303107"/>
              <a:gd name="connsiteY168" fmla="*/ 1324250 h 1451250"/>
              <a:gd name="connsiteX169" fmla="*/ 2247900 w 3303107"/>
              <a:gd name="connsiteY169" fmla="*/ 1327425 h 1451250"/>
              <a:gd name="connsiteX170" fmla="*/ 2228850 w 3303107"/>
              <a:gd name="connsiteY170" fmla="*/ 1340125 h 1451250"/>
              <a:gd name="connsiteX171" fmla="*/ 2216150 w 3303107"/>
              <a:gd name="connsiteY171" fmla="*/ 1349650 h 1451250"/>
              <a:gd name="connsiteX172" fmla="*/ 2193925 w 3303107"/>
              <a:gd name="connsiteY172" fmla="*/ 1356000 h 1451250"/>
              <a:gd name="connsiteX173" fmla="*/ 2155825 w 3303107"/>
              <a:gd name="connsiteY173" fmla="*/ 1371875 h 1451250"/>
              <a:gd name="connsiteX174" fmla="*/ 2143125 w 3303107"/>
              <a:gd name="connsiteY174" fmla="*/ 1378225 h 1451250"/>
              <a:gd name="connsiteX175" fmla="*/ 2057400 w 3303107"/>
              <a:gd name="connsiteY175" fmla="*/ 1403625 h 1451250"/>
              <a:gd name="connsiteX176" fmla="*/ 1825625 w 3303107"/>
              <a:gd name="connsiteY176" fmla="*/ 1400450 h 1451250"/>
              <a:gd name="connsiteX177" fmla="*/ 1812925 w 3303107"/>
              <a:gd name="connsiteY177" fmla="*/ 1394100 h 1451250"/>
              <a:gd name="connsiteX178" fmla="*/ 1803400 w 3303107"/>
              <a:gd name="connsiteY178" fmla="*/ 1390925 h 1451250"/>
              <a:gd name="connsiteX179" fmla="*/ 1733550 w 3303107"/>
              <a:gd name="connsiteY179" fmla="*/ 1378225 h 1451250"/>
              <a:gd name="connsiteX180" fmla="*/ 1644650 w 3303107"/>
              <a:gd name="connsiteY180" fmla="*/ 1381400 h 1451250"/>
              <a:gd name="connsiteX181" fmla="*/ 1552575 w 3303107"/>
              <a:gd name="connsiteY181" fmla="*/ 1394100 h 1451250"/>
              <a:gd name="connsiteX182" fmla="*/ 1530350 w 3303107"/>
              <a:gd name="connsiteY182" fmla="*/ 1403625 h 1451250"/>
              <a:gd name="connsiteX183" fmla="*/ 1520825 w 3303107"/>
              <a:gd name="connsiteY183" fmla="*/ 1409975 h 1451250"/>
              <a:gd name="connsiteX184" fmla="*/ 1463675 w 3303107"/>
              <a:gd name="connsiteY184" fmla="*/ 1416325 h 1451250"/>
              <a:gd name="connsiteX185" fmla="*/ 1397000 w 3303107"/>
              <a:gd name="connsiteY185" fmla="*/ 1435375 h 1451250"/>
              <a:gd name="connsiteX186" fmla="*/ 1381125 w 3303107"/>
              <a:gd name="connsiteY186" fmla="*/ 1438550 h 1451250"/>
              <a:gd name="connsiteX187" fmla="*/ 1352550 w 3303107"/>
              <a:gd name="connsiteY187" fmla="*/ 1444900 h 1451250"/>
              <a:gd name="connsiteX188" fmla="*/ 600075 w 3303107"/>
              <a:gd name="connsiteY188" fmla="*/ 1438550 h 1451250"/>
              <a:gd name="connsiteX189" fmla="*/ 552450 w 3303107"/>
              <a:gd name="connsiteY189" fmla="*/ 1432200 h 1451250"/>
              <a:gd name="connsiteX190" fmla="*/ 539750 w 3303107"/>
              <a:gd name="connsiteY190" fmla="*/ 1425850 h 1451250"/>
              <a:gd name="connsiteX191" fmla="*/ 501650 w 3303107"/>
              <a:gd name="connsiteY191" fmla="*/ 1419500 h 1451250"/>
              <a:gd name="connsiteX192" fmla="*/ 482600 w 3303107"/>
              <a:gd name="connsiteY192" fmla="*/ 1406800 h 1451250"/>
              <a:gd name="connsiteX193" fmla="*/ 454025 w 3303107"/>
              <a:gd name="connsiteY193" fmla="*/ 1403625 h 1451250"/>
              <a:gd name="connsiteX194" fmla="*/ 425450 w 3303107"/>
              <a:gd name="connsiteY194" fmla="*/ 1397275 h 1451250"/>
              <a:gd name="connsiteX195" fmla="*/ 387350 w 3303107"/>
              <a:gd name="connsiteY195" fmla="*/ 1390925 h 1451250"/>
              <a:gd name="connsiteX196" fmla="*/ 339725 w 3303107"/>
              <a:gd name="connsiteY196" fmla="*/ 1378225 h 1451250"/>
              <a:gd name="connsiteX197" fmla="*/ 180975 w 3303107"/>
              <a:gd name="connsiteY197" fmla="*/ 1359175 h 1451250"/>
              <a:gd name="connsiteX198" fmla="*/ 136525 w 3303107"/>
              <a:gd name="connsiteY198" fmla="*/ 1352825 h 1451250"/>
              <a:gd name="connsiteX199" fmla="*/ 123825 w 3303107"/>
              <a:gd name="connsiteY199" fmla="*/ 1349650 h 1451250"/>
              <a:gd name="connsiteX200" fmla="*/ 95250 w 3303107"/>
              <a:gd name="connsiteY200" fmla="*/ 1343300 h 1451250"/>
              <a:gd name="connsiteX201" fmla="*/ 44450 w 3303107"/>
              <a:gd name="connsiteY201" fmla="*/ 1336950 h 1451250"/>
              <a:gd name="connsiteX202" fmla="*/ 6350 w 3303107"/>
              <a:gd name="connsiteY202" fmla="*/ 1340125 h 1451250"/>
              <a:gd name="connsiteX203" fmla="*/ 9525 w 3303107"/>
              <a:gd name="connsiteY203" fmla="*/ 1356000 h 1451250"/>
              <a:gd name="connsiteX204" fmla="*/ 12700 w 3303107"/>
              <a:gd name="connsiteY204" fmla="*/ 1375050 h 1451250"/>
              <a:gd name="connsiteX205" fmla="*/ 34925 w 3303107"/>
              <a:gd name="connsiteY205" fmla="*/ 1390925 h 1451250"/>
              <a:gd name="connsiteX206" fmla="*/ 28575 w 3303107"/>
              <a:gd name="connsiteY206" fmla="*/ 1435375 h 1451250"/>
              <a:gd name="connsiteX207" fmla="*/ 9525 w 3303107"/>
              <a:gd name="connsiteY207" fmla="*/ 1441725 h 1451250"/>
              <a:gd name="connsiteX208" fmla="*/ 0 w 3303107"/>
              <a:gd name="connsiteY208" fmla="*/ 1451250 h 145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3303107" h="1451250">
                <a:moveTo>
                  <a:pt x="2720975" y="203475"/>
                </a:moveTo>
                <a:cubicBezTo>
                  <a:pt x="2760499" y="183713"/>
                  <a:pt x="2733495" y="196002"/>
                  <a:pt x="2781300" y="178075"/>
                </a:cubicBezTo>
                <a:cubicBezTo>
                  <a:pt x="2786636" y="176074"/>
                  <a:pt x="2791646" y="173107"/>
                  <a:pt x="2797175" y="171725"/>
                </a:cubicBezTo>
                <a:cubicBezTo>
                  <a:pt x="2808654" y="168855"/>
                  <a:pt x="2820521" y="167813"/>
                  <a:pt x="2832100" y="165375"/>
                </a:cubicBezTo>
                <a:cubicBezTo>
                  <a:pt x="2840640" y="163577"/>
                  <a:pt x="2849033" y="161142"/>
                  <a:pt x="2857500" y="159025"/>
                </a:cubicBezTo>
                <a:cubicBezTo>
                  <a:pt x="2860675" y="155850"/>
                  <a:pt x="2863371" y="152110"/>
                  <a:pt x="2867025" y="149500"/>
                </a:cubicBezTo>
                <a:cubicBezTo>
                  <a:pt x="2870876" y="146749"/>
                  <a:pt x="2875400" y="145072"/>
                  <a:pt x="2879725" y="143150"/>
                </a:cubicBezTo>
                <a:cubicBezTo>
                  <a:pt x="2895097" y="136318"/>
                  <a:pt x="2893558" y="137310"/>
                  <a:pt x="2908300" y="133625"/>
                </a:cubicBezTo>
                <a:cubicBezTo>
                  <a:pt x="2921222" y="126241"/>
                  <a:pt x="2932122" y="118655"/>
                  <a:pt x="2946400" y="114575"/>
                </a:cubicBezTo>
                <a:cubicBezTo>
                  <a:pt x="2955782" y="111894"/>
                  <a:pt x="2965509" y="110592"/>
                  <a:pt x="2974975" y="108225"/>
                </a:cubicBezTo>
                <a:cubicBezTo>
                  <a:pt x="2978222" y="107413"/>
                  <a:pt x="2981294" y="106012"/>
                  <a:pt x="2984500" y="105050"/>
                </a:cubicBezTo>
                <a:cubicBezTo>
                  <a:pt x="2991763" y="102871"/>
                  <a:pt x="3011820" y="98785"/>
                  <a:pt x="3019425" y="92350"/>
                </a:cubicBezTo>
                <a:cubicBezTo>
                  <a:pt x="3029708" y="83649"/>
                  <a:pt x="3035952" y="69799"/>
                  <a:pt x="3048000" y="63775"/>
                </a:cubicBezTo>
                <a:cubicBezTo>
                  <a:pt x="3052233" y="61658"/>
                  <a:pt x="3056849" y="60176"/>
                  <a:pt x="3060700" y="57425"/>
                </a:cubicBezTo>
                <a:cubicBezTo>
                  <a:pt x="3064354" y="54815"/>
                  <a:pt x="3066776" y="50775"/>
                  <a:pt x="3070225" y="47900"/>
                </a:cubicBezTo>
                <a:cubicBezTo>
                  <a:pt x="3073156" y="45457"/>
                  <a:pt x="3076575" y="43667"/>
                  <a:pt x="3079750" y="41550"/>
                </a:cubicBezTo>
                <a:cubicBezTo>
                  <a:pt x="3081867" y="37317"/>
                  <a:pt x="3084708" y="33374"/>
                  <a:pt x="3086100" y="28850"/>
                </a:cubicBezTo>
                <a:cubicBezTo>
                  <a:pt x="3095233" y="-833"/>
                  <a:pt x="3087234" y="-10156"/>
                  <a:pt x="3098800" y="12975"/>
                </a:cubicBezTo>
                <a:cubicBezTo>
                  <a:pt x="3103033" y="42608"/>
                  <a:pt x="3105983" y="72454"/>
                  <a:pt x="3111500" y="101875"/>
                </a:cubicBezTo>
                <a:cubicBezTo>
                  <a:pt x="3112372" y="106527"/>
                  <a:pt x="3115986" y="110225"/>
                  <a:pt x="3117850" y="114575"/>
                </a:cubicBezTo>
                <a:cubicBezTo>
                  <a:pt x="3119168" y="117651"/>
                  <a:pt x="3118658" y="121733"/>
                  <a:pt x="3121025" y="124100"/>
                </a:cubicBezTo>
                <a:cubicBezTo>
                  <a:pt x="3124372" y="127447"/>
                  <a:pt x="3129084" y="129522"/>
                  <a:pt x="3133725" y="130450"/>
                </a:cubicBezTo>
                <a:cubicBezTo>
                  <a:pt x="3161025" y="135910"/>
                  <a:pt x="3188790" y="138717"/>
                  <a:pt x="3216275" y="143150"/>
                </a:cubicBezTo>
                <a:cubicBezTo>
                  <a:pt x="3221603" y="144009"/>
                  <a:pt x="3226931" y="144952"/>
                  <a:pt x="3232150" y="146325"/>
                </a:cubicBezTo>
                <a:cubicBezTo>
                  <a:pt x="3247052" y="150247"/>
                  <a:pt x="3276600" y="159025"/>
                  <a:pt x="3276600" y="159025"/>
                </a:cubicBezTo>
                <a:cubicBezTo>
                  <a:pt x="3274483" y="164317"/>
                  <a:pt x="3275760" y="173442"/>
                  <a:pt x="3270250" y="174900"/>
                </a:cubicBezTo>
                <a:cubicBezTo>
                  <a:pt x="3237256" y="183634"/>
                  <a:pt x="3168650" y="187600"/>
                  <a:pt x="3168650" y="187600"/>
                </a:cubicBezTo>
                <a:cubicBezTo>
                  <a:pt x="3071158" y="185100"/>
                  <a:pt x="3076602" y="193163"/>
                  <a:pt x="3016250" y="178075"/>
                </a:cubicBezTo>
                <a:cubicBezTo>
                  <a:pt x="3013003" y="177263"/>
                  <a:pt x="3009801" y="176218"/>
                  <a:pt x="3006725" y="174900"/>
                </a:cubicBezTo>
                <a:cubicBezTo>
                  <a:pt x="3002375" y="173036"/>
                  <a:pt x="2998258" y="170667"/>
                  <a:pt x="2994025" y="168550"/>
                </a:cubicBezTo>
                <a:cubicBezTo>
                  <a:pt x="2966508" y="169608"/>
                  <a:pt x="2938962" y="170059"/>
                  <a:pt x="2911475" y="171725"/>
                </a:cubicBezTo>
                <a:cubicBezTo>
                  <a:pt x="2904005" y="172178"/>
                  <a:pt x="2896510" y="173085"/>
                  <a:pt x="2889250" y="174900"/>
                </a:cubicBezTo>
                <a:cubicBezTo>
                  <a:pt x="2883721" y="176282"/>
                  <a:pt x="2878782" y="179448"/>
                  <a:pt x="2873375" y="181250"/>
                </a:cubicBezTo>
                <a:cubicBezTo>
                  <a:pt x="2866066" y="183686"/>
                  <a:pt x="2858625" y="185731"/>
                  <a:pt x="2851150" y="187600"/>
                </a:cubicBezTo>
                <a:cubicBezTo>
                  <a:pt x="2843559" y="189498"/>
                  <a:pt x="2823514" y="192641"/>
                  <a:pt x="2813050" y="197125"/>
                </a:cubicBezTo>
                <a:cubicBezTo>
                  <a:pt x="2798457" y="203379"/>
                  <a:pt x="2800886" y="204902"/>
                  <a:pt x="2784475" y="209825"/>
                </a:cubicBezTo>
                <a:cubicBezTo>
                  <a:pt x="2779306" y="211376"/>
                  <a:pt x="2773892" y="211942"/>
                  <a:pt x="2768600" y="213000"/>
                </a:cubicBezTo>
                <a:cubicBezTo>
                  <a:pt x="2760133" y="218292"/>
                  <a:pt x="2752377" y="224942"/>
                  <a:pt x="2743200" y="228875"/>
                </a:cubicBezTo>
                <a:cubicBezTo>
                  <a:pt x="2737283" y="231411"/>
                  <a:pt x="2730316" y="230200"/>
                  <a:pt x="2724150" y="232050"/>
                </a:cubicBezTo>
                <a:cubicBezTo>
                  <a:pt x="2710234" y="236225"/>
                  <a:pt x="2713617" y="238904"/>
                  <a:pt x="2701925" y="244750"/>
                </a:cubicBezTo>
                <a:cubicBezTo>
                  <a:pt x="2696827" y="247299"/>
                  <a:pt x="2691032" y="248332"/>
                  <a:pt x="2686050" y="251100"/>
                </a:cubicBezTo>
                <a:cubicBezTo>
                  <a:pt x="2650211" y="271011"/>
                  <a:pt x="2702320" y="249315"/>
                  <a:pt x="2654300" y="273325"/>
                </a:cubicBezTo>
                <a:cubicBezTo>
                  <a:pt x="2645833" y="277558"/>
                  <a:pt x="2637601" y="282296"/>
                  <a:pt x="2628900" y="286025"/>
                </a:cubicBezTo>
                <a:cubicBezTo>
                  <a:pt x="2622748" y="288662"/>
                  <a:pt x="2615944" y="289605"/>
                  <a:pt x="2609850" y="292375"/>
                </a:cubicBezTo>
                <a:cubicBezTo>
                  <a:pt x="2567999" y="311398"/>
                  <a:pt x="2624091" y="293295"/>
                  <a:pt x="2571750" y="308250"/>
                </a:cubicBezTo>
                <a:cubicBezTo>
                  <a:pt x="2541739" y="330758"/>
                  <a:pt x="2569317" y="305283"/>
                  <a:pt x="2552700" y="371750"/>
                </a:cubicBezTo>
                <a:cubicBezTo>
                  <a:pt x="2551611" y="376106"/>
                  <a:pt x="2546050" y="377826"/>
                  <a:pt x="2543175" y="381275"/>
                </a:cubicBezTo>
                <a:cubicBezTo>
                  <a:pt x="2534789" y="391338"/>
                  <a:pt x="2535090" y="396006"/>
                  <a:pt x="2530475" y="409850"/>
                </a:cubicBezTo>
                <a:cubicBezTo>
                  <a:pt x="2529417" y="454300"/>
                  <a:pt x="2530132" y="498828"/>
                  <a:pt x="2527300" y="543200"/>
                </a:cubicBezTo>
                <a:cubicBezTo>
                  <a:pt x="2526937" y="548888"/>
                  <a:pt x="2522898" y="553719"/>
                  <a:pt x="2520950" y="559075"/>
                </a:cubicBezTo>
                <a:cubicBezTo>
                  <a:pt x="2518663" y="565365"/>
                  <a:pt x="2516717" y="571775"/>
                  <a:pt x="2514600" y="578125"/>
                </a:cubicBezTo>
                <a:cubicBezTo>
                  <a:pt x="2513607" y="585076"/>
                  <a:pt x="2499782" y="659457"/>
                  <a:pt x="2511425" y="667025"/>
                </a:cubicBezTo>
                <a:cubicBezTo>
                  <a:pt x="2528308" y="677999"/>
                  <a:pt x="2551642" y="664908"/>
                  <a:pt x="2571750" y="663850"/>
                </a:cubicBezTo>
                <a:cubicBezTo>
                  <a:pt x="2579158" y="656442"/>
                  <a:pt x="2585593" y="647911"/>
                  <a:pt x="2593975" y="641625"/>
                </a:cubicBezTo>
                <a:cubicBezTo>
                  <a:pt x="2598208" y="638450"/>
                  <a:pt x="2602933" y="635842"/>
                  <a:pt x="2606675" y="632100"/>
                </a:cubicBezTo>
                <a:cubicBezTo>
                  <a:pt x="2610417" y="628358"/>
                  <a:pt x="2612458" y="623142"/>
                  <a:pt x="2616200" y="619400"/>
                </a:cubicBezTo>
                <a:cubicBezTo>
                  <a:pt x="2623509" y="612091"/>
                  <a:pt x="2628709" y="612304"/>
                  <a:pt x="2638425" y="609875"/>
                </a:cubicBezTo>
                <a:cubicBezTo>
                  <a:pt x="2650148" y="594244"/>
                  <a:pt x="2644694" y="599047"/>
                  <a:pt x="2660650" y="587650"/>
                </a:cubicBezTo>
                <a:cubicBezTo>
                  <a:pt x="2663755" y="585432"/>
                  <a:pt x="2666668" y="582803"/>
                  <a:pt x="2670175" y="581300"/>
                </a:cubicBezTo>
                <a:cubicBezTo>
                  <a:pt x="2674186" y="579581"/>
                  <a:pt x="2678642" y="579183"/>
                  <a:pt x="2682875" y="578125"/>
                </a:cubicBezTo>
                <a:cubicBezTo>
                  <a:pt x="2686050" y="573892"/>
                  <a:pt x="2688658" y="569167"/>
                  <a:pt x="2692400" y="565425"/>
                </a:cubicBezTo>
                <a:cubicBezTo>
                  <a:pt x="2702364" y="555461"/>
                  <a:pt x="2701873" y="561365"/>
                  <a:pt x="2714625" y="555900"/>
                </a:cubicBezTo>
                <a:cubicBezTo>
                  <a:pt x="2725501" y="551239"/>
                  <a:pt x="2735792" y="545317"/>
                  <a:pt x="2746375" y="540025"/>
                </a:cubicBezTo>
                <a:lnTo>
                  <a:pt x="3057525" y="543200"/>
                </a:lnTo>
                <a:cubicBezTo>
                  <a:pt x="3080130" y="544150"/>
                  <a:pt x="3102736" y="548745"/>
                  <a:pt x="3124200" y="555900"/>
                </a:cubicBezTo>
                <a:cubicBezTo>
                  <a:pt x="3127375" y="556958"/>
                  <a:pt x="3130649" y="557757"/>
                  <a:pt x="3133725" y="559075"/>
                </a:cubicBezTo>
                <a:cubicBezTo>
                  <a:pt x="3138075" y="560939"/>
                  <a:pt x="3142316" y="563077"/>
                  <a:pt x="3146425" y="565425"/>
                </a:cubicBezTo>
                <a:cubicBezTo>
                  <a:pt x="3149738" y="567318"/>
                  <a:pt x="3152289" y="570698"/>
                  <a:pt x="3155950" y="571775"/>
                </a:cubicBezTo>
                <a:cubicBezTo>
                  <a:pt x="3170487" y="576051"/>
                  <a:pt x="3200400" y="581300"/>
                  <a:pt x="3200400" y="581300"/>
                </a:cubicBezTo>
                <a:cubicBezTo>
                  <a:pt x="3209925" y="585533"/>
                  <a:pt x="3219972" y="588748"/>
                  <a:pt x="3228975" y="594000"/>
                </a:cubicBezTo>
                <a:cubicBezTo>
                  <a:pt x="3232853" y="596262"/>
                  <a:pt x="3234712" y="601114"/>
                  <a:pt x="3238500" y="603525"/>
                </a:cubicBezTo>
                <a:cubicBezTo>
                  <a:pt x="3246486" y="608607"/>
                  <a:pt x="3257207" y="609532"/>
                  <a:pt x="3263900" y="616225"/>
                </a:cubicBezTo>
                <a:cubicBezTo>
                  <a:pt x="3276772" y="629097"/>
                  <a:pt x="3269409" y="623742"/>
                  <a:pt x="3286125" y="632100"/>
                </a:cubicBezTo>
                <a:cubicBezTo>
                  <a:pt x="3287183" y="638450"/>
                  <a:pt x="3287264" y="645043"/>
                  <a:pt x="3289300" y="651150"/>
                </a:cubicBezTo>
                <a:cubicBezTo>
                  <a:pt x="3292036" y="659358"/>
                  <a:pt x="3307295" y="669134"/>
                  <a:pt x="3302000" y="679725"/>
                </a:cubicBezTo>
                <a:cubicBezTo>
                  <a:pt x="3299883" y="683958"/>
                  <a:pt x="3293851" y="674675"/>
                  <a:pt x="3289300" y="673375"/>
                </a:cubicBezTo>
                <a:cubicBezTo>
                  <a:pt x="3278922" y="670410"/>
                  <a:pt x="3268133" y="669142"/>
                  <a:pt x="3257550" y="667025"/>
                </a:cubicBezTo>
                <a:cubicBezTo>
                  <a:pt x="3253317" y="661733"/>
                  <a:pt x="3250422" y="655007"/>
                  <a:pt x="3244850" y="651150"/>
                </a:cubicBezTo>
                <a:cubicBezTo>
                  <a:pt x="3222581" y="635733"/>
                  <a:pt x="3210294" y="637852"/>
                  <a:pt x="3184525" y="635275"/>
                </a:cubicBezTo>
                <a:cubicBezTo>
                  <a:pt x="3175000" y="631042"/>
                  <a:pt x="3165710" y="626235"/>
                  <a:pt x="3155950" y="622575"/>
                </a:cubicBezTo>
                <a:cubicBezTo>
                  <a:pt x="3096769" y="600382"/>
                  <a:pt x="2976250" y="610700"/>
                  <a:pt x="2952750" y="609875"/>
                </a:cubicBezTo>
                <a:cubicBezTo>
                  <a:pt x="2947458" y="608817"/>
                  <a:pt x="2942198" y="607587"/>
                  <a:pt x="2936875" y="606700"/>
                </a:cubicBezTo>
                <a:cubicBezTo>
                  <a:pt x="2923144" y="604412"/>
                  <a:pt x="2908634" y="605238"/>
                  <a:pt x="2895600" y="600350"/>
                </a:cubicBezTo>
                <a:cubicBezTo>
                  <a:pt x="2890645" y="598492"/>
                  <a:pt x="2889250" y="591883"/>
                  <a:pt x="2886075" y="587650"/>
                </a:cubicBezTo>
                <a:cubicBezTo>
                  <a:pt x="2881842" y="588708"/>
                  <a:pt x="2874231" y="586546"/>
                  <a:pt x="2873375" y="590825"/>
                </a:cubicBezTo>
                <a:cubicBezTo>
                  <a:pt x="2872337" y="596014"/>
                  <a:pt x="2879022" y="599924"/>
                  <a:pt x="2882900" y="603525"/>
                </a:cubicBezTo>
                <a:cubicBezTo>
                  <a:pt x="2893922" y="613760"/>
                  <a:pt x="2904371" y="625373"/>
                  <a:pt x="2917825" y="632100"/>
                </a:cubicBezTo>
                <a:lnTo>
                  <a:pt x="2955925" y="651150"/>
                </a:lnTo>
                <a:cubicBezTo>
                  <a:pt x="2964392" y="655383"/>
                  <a:pt x="2972536" y="660334"/>
                  <a:pt x="2981325" y="663850"/>
                </a:cubicBezTo>
                <a:lnTo>
                  <a:pt x="2997200" y="670200"/>
                </a:lnTo>
                <a:cubicBezTo>
                  <a:pt x="3001433" y="674433"/>
                  <a:pt x="3004995" y="679467"/>
                  <a:pt x="3009900" y="682900"/>
                </a:cubicBezTo>
                <a:cubicBezTo>
                  <a:pt x="3037670" y="702339"/>
                  <a:pt x="3020299" y="682540"/>
                  <a:pt x="3041650" y="701950"/>
                </a:cubicBezTo>
                <a:cubicBezTo>
                  <a:pt x="3072865" y="730327"/>
                  <a:pt x="3051216" y="719955"/>
                  <a:pt x="3082925" y="730525"/>
                </a:cubicBezTo>
                <a:cubicBezTo>
                  <a:pt x="3085042" y="735817"/>
                  <a:pt x="3086507" y="741418"/>
                  <a:pt x="3089275" y="746400"/>
                </a:cubicBezTo>
                <a:cubicBezTo>
                  <a:pt x="3091845" y="751026"/>
                  <a:pt x="3095724" y="754794"/>
                  <a:pt x="3098800" y="759100"/>
                </a:cubicBezTo>
                <a:cubicBezTo>
                  <a:pt x="3101018" y="762205"/>
                  <a:pt x="3103257" y="765312"/>
                  <a:pt x="3105150" y="768625"/>
                </a:cubicBezTo>
                <a:cubicBezTo>
                  <a:pt x="3107498" y="772734"/>
                  <a:pt x="3108992" y="777311"/>
                  <a:pt x="3111500" y="781325"/>
                </a:cubicBezTo>
                <a:cubicBezTo>
                  <a:pt x="3114305" y="785812"/>
                  <a:pt x="3117949" y="789719"/>
                  <a:pt x="3121025" y="794025"/>
                </a:cubicBezTo>
                <a:cubicBezTo>
                  <a:pt x="3123243" y="797130"/>
                  <a:pt x="3125258" y="800375"/>
                  <a:pt x="3127375" y="803550"/>
                </a:cubicBezTo>
                <a:cubicBezTo>
                  <a:pt x="3129492" y="813075"/>
                  <a:pt x="3130639" y="822868"/>
                  <a:pt x="3133725" y="832125"/>
                </a:cubicBezTo>
                <a:cubicBezTo>
                  <a:pt x="3134932" y="835745"/>
                  <a:pt x="3139327" y="837908"/>
                  <a:pt x="3140075" y="841650"/>
                </a:cubicBezTo>
                <a:cubicBezTo>
                  <a:pt x="3147855" y="880549"/>
                  <a:pt x="3159125" y="959125"/>
                  <a:pt x="3159125" y="959125"/>
                </a:cubicBezTo>
                <a:cubicBezTo>
                  <a:pt x="3158067" y="1005692"/>
                  <a:pt x="3158582" y="1052321"/>
                  <a:pt x="3155950" y="1098825"/>
                </a:cubicBezTo>
                <a:cubicBezTo>
                  <a:pt x="3155399" y="1108567"/>
                  <a:pt x="3152281" y="1118018"/>
                  <a:pt x="3149600" y="1127400"/>
                </a:cubicBezTo>
                <a:cubicBezTo>
                  <a:pt x="3148034" y="1132880"/>
                  <a:pt x="3145251" y="1137939"/>
                  <a:pt x="3143250" y="1143275"/>
                </a:cubicBezTo>
                <a:cubicBezTo>
                  <a:pt x="3142075" y="1146409"/>
                  <a:pt x="3141037" y="1149594"/>
                  <a:pt x="3140075" y="1152800"/>
                </a:cubicBezTo>
                <a:cubicBezTo>
                  <a:pt x="3136714" y="1164003"/>
                  <a:pt x="3134536" y="1177700"/>
                  <a:pt x="3127375" y="1187725"/>
                </a:cubicBezTo>
                <a:cubicBezTo>
                  <a:pt x="3124765" y="1191379"/>
                  <a:pt x="3121025" y="1194075"/>
                  <a:pt x="3117850" y="1197250"/>
                </a:cubicBezTo>
                <a:cubicBezTo>
                  <a:pt x="3111500" y="1167617"/>
                  <a:pt x="3105205" y="1137972"/>
                  <a:pt x="3098800" y="1108350"/>
                </a:cubicBezTo>
                <a:cubicBezTo>
                  <a:pt x="3096738" y="1098813"/>
                  <a:pt x="3093740" y="1089447"/>
                  <a:pt x="3092450" y="1079775"/>
                </a:cubicBezTo>
                <a:lnTo>
                  <a:pt x="3086100" y="1032150"/>
                </a:lnTo>
                <a:cubicBezTo>
                  <a:pt x="3085042" y="1014158"/>
                  <a:pt x="3085888" y="995953"/>
                  <a:pt x="3082925" y="978175"/>
                </a:cubicBezTo>
                <a:cubicBezTo>
                  <a:pt x="3080558" y="963976"/>
                  <a:pt x="3074013" y="950788"/>
                  <a:pt x="3070225" y="936900"/>
                </a:cubicBezTo>
                <a:cubicBezTo>
                  <a:pt x="3067658" y="927486"/>
                  <a:pt x="3066556" y="917707"/>
                  <a:pt x="3063875" y="908325"/>
                </a:cubicBezTo>
                <a:cubicBezTo>
                  <a:pt x="3062309" y="902845"/>
                  <a:pt x="3059091" y="897930"/>
                  <a:pt x="3057525" y="892450"/>
                </a:cubicBezTo>
                <a:cubicBezTo>
                  <a:pt x="3030781" y="798847"/>
                  <a:pt x="3074508" y="931388"/>
                  <a:pt x="3038475" y="835300"/>
                </a:cubicBezTo>
                <a:cubicBezTo>
                  <a:pt x="3027100" y="804966"/>
                  <a:pt x="3039783" y="820733"/>
                  <a:pt x="3022600" y="803550"/>
                </a:cubicBezTo>
                <a:cubicBezTo>
                  <a:pt x="3020483" y="797200"/>
                  <a:pt x="3019501" y="790351"/>
                  <a:pt x="3016250" y="784500"/>
                </a:cubicBezTo>
                <a:cubicBezTo>
                  <a:pt x="3014069" y="780575"/>
                  <a:pt x="3009600" y="778424"/>
                  <a:pt x="3006725" y="774975"/>
                </a:cubicBezTo>
                <a:cubicBezTo>
                  <a:pt x="2997711" y="764158"/>
                  <a:pt x="3002288" y="764188"/>
                  <a:pt x="2990850" y="752750"/>
                </a:cubicBezTo>
                <a:cubicBezTo>
                  <a:pt x="2987108" y="749008"/>
                  <a:pt x="2981892" y="746967"/>
                  <a:pt x="2978150" y="743225"/>
                </a:cubicBezTo>
                <a:cubicBezTo>
                  <a:pt x="2960610" y="725685"/>
                  <a:pt x="2978209" y="732921"/>
                  <a:pt x="2955925" y="727350"/>
                </a:cubicBezTo>
                <a:cubicBezTo>
                  <a:pt x="2949515" y="718804"/>
                  <a:pt x="2942553" y="708274"/>
                  <a:pt x="2933700" y="701950"/>
                </a:cubicBezTo>
                <a:cubicBezTo>
                  <a:pt x="2930977" y="700005"/>
                  <a:pt x="2927251" y="700093"/>
                  <a:pt x="2924175" y="698775"/>
                </a:cubicBezTo>
                <a:cubicBezTo>
                  <a:pt x="2912617" y="693822"/>
                  <a:pt x="2908355" y="689432"/>
                  <a:pt x="2895600" y="686075"/>
                </a:cubicBezTo>
                <a:cubicBezTo>
                  <a:pt x="2880946" y="682219"/>
                  <a:pt x="2851150" y="676550"/>
                  <a:pt x="2851150" y="676550"/>
                </a:cubicBezTo>
                <a:cubicBezTo>
                  <a:pt x="2840086" y="671018"/>
                  <a:pt x="2834737" y="667904"/>
                  <a:pt x="2822575" y="663850"/>
                </a:cubicBezTo>
                <a:cubicBezTo>
                  <a:pt x="2811252" y="660076"/>
                  <a:pt x="2799274" y="657231"/>
                  <a:pt x="2787650" y="654325"/>
                </a:cubicBezTo>
                <a:cubicBezTo>
                  <a:pt x="2766081" y="639945"/>
                  <a:pt x="2772718" y="641594"/>
                  <a:pt x="2727325" y="651150"/>
                </a:cubicBezTo>
                <a:cubicBezTo>
                  <a:pt x="2722931" y="652075"/>
                  <a:pt x="2721608" y="658295"/>
                  <a:pt x="2717800" y="660675"/>
                </a:cubicBezTo>
                <a:cubicBezTo>
                  <a:pt x="2712967" y="663696"/>
                  <a:pt x="2707217" y="664908"/>
                  <a:pt x="2701925" y="667025"/>
                </a:cubicBezTo>
                <a:cubicBezTo>
                  <a:pt x="2682129" y="716514"/>
                  <a:pt x="2700610" y="687700"/>
                  <a:pt x="2679700" y="705125"/>
                </a:cubicBezTo>
                <a:cubicBezTo>
                  <a:pt x="2676251" y="708000"/>
                  <a:pt x="2674100" y="712469"/>
                  <a:pt x="2670175" y="714650"/>
                </a:cubicBezTo>
                <a:cubicBezTo>
                  <a:pt x="2664324" y="717901"/>
                  <a:pt x="2657475" y="718883"/>
                  <a:pt x="2651125" y="721000"/>
                </a:cubicBezTo>
                <a:cubicBezTo>
                  <a:pt x="2647950" y="725233"/>
                  <a:pt x="2645906" y="730624"/>
                  <a:pt x="2641600" y="733700"/>
                </a:cubicBezTo>
                <a:cubicBezTo>
                  <a:pt x="2638049" y="736236"/>
                  <a:pt x="2632911" y="735156"/>
                  <a:pt x="2628900" y="736875"/>
                </a:cubicBezTo>
                <a:cubicBezTo>
                  <a:pt x="2625393" y="738378"/>
                  <a:pt x="2622550" y="741108"/>
                  <a:pt x="2619375" y="743225"/>
                </a:cubicBezTo>
                <a:cubicBezTo>
                  <a:pt x="2614730" y="750193"/>
                  <a:pt x="2609361" y="757393"/>
                  <a:pt x="2606675" y="765450"/>
                </a:cubicBezTo>
                <a:cubicBezTo>
                  <a:pt x="2603915" y="773729"/>
                  <a:pt x="2602287" y="782346"/>
                  <a:pt x="2600325" y="790850"/>
                </a:cubicBezTo>
                <a:cubicBezTo>
                  <a:pt x="2599112" y="796108"/>
                  <a:pt x="2598701" y="801556"/>
                  <a:pt x="2597150" y="806725"/>
                </a:cubicBezTo>
                <a:cubicBezTo>
                  <a:pt x="2595512" y="812184"/>
                  <a:pt x="2592917" y="817308"/>
                  <a:pt x="2590800" y="822600"/>
                </a:cubicBezTo>
                <a:cubicBezTo>
                  <a:pt x="2588683" y="837417"/>
                  <a:pt x="2587878" y="852481"/>
                  <a:pt x="2584450" y="867050"/>
                </a:cubicBezTo>
                <a:cubicBezTo>
                  <a:pt x="2583576" y="870764"/>
                  <a:pt x="2579993" y="873262"/>
                  <a:pt x="2578100" y="876575"/>
                </a:cubicBezTo>
                <a:cubicBezTo>
                  <a:pt x="2575752" y="880684"/>
                  <a:pt x="2573614" y="884925"/>
                  <a:pt x="2571750" y="889275"/>
                </a:cubicBezTo>
                <a:cubicBezTo>
                  <a:pt x="2570432" y="892351"/>
                  <a:pt x="2569750" y="895666"/>
                  <a:pt x="2568575" y="898800"/>
                </a:cubicBezTo>
                <a:cubicBezTo>
                  <a:pt x="2564864" y="908697"/>
                  <a:pt x="2561123" y="918192"/>
                  <a:pt x="2555875" y="927375"/>
                </a:cubicBezTo>
                <a:cubicBezTo>
                  <a:pt x="2541477" y="952571"/>
                  <a:pt x="2558762" y="920158"/>
                  <a:pt x="2540000" y="946425"/>
                </a:cubicBezTo>
                <a:cubicBezTo>
                  <a:pt x="2519105" y="975678"/>
                  <a:pt x="2548890" y="943885"/>
                  <a:pt x="2524125" y="968650"/>
                </a:cubicBezTo>
                <a:cubicBezTo>
                  <a:pt x="2522008" y="976058"/>
                  <a:pt x="2520738" y="983763"/>
                  <a:pt x="2517775" y="990875"/>
                </a:cubicBezTo>
                <a:cubicBezTo>
                  <a:pt x="2515402" y="996571"/>
                  <a:pt x="2511247" y="1001355"/>
                  <a:pt x="2508250" y="1006750"/>
                </a:cubicBezTo>
                <a:cubicBezTo>
                  <a:pt x="2505951" y="1010887"/>
                  <a:pt x="2503822" y="1015125"/>
                  <a:pt x="2501900" y="1019450"/>
                </a:cubicBezTo>
                <a:cubicBezTo>
                  <a:pt x="2499585" y="1024658"/>
                  <a:pt x="2497188" y="1029866"/>
                  <a:pt x="2495550" y="1035325"/>
                </a:cubicBezTo>
                <a:cubicBezTo>
                  <a:pt x="2493999" y="1040494"/>
                  <a:pt x="2494608" y="1046287"/>
                  <a:pt x="2492375" y="1051200"/>
                </a:cubicBezTo>
                <a:cubicBezTo>
                  <a:pt x="2489217" y="1058148"/>
                  <a:pt x="2483329" y="1063550"/>
                  <a:pt x="2479675" y="1070250"/>
                </a:cubicBezTo>
                <a:cubicBezTo>
                  <a:pt x="2473931" y="1080781"/>
                  <a:pt x="2473911" y="1089114"/>
                  <a:pt x="2466975" y="1098825"/>
                </a:cubicBezTo>
                <a:cubicBezTo>
                  <a:pt x="2464365" y="1102479"/>
                  <a:pt x="2460625" y="1105175"/>
                  <a:pt x="2457450" y="1108350"/>
                </a:cubicBezTo>
                <a:cubicBezTo>
                  <a:pt x="2455333" y="1113642"/>
                  <a:pt x="2452600" y="1118727"/>
                  <a:pt x="2451100" y="1124225"/>
                </a:cubicBezTo>
                <a:cubicBezTo>
                  <a:pt x="2449406" y="1130436"/>
                  <a:pt x="2449961" y="1137168"/>
                  <a:pt x="2447925" y="1143275"/>
                </a:cubicBezTo>
                <a:cubicBezTo>
                  <a:pt x="2444184" y="1154499"/>
                  <a:pt x="2436940" y="1154260"/>
                  <a:pt x="2428875" y="1162325"/>
                </a:cubicBezTo>
                <a:cubicBezTo>
                  <a:pt x="2425133" y="1166067"/>
                  <a:pt x="2422525" y="1170792"/>
                  <a:pt x="2419350" y="1175025"/>
                </a:cubicBezTo>
                <a:cubicBezTo>
                  <a:pt x="2417233" y="1182433"/>
                  <a:pt x="2417274" y="1190839"/>
                  <a:pt x="2413000" y="1197250"/>
                </a:cubicBezTo>
                <a:cubicBezTo>
                  <a:pt x="2406358" y="1207213"/>
                  <a:pt x="2387600" y="1222650"/>
                  <a:pt x="2387600" y="1222650"/>
                </a:cubicBezTo>
                <a:cubicBezTo>
                  <a:pt x="2379724" y="1246277"/>
                  <a:pt x="2391814" y="1214742"/>
                  <a:pt x="2371725" y="1244875"/>
                </a:cubicBezTo>
                <a:cubicBezTo>
                  <a:pt x="2361393" y="1260373"/>
                  <a:pt x="2370667" y="1261103"/>
                  <a:pt x="2355850" y="1273450"/>
                </a:cubicBezTo>
                <a:cubicBezTo>
                  <a:pt x="2353279" y="1275593"/>
                  <a:pt x="2349500" y="1275567"/>
                  <a:pt x="2346325" y="1276625"/>
                </a:cubicBezTo>
                <a:cubicBezTo>
                  <a:pt x="2342092" y="1280858"/>
                  <a:pt x="2338414" y="1285733"/>
                  <a:pt x="2333625" y="1289325"/>
                </a:cubicBezTo>
                <a:cubicBezTo>
                  <a:pt x="2321837" y="1298166"/>
                  <a:pt x="2319023" y="1294658"/>
                  <a:pt x="2305050" y="1298850"/>
                </a:cubicBezTo>
                <a:cubicBezTo>
                  <a:pt x="2299591" y="1300488"/>
                  <a:pt x="2294467" y="1303083"/>
                  <a:pt x="2289175" y="1305200"/>
                </a:cubicBezTo>
                <a:cubicBezTo>
                  <a:pt x="2285156" y="1309219"/>
                  <a:pt x="2274203" y="1321832"/>
                  <a:pt x="2266950" y="1324250"/>
                </a:cubicBezTo>
                <a:cubicBezTo>
                  <a:pt x="2260843" y="1326286"/>
                  <a:pt x="2254250" y="1326367"/>
                  <a:pt x="2247900" y="1327425"/>
                </a:cubicBezTo>
                <a:cubicBezTo>
                  <a:pt x="2241550" y="1331658"/>
                  <a:pt x="2235102" y="1335748"/>
                  <a:pt x="2228850" y="1340125"/>
                </a:cubicBezTo>
                <a:cubicBezTo>
                  <a:pt x="2224515" y="1343160"/>
                  <a:pt x="2220967" y="1347460"/>
                  <a:pt x="2216150" y="1349650"/>
                </a:cubicBezTo>
                <a:cubicBezTo>
                  <a:pt x="2209136" y="1352838"/>
                  <a:pt x="2201155" y="1353336"/>
                  <a:pt x="2193925" y="1356000"/>
                </a:cubicBezTo>
                <a:cubicBezTo>
                  <a:pt x="2181015" y="1360756"/>
                  <a:pt x="2168131" y="1365722"/>
                  <a:pt x="2155825" y="1371875"/>
                </a:cubicBezTo>
                <a:cubicBezTo>
                  <a:pt x="2151592" y="1373992"/>
                  <a:pt x="2147691" y="1376980"/>
                  <a:pt x="2143125" y="1378225"/>
                </a:cubicBezTo>
                <a:cubicBezTo>
                  <a:pt x="2055998" y="1401987"/>
                  <a:pt x="2114384" y="1378299"/>
                  <a:pt x="2057400" y="1403625"/>
                </a:cubicBezTo>
                <a:cubicBezTo>
                  <a:pt x="1980142" y="1402567"/>
                  <a:pt x="1902832" y="1403458"/>
                  <a:pt x="1825625" y="1400450"/>
                </a:cubicBezTo>
                <a:cubicBezTo>
                  <a:pt x="1820896" y="1400266"/>
                  <a:pt x="1817275" y="1395964"/>
                  <a:pt x="1812925" y="1394100"/>
                </a:cubicBezTo>
                <a:cubicBezTo>
                  <a:pt x="1809849" y="1392782"/>
                  <a:pt x="1806682" y="1391581"/>
                  <a:pt x="1803400" y="1390925"/>
                </a:cubicBezTo>
                <a:cubicBezTo>
                  <a:pt x="1780195" y="1386284"/>
                  <a:pt x="1756833" y="1382458"/>
                  <a:pt x="1733550" y="1378225"/>
                </a:cubicBezTo>
                <a:cubicBezTo>
                  <a:pt x="1703917" y="1379283"/>
                  <a:pt x="1674189" y="1378809"/>
                  <a:pt x="1644650" y="1381400"/>
                </a:cubicBezTo>
                <a:cubicBezTo>
                  <a:pt x="1613786" y="1384107"/>
                  <a:pt x="1552575" y="1394100"/>
                  <a:pt x="1552575" y="1394100"/>
                </a:cubicBezTo>
                <a:cubicBezTo>
                  <a:pt x="1545167" y="1397275"/>
                  <a:pt x="1537559" y="1400020"/>
                  <a:pt x="1530350" y="1403625"/>
                </a:cubicBezTo>
                <a:cubicBezTo>
                  <a:pt x="1526937" y="1405332"/>
                  <a:pt x="1524573" y="1409261"/>
                  <a:pt x="1520825" y="1409975"/>
                </a:cubicBezTo>
                <a:cubicBezTo>
                  <a:pt x="1501996" y="1413561"/>
                  <a:pt x="1482725" y="1414208"/>
                  <a:pt x="1463675" y="1416325"/>
                </a:cubicBezTo>
                <a:cubicBezTo>
                  <a:pt x="1391915" y="1434265"/>
                  <a:pt x="1500049" y="1406750"/>
                  <a:pt x="1397000" y="1435375"/>
                </a:cubicBezTo>
                <a:cubicBezTo>
                  <a:pt x="1391800" y="1436819"/>
                  <a:pt x="1386402" y="1437419"/>
                  <a:pt x="1381125" y="1438550"/>
                </a:cubicBezTo>
                <a:lnTo>
                  <a:pt x="1352550" y="1444900"/>
                </a:lnTo>
                <a:lnTo>
                  <a:pt x="600075" y="1438550"/>
                </a:lnTo>
                <a:cubicBezTo>
                  <a:pt x="584062" y="1438296"/>
                  <a:pt x="568122" y="1435499"/>
                  <a:pt x="552450" y="1432200"/>
                </a:cubicBezTo>
                <a:cubicBezTo>
                  <a:pt x="547819" y="1431225"/>
                  <a:pt x="544342" y="1426998"/>
                  <a:pt x="539750" y="1425850"/>
                </a:cubicBezTo>
                <a:cubicBezTo>
                  <a:pt x="527259" y="1422727"/>
                  <a:pt x="514350" y="1421617"/>
                  <a:pt x="501650" y="1419500"/>
                </a:cubicBezTo>
                <a:cubicBezTo>
                  <a:pt x="495300" y="1415267"/>
                  <a:pt x="489840" y="1409213"/>
                  <a:pt x="482600" y="1406800"/>
                </a:cubicBezTo>
                <a:cubicBezTo>
                  <a:pt x="473508" y="1403769"/>
                  <a:pt x="463478" y="1405201"/>
                  <a:pt x="454025" y="1403625"/>
                </a:cubicBezTo>
                <a:cubicBezTo>
                  <a:pt x="444400" y="1402021"/>
                  <a:pt x="435035" y="1399101"/>
                  <a:pt x="425450" y="1397275"/>
                </a:cubicBezTo>
                <a:cubicBezTo>
                  <a:pt x="412802" y="1394866"/>
                  <a:pt x="399919" y="1393718"/>
                  <a:pt x="387350" y="1390925"/>
                </a:cubicBezTo>
                <a:cubicBezTo>
                  <a:pt x="371311" y="1387361"/>
                  <a:pt x="355922" y="1380982"/>
                  <a:pt x="339725" y="1378225"/>
                </a:cubicBezTo>
                <a:cubicBezTo>
                  <a:pt x="289909" y="1369746"/>
                  <a:pt x="232284" y="1365589"/>
                  <a:pt x="180975" y="1359175"/>
                </a:cubicBezTo>
                <a:cubicBezTo>
                  <a:pt x="166123" y="1357319"/>
                  <a:pt x="151288" y="1355286"/>
                  <a:pt x="136525" y="1352825"/>
                </a:cubicBezTo>
                <a:cubicBezTo>
                  <a:pt x="132221" y="1352108"/>
                  <a:pt x="128077" y="1350631"/>
                  <a:pt x="123825" y="1349650"/>
                </a:cubicBezTo>
                <a:cubicBezTo>
                  <a:pt x="114318" y="1347456"/>
                  <a:pt x="104885" y="1344842"/>
                  <a:pt x="95250" y="1343300"/>
                </a:cubicBezTo>
                <a:cubicBezTo>
                  <a:pt x="78399" y="1340604"/>
                  <a:pt x="61383" y="1339067"/>
                  <a:pt x="44450" y="1336950"/>
                </a:cubicBezTo>
                <a:cubicBezTo>
                  <a:pt x="31750" y="1338008"/>
                  <a:pt x="17538" y="1334022"/>
                  <a:pt x="6350" y="1340125"/>
                </a:cubicBezTo>
                <a:cubicBezTo>
                  <a:pt x="1612" y="1342709"/>
                  <a:pt x="8560" y="1350691"/>
                  <a:pt x="9525" y="1356000"/>
                </a:cubicBezTo>
                <a:cubicBezTo>
                  <a:pt x="10677" y="1362334"/>
                  <a:pt x="9574" y="1369423"/>
                  <a:pt x="12700" y="1375050"/>
                </a:cubicBezTo>
                <a:cubicBezTo>
                  <a:pt x="13858" y="1377135"/>
                  <a:pt x="31521" y="1388656"/>
                  <a:pt x="34925" y="1390925"/>
                </a:cubicBezTo>
                <a:cubicBezTo>
                  <a:pt x="32808" y="1405742"/>
                  <a:pt x="35268" y="1421988"/>
                  <a:pt x="28575" y="1435375"/>
                </a:cubicBezTo>
                <a:cubicBezTo>
                  <a:pt x="25582" y="1441362"/>
                  <a:pt x="15376" y="1438474"/>
                  <a:pt x="9525" y="1441725"/>
                </a:cubicBezTo>
                <a:cubicBezTo>
                  <a:pt x="5600" y="1443906"/>
                  <a:pt x="0" y="1451250"/>
                  <a:pt x="0" y="14512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フリーフォーム: 図形 8">
            <a:extLst>
              <a:ext uri="{FF2B5EF4-FFF2-40B4-BE49-F238E27FC236}">
                <a16:creationId xmlns:a16="http://schemas.microsoft.com/office/drawing/2014/main" id="{B74996E5-DB19-4503-B99F-14FEDC39832E}"/>
              </a:ext>
            </a:extLst>
          </p:cNvPr>
          <p:cNvSpPr/>
          <p:nvPr/>
        </p:nvSpPr>
        <p:spPr>
          <a:xfrm>
            <a:off x="2425146" y="4804330"/>
            <a:ext cx="298797" cy="279400"/>
          </a:xfrm>
          <a:custGeom>
            <a:avLst/>
            <a:gdLst>
              <a:gd name="connsiteX0" fmla="*/ 149225 w 298797"/>
              <a:gd name="connsiteY0" fmla="*/ 228600 h 279400"/>
              <a:gd name="connsiteX1" fmla="*/ 133350 w 298797"/>
              <a:gd name="connsiteY1" fmla="*/ 247650 h 279400"/>
              <a:gd name="connsiteX2" fmla="*/ 101600 w 298797"/>
              <a:gd name="connsiteY2" fmla="*/ 266700 h 279400"/>
              <a:gd name="connsiteX3" fmla="*/ 66675 w 298797"/>
              <a:gd name="connsiteY3" fmla="*/ 279400 h 279400"/>
              <a:gd name="connsiteX4" fmla="*/ 12700 w 298797"/>
              <a:gd name="connsiteY4" fmla="*/ 276225 h 279400"/>
              <a:gd name="connsiteX5" fmla="*/ 6350 w 298797"/>
              <a:gd name="connsiteY5" fmla="*/ 260350 h 279400"/>
              <a:gd name="connsiteX6" fmla="*/ 0 w 298797"/>
              <a:gd name="connsiteY6" fmla="*/ 231775 h 279400"/>
              <a:gd name="connsiteX7" fmla="*/ 9525 w 298797"/>
              <a:gd name="connsiteY7" fmla="*/ 123825 h 279400"/>
              <a:gd name="connsiteX8" fmla="*/ 25400 w 298797"/>
              <a:gd name="connsiteY8" fmla="*/ 111125 h 279400"/>
              <a:gd name="connsiteX9" fmla="*/ 60325 w 298797"/>
              <a:gd name="connsiteY9" fmla="*/ 69850 h 279400"/>
              <a:gd name="connsiteX10" fmla="*/ 104775 w 298797"/>
              <a:gd name="connsiteY10" fmla="*/ 38100 h 279400"/>
              <a:gd name="connsiteX11" fmla="*/ 114300 w 298797"/>
              <a:gd name="connsiteY11" fmla="*/ 28575 h 279400"/>
              <a:gd name="connsiteX12" fmla="*/ 136525 w 298797"/>
              <a:gd name="connsiteY12" fmla="*/ 15875 h 279400"/>
              <a:gd name="connsiteX13" fmla="*/ 180975 w 298797"/>
              <a:gd name="connsiteY13" fmla="*/ 0 h 279400"/>
              <a:gd name="connsiteX14" fmla="*/ 260350 w 298797"/>
              <a:gd name="connsiteY14" fmla="*/ 6350 h 279400"/>
              <a:gd name="connsiteX15" fmla="*/ 282575 w 298797"/>
              <a:gd name="connsiteY15" fmla="*/ 28575 h 279400"/>
              <a:gd name="connsiteX16" fmla="*/ 298450 w 298797"/>
              <a:gd name="connsiteY16" fmla="*/ 95250 h 279400"/>
              <a:gd name="connsiteX17" fmla="*/ 295275 w 298797"/>
              <a:gd name="connsiteY17" fmla="*/ 136525 h 279400"/>
              <a:gd name="connsiteX18" fmla="*/ 285750 w 298797"/>
              <a:gd name="connsiteY18" fmla="*/ 158750 h 279400"/>
              <a:gd name="connsiteX19" fmla="*/ 260350 w 298797"/>
              <a:gd name="connsiteY19" fmla="*/ 193675 h 279400"/>
              <a:gd name="connsiteX20" fmla="*/ 244475 w 298797"/>
              <a:gd name="connsiteY20" fmla="*/ 200025 h 279400"/>
              <a:gd name="connsiteX21" fmla="*/ 200025 w 298797"/>
              <a:gd name="connsiteY21" fmla="*/ 209550 h 279400"/>
              <a:gd name="connsiteX22" fmla="*/ 171450 w 298797"/>
              <a:gd name="connsiteY22" fmla="*/ 228600 h 279400"/>
              <a:gd name="connsiteX23" fmla="*/ 149225 w 298797"/>
              <a:gd name="connsiteY23" fmla="*/ 231775 h 279400"/>
              <a:gd name="connsiteX24" fmla="*/ 130175 w 298797"/>
              <a:gd name="connsiteY24" fmla="*/ 238125 h 279400"/>
              <a:gd name="connsiteX25" fmla="*/ 107950 w 298797"/>
              <a:gd name="connsiteY25" fmla="*/ 257175 h 279400"/>
              <a:gd name="connsiteX26" fmla="*/ 101600 w 298797"/>
              <a:gd name="connsiteY26" fmla="*/ 2540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8797" h="279400">
                <a:moveTo>
                  <a:pt x="149225" y="228600"/>
                </a:moveTo>
                <a:cubicBezTo>
                  <a:pt x="143933" y="234950"/>
                  <a:pt x="139466" y="242090"/>
                  <a:pt x="133350" y="247650"/>
                </a:cubicBezTo>
                <a:cubicBezTo>
                  <a:pt x="128450" y="252105"/>
                  <a:pt x="109908" y="263679"/>
                  <a:pt x="101600" y="266700"/>
                </a:cubicBezTo>
                <a:cubicBezTo>
                  <a:pt x="59524" y="282001"/>
                  <a:pt x="95665" y="264905"/>
                  <a:pt x="66675" y="279400"/>
                </a:cubicBezTo>
                <a:lnTo>
                  <a:pt x="12700" y="276225"/>
                </a:lnTo>
                <a:cubicBezTo>
                  <a:pt x="7265" y="274509"/>
                  <a:pt x="7916" y="265830"/>
                  <a:pt x="6350" y="260350"/>
                </a:cubicBezTo>
                <a:cubicBezTo>
                  <a:pt x="3669" y="250968"/>
                  <a:pt x="2117" y="241300"/>
                  <a:pt x="0" y="231775"/>
                </a:cubicBezTo>
                <a:cubicBezTo>
                  <a:pt x="3175" y="195792"/>
                  <a:pt x="2083" y="159173"/>
                  <a:pt x="9525" y="123825"/>
                </a:cubicBezTo>
                <a:cubicBezTo>
                  <a:pt x="10921" y="117194"/>
                  <a:pt x="20756" y="116060"/>
                  <a:pt x="25400" y="111125"/>
                </a:cubicBezTo>
                <a:cubicBezTo>
                  <a:pt x="37752" y="98001"/>
                  <a:pt x="52265" y="85970"/>
                  <a:pt x="60325" y="69850"/>
                </a:cubicBezTo>
                <a:cubicBezTo>
                  <a:pt x="80081" y="30339"/>
                  <a:pt x="41275" y="101600"/>
                  <a:pt x="104775" y="38100"/>
                </a:cubicBezTo>
                <a:cubicBezTo>
                  <a:pt x="107950" y="34925"/>
                  <a:pt x="110851" y="31450"/>
                  <a:pt x="114300" y="28575"/>
                </a:cubicBezTo>
                <a:cubicBezTo>
                  <a:pt x="120137" y="23711"/>
                  <a:pt x="129871" y="18833"/>
                  <a:pt x="136525" y="15875"/>
                </a:cubicBezTo>
                <a:cubicBezTo>
                  <a:pt x="151643" y="9156"/>
                  <a:pt x="164749" y="5409"/>
                  <a:pt x="180975" y="0"/>
                </a:cubicBezTo>
                <a:cubicBezTo>
                  <a:pt x="207433" y="2117"/>
                  <a:pt x="234798" y="-836"/>
                  <a:pt x="260350" y="6350"/>
                </a:cubicBezTo>
                <a:cubicBezTo>
                  <a:pt x="270436" y="9187"/>
                  <a:pt x="282575" y="28575"/>
                  <a:pt x="282575" y="28575"/>
                </a:cubicBezTo>
                <a:cubicBezTo>
                  <a:pt x="290090" y="51119"/>
                  <a:pt x="295704" y="66872"/>
                  <a:pt x="298450" y="95250"/>
                </a:cubicBezTo>
                <a:cubicBezTo>
                  <a:pt x="299779" y="108985"/>
                  <a:pt x="296987" y="122833"/>
                  <a:pt x="295275" y="136525"/>
                </a:cubicBezTo>
                <a:cubicBezTo>
                  <a:pt x="294424" y="143330"/>
                  <a:pt x="288193" y="153254"/>
                  <a:pt x="285750" y="158750"/>
                </a:cubicBezTo>
                <a:cubicBezTo>
                  <a:pt x="277098" y="178217"/>
                  <a:pt x="281802" y="178074"/>
                  <a:pt x="260350" y="193675"/>
                </a:cubicBezTo>
                <a:cubicBezTo>
                  <a:pt x="255741" y="197027"/>
                  <a:pt x="249811" y="198024"/>
                  <a:pt x="244475" y="200025"/>
                </a:cubicBezTo>
                <a:cubicBezTo>
                  <a:pt x="228200" y="206128"/>
                  <a:pt x="222419" y="205478"/>
                  <a:pt x="200025" y="209550"/>
                </a:cubicBezTo>
                <a:cubicBezTo>
                  <a:pt x="192033" y="215944"/>
                  <a:pt x="182124" y="225689"/>
                  <a:pt x="171450" y="228600"/>
                </a:cubicBezTo>
                <a:cubicBezTo>
                  <a:pt x="164230" y="230569"/>
                  <a:pt x="156633" y="230717"/>
                  <a:pt x="149225" y="231775"/>
                </a:cubicBezTo>
                <a:cubicBezTo>
                  <a:pt x="142875" y="233892"/>
                  <a:pt x="135915" y="234681"/>
                  <a:pt x="130175" y="238125"/>
                </a:cubicBezTo>
                <a:cubicBezTo>
                  <a:pt x="125931" y="240671"/>
                  <a:pt x="115347" y="255696"/>
                  <a:pt x="107950" y="257175"/>
                </a:cubicBezTo>
                <a:cubicBezTo>
                  <a:pt x="105629" y="257639"/>
                  <a:pt x="103717" y="255058"/>
                  <a:pt x="101600" y="2540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14683538-311F-4D32-A494-1EFD974E1C62}"/>
              </a:ext>
            </a:extLst>
          </p:cNvPr>
          <p:cNvSpPr txBox="1"/>
          <p:nvPr/>
        </p:nvSpPr>
        <p:spPr>
          <a:xfrm>
            <a:off x="2492203" y="4990903"/>
            <a:ext cx="175856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核</a:t>
            </a:r>
          </a:p>
        </p:txBody>
      </p:sp>
      <p:sp>
        <p:nvSpPr>
          <p:cNvPr id="11" name="テキスト ボックス 10">
            <a:extLst>
              <a:ext uri="{FF2B5EF4-FFF2-40B4-BE49-F238E27FC236}">
                <a16:creationId xmlns:a16="http://schemas.microsoft.com/office/drawing/2014/main" id="{3D57A516-7F67-4439-B43C-B5FC740B15EE}"/>
              </a:ext>
            </a:extLst>
          </p:cNvPr>
          <p:cNvSpPr txBox="1"/>
          <p:nvPr/>
        </p:nvSpPr>
        <p:spPr>
          <a:xfrm>
            <a:off x="1449825" y="2864277"/>
            <a:ext cx="1758568"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樹状突起</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入力</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12" name="テキスト ボックス 11">
            <a:extLst>
              <a:ext uri="{FF2B5EF4-FFF2-40B4-BE49-F238E27FC236}">
                <a16:creationId xmlns:a16="http://schemas.microsoft.com/office/drawing/2014/main" id="{59A9AACE-07F0-4985-BC73-0F7E69B007A3}"/>
              </a:ext>
            </a:extLst>
          </p:cNvPr>
          <p:cNvSpPr txBox="1"/>
          <p:nvPr/>
        </p:nvSpPr>
        <p:spPr>
          <a:xfrm>
            <a:off x="3085930" y="5131643"/>
            <a:ext cx="2719894"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軸索</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伝達</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13" name="テキスト ボックス 12">
            <a:extLst>
              <a:ext uri="{FF2B5EF4-FFF2-40B4-BE49-F238E27FC236}">
                <a16:creationId xmlns:a16="http://schemas.microsoft.com/office/drawing/2014/main" id="{0AF92727-1624-4843-BC26-3F8C7AC82403}"/>
              </a:ext>
            </a:extLst>
          </p:cNvPr>
          <p:cNvSpPr txBox="1"/>
          <p:nvPr/>
        </p:nvSpPr>
        <p:spPr>
          <a:xfrm>
            <a:off x="6172434" y="3291687"/>
            <a:ext cx="1758568"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軸索</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出力</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Tree>
    <p:extLst>
      <p:ext uri="{BB962C8B-B14F-4D97-AF65-F5344CB8AC3E}">
        <p14:creationId xmlns:p14="http://schemas.microsoft.com/office/powerpoint/2010/main" val="1777246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4-2. </a:t>
            </a:r>
            <a:r>
              <a:rPr lang="ja-JP" altLang="en-US" sz="4500" dirty="0">
                <a:solidFill>
                  <a:schemeClr val="tx2"/>
                </a:solidFill>
              </a:rPr>
              <a:t>ディープラーニングの特徴</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16</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3525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ディープラーニング</a:t>
            </a:r>
          </a:p>
        </p:txBody>
      </p:sp>
      <p:sp>
        <p:nvSpPr>
          <p:cNvPr id="3" name="コンテンツ プレースホルダー 2"/>
          <p:cNvSpPr>
            <a:spLocks noGrp="1"/>
          </p:cNvSpPr>
          <p:nvPr>
            <p:ph idx="1"/>
          </p:nvPr>
        </p:nvSpPr>
        <p:spPr>
          <a:xfrm>
            <a:off x="321845" y="782591"/>
            <a:ext cx="8461208" cy="6011747"/>
          </a:xfrm>
        </p:spPr>
        <p:txBody>
          <a:bodyPr>
            <a:normAutofit/>
          </a:bodyPr>
          <a:lstStyle/>
          <a:p>
            <a:r>
              <a:rPr lang="ja-JP" altLang="en-US" sz="2400" b="1" dirty="0">
                <a:solidFill>
                  <a:srgbClr val="C00000"/>
                </a:solidFill>
              </a:rPr>
              <a:t>ディープラーニング</a:t>
            </a:r>
            <a:r>
              <a:rPr lang="ja-JP" altLang="en-US" sz="2400" dirty="0"/>
              <a:t>は、</a:t>
            </a:r>
            <a:r>
              <a:rPr lang="ja-JP" altLang="en-US" sz="2400" b="1" dirty="0"/>
              <a:t>機械学習</a:t>
            </a:r>
            <a:r>
              <a:rPr lang="ja-JP" altLang="en-US" sz="2400" dirty="0"/>
              <a:t>の一種</a:t>
            </a:r>
            <a:endParaRPr lang="en-US" altLang="ja-JP" sz="2400" dirty="0"/>
          </a:p>
          <a:p>
            <a:r>
              <a:rPr lang="ja-JP" altLang="en-US" sz="2400" dirty="0"/>
              <a:t>データを使用して、</a:t>
            </a:r>
            <a:r>
              <a:rPr lang="ja-JP" altLang="en-US" sz="2400" b="1" dirty="0"/>
              <a:t>人工ニューラルネットワーク</a:t>
            </a:r>
            <a:r>
              <a:rPr lang="ja-JP" altLang="en-US" sz="2400" dirty="0"/>
              <a:t>が</a:t>
            </a:r>
            <a:r>
              <a:rPr lang="ja-JP" altLang="en-US" sz="2400" b="1" dirty="0"/>
              <a:t>学習</a:t>
            </a:r>
            <a:r>
              <a:rPr lang="ja-JP" altLang="en-US" sz="2400" dirty="0"/>
              <a:t>を行い、複雑なタスクを実行。</a:t>
            </a:r>
            <a:endParaRPr lang="en-US" altLang="ja-JP" sz="2400" dirty="0"/>
          </a:p>
          <a:p>
            <a:r>
              <a:rPr lang="ja-JP" altLang="en-US" sz="2400" b="1" dirty="0"/>
              <a:t>人工ニューラルネットワーク</a:t>
            </a:r>
            <a:r>
              <a:rPr lang="ja-JP" altLang="en-US" sz="2400" dirty="0"/>
              <a:t>は、生物のニューラルネットワークに着想を得て考案された。（以下、人工ニューラルネットワーク」のことを単純に「</a:t>
            </a:r>
            <a:r>
              <a:rPr lang="ja-JP" altLang="en-US" sz="2400" b="1" dirty="0"/>
              <a:t>ニューラルネットワーク</a:t>
            </a:r>
            <a:r>
              <a:rPr lang="ja-JP" altLang="en-US" sz="2400" dirty="0"/>
              <a:t>」と書く）</a:t>
            </a:r>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17</a:t>
            </a:fld>
            <a:endParaRPr kumimoji="1" lang="ja-JP" altLang="en-US"/>
          </a:p>
        </p:txBody>
      </p:sp>
      <p:sp>
        <p:nvSpPr>
          <p:cNvPr id="6" name="正方形/長方形 5">
            <a:extLst>
              <a:ext uri="{FF2B5EF4-FFF2-40B4-BE49-F238E27FC236}">
                <a16:creationId xmlns:a16="http://schemas.microsoft.com/office/drawing/2014/main" id="{33D64FA4-062E-41F8-99F3-234479FB1D2C}"/>
              </a:ext>
            </a:extLst>
          </p:cNvPr>
          <p:cNvSpPr/>
          <p:nvPr/>
        </p:nvSpPr>
        <p:spPr>
          <a:xfrm>
            <a:off x="1428294" y="4180435"/>
            <a:ext cx="270710" cy="1894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F4F41FB1-94DB-4591-BB81-20D868402759}"/>
              </a:ext>
            </a:extLst>
          </p:cNvPr>
          <p:cNvSpPr/>
          <p:nvPr/>
        </p:nvSpPr>
        <p:spPr>
          <a:xfrm>
            <a:off x="1773972" y="4312603"/>
            <a:ext cx="270710" cy="16227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F1FBB16C-DEA7-4049-BE60-F4393E838B52}"/>
              </a:ext>
            </a:extLst>
          </p:cNvPr>
          <p:cNvSpPr/>
          <p:nvPr/>
        </p:nvSpPr>
        <p:spPr>
          <a:xfrm>
            <a:off x="2119650" y="4452704"/>
            <a:ext cx="270710" cy="12991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90251E1A-B984-474F-B659-5B3E73D3E3CF}"/>
              </a:ext>
            </a:extLst>
          </p:cNvPr>
          <p:cNvSpPr/>
          <p:nvPr/>
        </p:nvSpPr>
        <p:spPr>
          <a:xfrm>
            <a:off x="2465328" y="4776221"/>
            <a:ext cx="270710" cy="4564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AFDABD12-23DE-4FE0-B071-04BFB9FFE8AA}"/>
              </a:ext>
            </a:extLst>
          </p:cNvPr>
          <p:cNvSpPr/>
          <p:nvPr/>
        </p:nvSpPr>
        <p:spPr>
          <a:xfrm>
            <a:off x="2823957" y="4498159"/>
            <a:ext cx="270710" cy="125373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232ED5DF-3DED-44B1-BDB8-22DBCFE01176}"/>
              </a:ext>
            </a:extLst>
          </p:cNvPr>
          <p:cNvSpPr/>
          <p:nvPr/>
        </p:nvSpPr>
        <p:spPr>
          <a:xfrm>
            <a:off x="3182586" y="4220097"/>
            <a:ext cx="270710" cy="18553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5F18B233-29CD-4716-9160-BBD28502222B}"/>
              </a:ext>
            </a:extLst>
          </p:cNvPr>
          <p:cNvSpPr/>
          <p:nvPr/>
        </p:nvSpPr>
        <p:spPr>
          <a:xfrm>
            <a:off x="3541215" y="4498159"/>
            <a:ext cx="270710" cy="12991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24589AE5-3D71-452D-91A9-DEE9E3CC156E}"/>
              </a:ext>
            </a:extLst>
          </p:cNvPr>
          <p:cNvSpPr/>
          <p:nvPr/>
        </p:nvSpPr>
        <p:spPr>
          <a:xfrm>
            <a:off x="3899844" y="4776221"/>
            <a:ext cx="270710" cy="87195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065CA097-D6C8-41F4-ADB4-6456BE855401}"/>
              </a:ext>
            </a:extLst>
          </p:cNvPr>
          <p:cNvSpPr/>
          <p:nvPr/>
        </p:nvSpPr>
        <p:spPr>
          <a:xfrm>
            <a:off x="4258473" y="4220097"/>
            <a:ext cx="270710" cy="185531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p:cNvSpPr/>
          <p:nvPr/>
        </p:nvSpPr>
        <p:spPr>
          <a:xfrm>
            <a:off x="4854038" y="5004443"/>
            <a:ext cx="3416320" cy="369332"/>
          </a:xfrm>
          <a:prstGeom prst="rect">
            <a:avLst/>
          </a:prstGeom>
        </p:spPr>
        <p:txBody>
          <a:bodyPr wrap="none">
            <a:spAutoFit/>
          </a:bodyPr>
          <a:lstStyle/>
          <a:p>
            <a:r>
              <a:rPr lang="ja-JP" altLang="en-US" b="1" u="sng" dirty="0">
                <a:solidFill>
                  <a:srgbClr val="FF0000"/>
                </a:solidFill>
              </a:rPr>
              <a:t>多層のニューラルネットワーク</a:t>
            </a:r>
            <a:endParaRPr lang="ja-JP" altLang="en-US" dirty="0"/>
          </a:p>
        </p:txBody>
      </p:sp>
    </p:spTree>
    <p:extLst>
      <p:ext uri="{BB962C8B-B14F-4D97-AF65-F5344CB8AC3E}">
        <p14:creationId xmlns:p14="http://schemas.microsoft.com/office/powerpoint/2010/main" val="822436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761AFA3-DC87-46CB-822A-AA40C11F93B2}"/>
              </a:ext>
            </a:extLst>
          </p:cNvPr>
          <p:cNvSpPr>
            <a:spLocks noGrp="1"/>
          </p:cNvSpPr>
          <p:nvPr>
            <p:ph idx="1"/>
          </p:nvPr>
        </p:nvSpPr>
        <p:spPr>
          <a:xfrm>
            <a:off x="321845" y="846253"/>
            <a:ext cx="8620626" cy="1080738"/>
          </a:xfrm>
        </p:spPr>
        <p:txBody>
          <a:bodyPr/>
          <a:lstStyle/>
          <a:p>
            <a:pPr marL="0" indent="0">
              <a:buNone/>
            </a:pPr>
            <a:r>
              <a:rPr lang="ja-JP" altLang="en-US" b="1" dirty="0"/>
              <a:t>ディープラーニング</a:t>
            </a:r>
            <a:r>
              <a:rPr lang="ja-JP" altLang="en-US" dirty="0"/>
              <a:t>に「</a:t>
            </a:r>
            <a:r>
              <a:rPr lang="ja-JP" altLang="en-US" b="1" dirty="0"/>
              <a:t>ディープ</a:t>
            </a:r>
            <a:r>
              <a:rPr lang="ja-JP" altLang="en-US" dirty="0"/>
              <a:t>」とついているのは、</a:t>
            </a:r>
            <a:r>
              <a:rPr lang="ja-JP" altLang="en-US" b="1" u="sng" dirty="0">
                <a:solidFill>
                  <a:srgbClr val="FF0000"/>
                </a:solidFill>
              </a:rPr>
              <a:t>多層のニューラルネットワーク</a:t>
            </a:r>
            <a:r>
              <a:rPr lang="ja-JP" altLang="en-US" dirty="0"/>
              <a:t>を使用するため</a:t>
            </a:r>
            <a:endParaRPr lang="en-US" altLang="ja-JP" b="1" dirty="0">
              <a:solidFill>
                <a:srgbClr val="C00000"/>
              </a:solidFill>
            </a:endParaRPr>
          </a:p>
          <a:p>
            <a:pPr marL="0" indent="0">
              <a:buNone/>
            </a:pPr>
            <a:endParaRPr lang="en-US" altLang="ja-JP" b="1" dirty="0">
              <a:solidFill>
                <a:srgbClr val="C00000"/>
              </a:solidFill>
            </a:endParaRPr>
          </a:p>
        </p:txBody>
      </p:sp>
      <p:sp>
        <p:nvSpPr>
          <p:cNvPr id="4" name="スライド番号プレースホルダー 3">
            <a:extLst>
              <a:ext uri="{FF2B5EF4-FFF2-40B4-BE49-F238E27FC236}">
                <a16:creationId xmlns:a16="http://schemas.microsoft.com/office/drawing/2014/main" id="{E78DC6D6-17C0-4DAF-85A1-0093061E023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6" name="コンテンツ プレースホルダー 2">
            <a:extLst>
              <a:ext uri="{FF2B5EF4-FFF2-40B4-BE49-F238E27FC236}">
                <a16:creationId xmlns:a16="http://schemas.microsoft.com/office/drawing/2014/main" id="{A513BFA3-5439-41CE-BD82-E0D6FC400AB4}"/>
              </a:ext>
            </a:extLst>
          </p:cNvPr>
          <p:cNvSpPr txBox="1">
            <a:spLocks/>
          </p:cNvSpPr>
          <p:nvPr/>
        </p:nvSpPr>
        <p:spPr>
          <a:xfrm>
            <a:off x="407904" y="2397868"/>
            <a:ext cx="8620626" cy="10807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28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endParaRPr>
          </a:p>
        </p:txBody>
      </p:sp>
      <p:sp>
        <p:nvSpPr>
          <p:cNvPr id="11" name="テキスト ボックス 10">
            <a:extLst>
              <a:ext uri="{FF2B5EF4-FFF2-40B4-BE49-F238E27FC236}">
                <a16:creationId xmlns:a16="http://schemas.microsoft.com/office/drawing/2014/main" id="{5F6CD0BD-0177-427C-BDB3-5F463FF2B67B}"/>
              </a:ext>
            </a:extLst>
          </p:cNvPr>
          <p:cNvSpPr txBox="1"/>
          <p:nvPr/>
        </p:nvSpPr>
        <p:spPr>
          <a:xfrm>
            <a:off x="856093" y="5419896"/>
            <a:ext cx="23391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層の数が少ない</a:t>
            </a:r>
          </a:p>
        </p:txBody>
      </p:sp>
      <p:sp>
        <p:nvSpPr>
          <p:cNvPr id="12" name="テキスト ボックス 11">
            <a:extLst>
              <a:ext uri="{FF2B5EF4-FFF2-40B4-BE49-F238E27FC236}">
                <a16:creationId xmlns:a16="http://schemas.microsoft.com/office/drawing/2014/main" id="{E1486206-1AC5-45F5-94FD-DB1F37662932}"/>
              </a:ext>
            </a:extLst>
          </p:cNvPr>
          <p:cNvSpPr txBox="1"/>
          <p:nvPr/>
        </p:nvSpPr>
        <p:spPr>
          <a:xfrm>
            <a:off x="5341751" y="5533035"/>
            <a:ext cx="387798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層の数が多い（ディープ）</a:t>
            </a:r>
          </a:p>
        </p:txBody>
      </p:sp>
      <p:sp>
        <p:nvSpPr>
          <p:cNvPr id="13" name="正方形/長方形 12">
            <a:extLst>
              <a:ext uri="{FF2B5EF4-FFF2-40B4-BE49-F238E27FC236}">
                <a16:creationId xmlns:a16="http://schemas.microsoft.com/office/drawing/2014/main" id="{8DC369F1-3A61-4D63-8EA4-B478BD8F2950}"/>
              </a:ext>
            </a:extLst>
          </p:cNvPr>
          <p:cNvSpPr/>
          <p:nvPr/>
        </p:nvSpPr>
        <p:spPr>
          <a:xfrm>
            <a:off x="1582153" y="3254542"/>
            <a:ext cx="270710" cy="1894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D2F51FA1-2904-45DD-B13A-05D1157AC4A8}"/>
              </a:ext>
            </a:extLst>
          </p:cNvPr>
          <p:cNvSpPr/>
          <p:nvPr/>
        </p:nvSpPr>
        <p:spPr>
          <a:xfrm>
            <a:off x="1927831" y="3560567"/>
            <a:ext cx="270710" cy="12633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223B939A-78D7-4C32-9063-7A420F0C952E}"/>
              </a:ext>
            </a:extLst>
          </p:cNvPr>
          <p:cNvSpPr/>
          <p:nvPr/>
        </p:nvSpPr>
        <p:spPr>
          <a:xfrm>
            <a:off x="2273509" y="3429000"/>
            <a:ext cx="270710" cy="1498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33D64FA4-062E-41F8-99F3-234479FB1D2C}"/>
              </a:ext>
            </a:extLst>
          </p:cNvPr>
          <p:cNvSpPr/>
          <p:nvPr/>
        </p:nvSpPr>
        <p:spPr>
          <a:xfrm>
            <a:off x="5167564" y="3389338"/>
            <a:ext cx="270710" cy="1894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F4F41FB1-94DB-4591-BB81-20D868402759}"/>
              </a:ext>
            </a:extLst>
          </p:cNvPr>
          <p:cNvSpPr/>
          <p:nvPr/>
        </p:nvSpPr>
        <p:spPr>
          <a:xfrm>
            <a:off x="5513242" y="3521506"/>
            <a:ext cx="270710" cy="16227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F1FBB16C-DEA7-4049-BE60-F4393E838B52}"/>
              </a:ext>
            </a:extLst>
          </p:cNvPr>
          <p:cNvSpPr/>
          <p:nvPr/>
        </p:nvSpPr>
        <p:spPr>
          <a:xfrm>
            <a:off x="5858920" y="3661607"/>
            <a:ext cx="270710" cy="12991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90251E1A-B984-474F-B659-5B3E73D3E3CF}"/>
              </a:ext>
            </a:extLst>
          </p:cNvPr>
          <p:cNvSpPr/>
          <p:nvPr/>
        </p:nvSpPr>
        <p:spPr>
          <a:xfrm>
            <a:off x="6204598" y="3985124"/>
            <a:ext cx="270710" cy="4564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AFDABD12-23DE-4FE0-B071-04BFB9FFE8AA}"/>
              </a:ext>
            </a:extLst>
          </p:cNvPr>
          <p:cNvSpPr/>
          <p:nvPr/>
        </p:nvSpPr>
        <p:spPr>
          <a:xfrm>
            <a:off x="6563227" y="3707062"/>
            <a:ext cx="270710" cy="125373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232ED5DF-3DED-44B1-BDB8-22DBCFE01176}"/>
              </a:ext>
            </a:extLst>
          </p:cNvPr>
          <p:cNvSpPr/>
          <p:nvPr/>
        </p:nvSpPr>
        <p:spPr>
          <a:xfrm>
            <a:off x="6921856" y="3429000"/>
            <a:ext cx="270710" cy="18553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5F18B233-29CD-4716-9160-BBD28502222B}"/>
              </a:ext>
            </a:extLst>
          </p:cNvPr>
          <p:cNvSpPr/>
          <p:nvPr/>
        </p:nvSpPr>
        <p:spPr>
          <a:xfrm>
            <a:off x="7280485" y="3707062"/>
            <a:ext cx="270710" cy="12991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正方形/長方形 22">
            <a:extLst>
              <a:ext uri="{FF2B5EF4-FFF2-40B4-BE49-F238E27FC236}">
                <a16:creationId xmlns:a16="http://schemas.microsoft.com/office/drawing/2014/main" id="{24589AE5-3D71-452D-91A9-DEE9E3CC156E}"/>
              </a:ext>
            </a:extLst>
          </p:cNvPr>
          <p:cNvSpPr/>
          <p:nvPr/>
        </p:nvSpPr>
        <p:spPr>
          <a:xfrm>
            <a:off x="7639114" y="3985124"/>
            <a:ext cx="270710" cy="87195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065CA097-D6C8-41F4-ADB4-6456BE855401}"/>
              </a:ext>
            </a:extLst>
          </p:cNvPr>
          <p:cNvSpPr/>
          <p:nvPr/>
        </p:nvSpPr>
        <p:spPr>
          <a:xfrm>
            <a:off x="7997743" y="3429000"/>
            <a:ext cx="270710" cy="185531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タイトル 4"/>
          <p:cNvSpPr>
            <a:spLocks noGrp="1"/>
          </p:cNvSpPr>
          <p:nvPr>
            <p:ph type="title"/>
          </p:nvPr>
        </p:nvSpPr>
        <p:spPr/>
        <p:txBody>
          <a:bodyPr>
            <a:normAutofit fontScale="90000"/>
          </a:bodyPr>
          <a:lstStyle/>
          <a:p>
            <a:endParaRPr kumimoji="1" lang="ja-JP" altLang="en-US"/>
          </a:p>
        </p:txBody>
      </p:sp>
    </p:spTree>
    <p:extLst>
      <p:ext uri="{BB962C8B-B14F-4D97-AF65-F5344CB8AC3E}">
        <p14:creationId xmlns:p14="http://schemas.microsoft.com/office/powerpoint/2010/main" val="3748424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B03FEC-EE9E-45F5-A865-933C4769C2F3}"/>
              </a:ext>
            </a:extLst>
          </p:cNvPr>
          <p:cNvSpPr>
            <a:spLocks noGrp="1"/>
          </p:cNvSpPr>
          <p:nvPr>
            <p:ph type="title"/>
          </p:nvPr>
        </p:nvSpPr>
        <p:spPr/>
        <p:txBody>
          <a:bodyPr>
            <a:normAutofit fontScale="90000"/>
          </a:bodyPr>
          <a:lstStyle/>
          <a:p>
            <a:r>
              <a:rPr kumimoji="1" lang="ja-JP" altLang="en-US" dirty="0"/>
              <a:t>ディープニューラルネットワーク</a:t>
            </a:r>
          </a:p>
        </p:txBody>
      </p:sp>
      <p:sp>
        <p:nvSpPr>
          <p:cNvPr id="4" name="スライド番号プレースホルダー 3">
            <a:extLst>
              <a:ext uri="{FF2B5EF4-FFF2-40B4-BE49-F238E27FC236}">
                <a16:creationId xmlns:a16="http://schemas.microsoft.com/office/drawing/2014/main" id="{E78DC6D6-17C0-4DAF-85A1-0093061E023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6" name="コンテンツ プレースホルダー 2">
            <a:extLst>
              <a:ext uri="{FF2B5EF4-FFF2-40B4-BE49-F238E27FC236}">
                <a16:creationId xmlns:a16="http://schemas.microsoft.com/office/drawing/2014/main" id="{A513BFA3-5439-41CE-BD82-E0D6FC400AB4}"/>
              </a:ext>
            </a:extLst>
          </p:cNvPr>
          <p:cNvSpPr txBox="1">
            <a:spLocks/>
          </p:cNvSpPr>
          <p:nvPr/>
        </p:nvSpPr>
        <p:spPr>
          <a:xfrm>
            <a:off x="-431321" y="2258386"/>
            <a:ext cx="8620626" cy="10807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28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endParaRPr>
          </a:p>
        </p:txBody>
      </p:sp>
      <p:sp>
        <p:nvSpPr>
          <p:cNvPr id="7" name="テキスト ボックス 6">
            <a:extLst>
              <a:ext uri="{FF2B5EF4-FFF2-40B4-BE49-F238E27FC236}">
                <a16:creationId xmlns:a16="http://schemas.microsoft.com/office/drawing/2014/main" id="{86EEAC7A-246C-4000-8511-AE082D2F202F}"/>
              </a:ext>
            </a:extLst>
          </p:cNvPr>
          <p:cNvSpPr txBox="1"/>
          <p:nvPr/>
        </p:nvSpPr>
        <p:spPr>
          <a:xfrm>
            <a:off x="1503723" y="2419611"/>
            <a:ext cx="923330" cy="3477875"/>
          </a:xfrm>
          <a:prstGeom prst="rect">
            <a:avLst/>
          </a:prstGeom>
          <a:solidFill>
            <a:schemeClr val="accent1">
              <a:lumMod val="20000"/>
              <a:lumOff val="80000"/>
            </a:schemeClr>
          </a:solidFill>
          <a:ln>
            <a:solidFill>
              <a:schemeClr val="tx1"/>
            </a:solidFill>
          </a:ln>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３層の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ニューラルネットワーク</a:t>
            </a:r>
          </a:p>
        </p:txBody>
      </p:sp>
      <p:sp>
        <p:nvSpPr>
          <p:cNvPr id="8" name="テキスト ボックス 7">
            <a:extLst>
              <a:ext uri="{FF2B5EF4-FFF2-40B4-BE49-F238E27FC236}">
                <a16:creationId xmlns:a16="http://schemas.microsoft.com/office/drawing/2014/main" id="{D540C183-E7B4-4FAC-A2CA-BA4FC7586018}"/>
              </a:ext>
            </a:extLst>
          </p:cNvPr>
          <p:cNvSpPr txBox="1"/>
          <p:nvPr/>
        </p:nvSpPr>
        <p:spPr>
          <a:xfrm>
            <a:off x="2489303" y="2419612"/>
            <a:ext cx="923330" cy="3477875"/>
          </a:xfrm>
          <a:prstGeom prst="rect">
            <a:avLst/>
          </a:prstGeom>
          <a:solidFill>
            <a:schemeClr val="accent1">
              <a:lumMod val="20000"/>
              <a:lumOff val="80000"/>
            </a:schemeClr>
          </a:solidFill>
          <a:ln>
            <a:solidFill>
              <a:schemeClr val="tx1"/>
            </a:solidFill>
          </a:ln>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３層の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ニューラルネットワーク</a:t>
            </a:r>
          </a:p>
        </p:txBody>
      </p:sp>
      <p:sp>
        <p:nvSpPr>
          <p:cNvPr id="9" name="テキスト ボックス 8">
            <a:extLst>
              <a:ext uri="{FF2B5EF4-FFF2-40B4-BE49-F238E27FC236}">
                <a16:creationId xmlns:a16="http://schemas.microsoft.com/office/drawing/2014/main" id="{CB9AFC7D-2B8E-4D6E-8B6D-DF173916181F}"/>
              </a:ext>
            </a:extLst>
          </p:cNvPr>
          <p:cNvSpPr txBox="1"/>
          <p:nvPr/>
        </p:nvSpPr>
        <p:spPr>
          <a:xfrm>
            <a:off x="3474883" y="2419610"/>
            <a:ext cx="923330" cy="3477875"/>
          </a:xfrm>
          <a:prstGeom prst="rect">
            <a:avLst/>
          </a:prstGeom>
          <a:solidFill>
            <a:schemeClr val="accent6">
              <a:lumMod val="20000"/>
              <a:lumOff val="80000"/>
            </a:schemeClr>
          </a:solidFill>
          <a:ln>
            <a:solidFill>
              <a:schemeClr val="tx1"/>
            </a:solidFill>
          </a:ln>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２層の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ニューラルネットワーク</a:t>
            </a:r>
          </a:p>
        </p:txBody>
      </p:sp>
      <p:sp>
        <p:nvSpPr>
          <p:cNvPr id="10" name="テキスト ボックス 9">
            <a:extLst>
              <a:ext uri="{FF2B5EF4-FFF2-40B4-BE49-F238E27FC236}">
                <a16:creationId xmlns:a16="http://schemas.microsoft.com/office/drawing/2014/main" id="{AD66E380-7508-4666-AE3F-5882E18DD3D8}"/>
              </a:ext>
            </a:extLst>
          </p:cNvPr>
          <p:cNvSpPr txBox="1"/>
          <p:nvPr/>
        </p:nvSpPr>
        <p:spPr>
          <a:xfrm>
            <a:off x="5064486" y="3925807"/>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総和で８層</a:t>
            </a:r>
          </a:p>
        </p:txBody>
      </p:sp>
      <p:sp>
        <p:nvSpPr>
          <p:cNvPr id="12" name="コンテンツ プレースホルダー 2">
            <a:extLst>
              <a:ext uri="{FF2B5EF4-FFF2-40B4-BE49-F238E27FC236}">
                <a16:creationId xmlns:a16="http://schemas.microsoft.com/office/drawing/2014/main" id="{E4CCC332-5E3D-4212-ACAD-CEA97B4A74B7}"/>
              </a:ext>
            </a:extLst>
          </p:cNvPr>
          <p:cNvSpPr txBox="1">
            <a:spLocks/>
          </p:cNvSpPr>
          <p:nvPr/>
        </p:nvSpPr>
        <p:spPr>
          <a:xfrm>
            <a:off x="242136" y="960513"/>
            <a:ext cx="8620626" cy="10807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層が浅い（</a:t>
            </a:r>
            <a:r>
              <a:rPr kumimoji="1" lang="ja-JP" altLang="en-US" sz="2800" b="1" i="0" u="sng" strike="noStrike" kern="1200" cap="none" spc="0" normalizeH="0" baseline="0" noProof="0" dirty="0">
                <a:ln>
                  <a:noFill/>
                </a:ln>
                <a:solidFill>
                  <a:srgbClr val="FF0000"/>
                </a:solidFill>
                <a:effectLst/>
                <a:uLnTx/>
                <a:uFillTx/>
                <a:latin typeface="Abadi" panose="020B0604020202020204" pitchFamily="34" charset="0"/>
                <a:ea typeface="メイリオ" panose="020B0604030504040204" pitchFamily="50" charset="-128"/>
                <a:cs typeface="Segoe UI" panose="020B0502040204020203" pitchFamily="34" charset="0"/>
              </a:rPr>
              <a:t>層の数が少ない</a:t>
            </a:r>
            <a:r>
              <a:rPr kumimoji="1" lang="ja-JP" altLang="en-US" sz="28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a:t>
            </a:r>
            <a:r>
              <a:rPr kumimoji="1" lang="ja-JP" altLang="en-US" sz="2800" b="1" i="0" u="none" strike="noStrike" kern="1200" cap="none" spc="0" normalizeH="0" baseline="0" noProof="0" dirty="0">
                <a:ln>
                  <a:noFill/>
                </a:ln>
                <a:solidFill>
                  <a:srgbClr val="C00000"/>
                </a:solidFill>
                <a:effectLst/>
                <a:uLnTx/>
                <a:uFillTx/>
                <a:latin typeface="Abadi" panose="020B0604020202020204" pitchFamily="34" charset="0"/>
                <a:ea typeface="メイリオ" panose="020B0604030504040204" pitchFamily="50" charset="-128"/>
                <a:cs typeface="Segoe UI" panose="020B0502040204020203" pitchFamily="34" charset="0"/>
              </a:rPr>
              <a:t>ニューラルネットワーク</a:t>
            </a:r>
            <a:r>
              <a:rPr kumimoji="1" lang="ja-JP" altLang="en-US" sz="28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を</a:t>
            </a:r>
            <a:r>
              <a:rPr kumimoji="1" lang="ja-JP" altLang="en-US" sz="2800" b="1" i="0" u="sng"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組み合わせる</a:t>
            </a:r>
            <a:r>
              <a:rPr kumimoji="1" lang="ja-JP" altLang="en-US" sz="28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rPr>
              <a:t>こともある</a:t>
            </a:r>
            <a:endParaRPr kumimoji="1" lang="en-US" altLang="ja-JP" sz="2800" b="0" i="0" u="none" strike="noStrike" kern="1200" cap="none" spc="0" normalizeH="0" baseline="0" noProof="0" dirty="0">
              <a:ln>
                <a:noFill/>
              </a:ln>
              <a:solidFill>
                <a:prstClr val="black"/>
              </a:solidFill>
              <a:effectLst/>
              <a:uLnTx/>
              <a:uFillTx/>
              <a:latin typeface="Abadi"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2800" b="1" i="0" u="none" strike="noStrike" kern="1200" cap="none" spc="0" normalizeH="0" baseline="0" noProof="0" dirty="0">
              <a:ln>
                <a:noFill/>
              </a:ln>
              <a:solidFill>
                <a:srgbClr val="C00000"/>
              </a:solidFill>
              <a:effectLst/>
              <a:uLnTx/>
              <a:uFillTx/>
              <a:latin typeface="Abadi"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2800" b="1" i="0" u="none" strike="noStrike" kern="1200" cap="none" spc="0" normalizeH="0" baseline="0" noProof="0" dirty="0">
              <a:ln>
                <a:noFill/>
              </a:ln>
              <a:solidFill>
                <a:srgbClr val="C00000"/>
              </a:solidFill>
              <a:effectLst/>
              <a:uLnTx/>
              <a:uFillTx/>
              <a:latin typeface="Abadi" panose="020B0604020202020204" pitchFamily="34" charset="0"/>
              <a:ea typeface="メイリオ" panose="020B0604030504040204" pitchFamily="50" charset="-128"/>
              <a:cs typeface="Segoe UI" panose="020B0502040204020203" pitchFamily="34" charset="0"/>
            </a:endParaRPr>
          </a:p>
        </p:txBody>
      </p:sp>
      <p:sp>
        <p:nvSpPr>
          <p:cNvPr id="13" name="テキスト ボックス 12">
            <a:extLst>
              <a:ext uri="{FF2B5EF4-FFF2-40B4-BE49-F238E27FC236}">
                <a16:creationId xmlns:a16="http://schemas.microsoft.com/office/drawing/2014/main" id="{F8955CED-52A0-44F6-8B2E-990760EBA0A9}"/>
              </a:ext>
            </a:extLst>
          </p:cNvPr>
          <p:cNvSpPr txBox="1"/>
          <p:nvPr/>
        </p:nvSpPr>
        <p:spPr>
          <a:xfrm>
            <a:off x="4905068" y="4642979"/>
            <a:ext cx="387798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（さまざまな組み合わせが</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ありえる）</a:t>
            </a:r>
          </a:p>
        </p:txBody>
      </p:sp>
    </p:spTree>
    <p:extLst>
      <p:ext uri="{BB962C8B-B14F-4D97-AF65-F5344CB8AC3E}">
        <p14:creationId xmlns:p14="http://schemas.microsoft.com/office/powerpoint/2010/main" val="1028126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D3AFE6-8669-F9C9-A9C5-95B708EE76D6}"/>
              </a:ext>
            </a:extLst>
          </p:cNvPr>
          <p:cNvSpPr>
            <a:spLocks noGrp="1"/>
          </p:cNvSpPr>
          <p:nvPr>
            <p:ph type="title"/>
          </p:nvPr>
        </p:nvSpPr>
        <p:spPr/>
        <p:txBody>
          <a:bodyPr>
            <a:normAutofit fontScale="90000"/>
          </a:bodyPr>
          <a:lstStyle/>
          <a:p>
            <a:r>
              <a:rPr kumimoji="1" lang="ja-JP" altLang="en-US" dirty="0"/>
              <a:t>アドバイス</a:t>
            </a:r>
          </a:p>
        </p:txBody>
      </p:sp>
      <p:sp>
        <p:nvSpPr>
          <p:cNvPr id="3" name="コンテンツ プレースホルダー 2">
            <a:extLst>
              <a:ext uri="{FF2B5EF4-FFF2-40B4-BE49-F238E27FC236}">
                <a16:creationId xmlns:a16="http://schemas.microsoft.com/office/drawing/2014/main" id="{03464104-06DC-F732-7EE2-BFF7663433E9}"/>
              </a:ext>
            </a:extLst>
          </p:cNvPr>
          <p:cNvSpPr>
            <a:spLocks noGrp="1"/>
          </p:cNvSpPr>
          <p:nvPr>
            <p:ph idx="1"/>
          </p:nvPr>
        </p:nvSpPr>
        <p:spPr>
          <a:xfrm>
            <a:off x="321845" y="644893"/>
            <a:ext cx="8461208" cy="5333166"/>
          </a:xfrm>
        </p:spPr>
        <p:txBody>
          <a:bodyPr>
            <a:noAutofit/>
          </a:bodyPr>
          <a:lstStyle/>
          <a:p>
            <a:r>
              <a:rPr kumimoji="1" lang="ja-JP" altLang="en-US" sz="2400" b="1" dirty="0"/>
              <a:t>実践的な学びのメリットを知る</a:t>
            </a:r>
            <a:endParaRPr kumimoji="1" lang="en-US" altLang="ja-JP" sz="2400" b="1" dirty="0"/>
          </a:p>
          <a:p>
            <a:pPr marL="0" indent="0">
              <a:buNone/>
            </a:pPr>
            <a:r>
              <a:rPr lang="ja-JP" altLang="en-US" sz="2400" dirty="0"/>
              <a:t>さまざまな学び方を知り、自分に合った学習法を探索</a:t>
            </a:r>
            <a:endParaRPr lang="en-US" altLang="ja-JP" sz="2400" dirty="0"/>
          </a:p>
          <a:p>
            <a:r>
              <a:rPr kumimoji="1" lang="ja-JP" altLang="en-US" sz="2400" b="1" dirty="0"/>
              <a:t>学ぶことの価値</a:t>
            </a:r>
            <a:endParaRPr kumimoji="1" lang="en-US" altLang="ja-JP" sz="2400" b="1" dirty="0"/>
          </a:p>
          <a:p>
            <a:pPr marL="0" indent="0">
              <a:buNone/>
            </a:pPr>
            <a:r>
              <a:rPr kumimoji="1" lang="ja-JP" altLang="en-US" sz="2400" dirty="0"/>
              <a:t>感動、スキルの取得、意欲の向上、視野の広がり、キャリアの強化、今後のステップアップなど</a:t>
            </a:r>
            <a:endParaRPr kumimoji="1" lang="en-US" altLang="ja-JP" sz="2400" dirty="0"/>
          </a:p>
          <a:p>
            <a:r>
              <a:rPr lang="ja-JP" altLang="en-US" sz="2400" b="1" dirty="0"/>
              <a:t>アクティブラーニング</a:t>
            </a:r>
            <a:endParaRPr lang="en-US" altLang="ja-JP" sz="2400" b="1" dirty="0"/>
          </a:p>
          <a:p>
            <a:pPr>
              <a:buFont typeface="+mj-lt"/>
              <a:buAutoNum type="arabicPeriod"/>
            </a:pPr>
            <a:r>
              <a:rPr lang="ja-JP" altLang="en-US" sz="2400" b="1" dirty="0"/>
              <a:t>感動を追求</a:t>
            </a:r>
            <a:r>
              <a:rPr lang="en-US" altLang="ja-JP" sz="2400" dirty="0"/>
              <a:t>: </a:t>
            </a:r>
            <a:r>
              <a:rPr lang="ja-JP" altLang="en-US" sz="2400" dirty="0"/>
              <a:t>学びでの新しい発見からモチベーションを得る</a:t>
            </a:r>
          </a:p>
          <a:p>
            <a:pPr>
              <a:buFont typeface="+mj-lt"/>
              <a:buAutoNum type="arabicPeriod"/>
            </a:pPr>
            <a:r>
              <a:rPr lang="ja-JP" altLang="en-US" sz="2400" b="1" dirty="0"/>
              <a:t>スキルと意欲</a:t>
            </a:r>
            <a:r>
              <a:rPr lang="en-US" altLang="ja-JP" sz="2400" dirty="0"/>
              <a:t>: </a:t>
            </a:r>
            <a:r>
              <a:rPr lang="ja-JP" altLang="en-US" sz="2400" dirty="0"/>
              <a:t>実践的な知識やスキルの習得を通じて意欲を向上。</a:t>
            </a:r>
          </a:p>
          <a:p>
            <a:pPr>
              <a:buFont typeface="+mj-lt"/>
              <a:buAutoNum type="arabicPeriod"/>
            </a:pPr>
            <a:r>
              <a:rPr lang="ja-JP" altLang="en-US" sz="2400" b="1" dirty="0"/>
              <a:t>視野とキャリア</a:t>
            </a:r>
            <a:r>
              <a:rPr lang="en-US" altLang="ja-JP" sz="2400" dirty="0"/>
              <a:t>: </a:t>
            </a:r>
            <a:r>
              <a:rPr lang="ja-JP" altLang="en-US" sz="2400" dirty="0"/>
              <a:t>知識とスキルの向上で、キャリアの選択肢とチャンスを広げる。</a:t>
            </a:r>
          </a:p>
          <a:p>
            <a:pPr marL="0" indent="0">
              <a:buNone/>
            </a:pPr>
            <a:r>
              <a:rPr lang="ja-JP" altLang="en-US" sz="2400" dirty="0"/>
              <a:t>学ぶことの価値を心に留め、アクティブに学び続けて下さい</a:t>
            </a:r>
          </a:p>
          <a:p>
            <a:endParaRPr kumimoji="1" lang="en-US" altLang="ja-JP" sz="2400" dirty="0"/>
          </a:p>
          <a:p>
            <a:endParaRPr lang="en-US" altLang="ja-JP" sz="2400" dirty="0"/>
          </a:p>
          <a:p>
            <a:endParaRPr kumimoji="1" lang="en-US" altLang="ja-JP" sz="2400" dirty="0"/>
          </a:p>
          <a:p>
            <a:endParaRPr kumimoji="1" lang="ja-JP" altLang="en-US" sz="2400" dirty="0"/>
          </a:p>
        </p:txBody>
      </p:sp>
      <p:sp>
        <p:nvSpPr>
          <p:cNvPr id="4" name="スライド番号プレースホルダー 3">
            <a:extLst>
              <a:ext uri="{FF2B5EF4-FFF2-40B4-BE49-F238E27FC236}">
                <a16:creationId xmlns:a16="http://schemas.microsoft.com/office/drawing/2014/main" id="{17D1D793-2A4D-7DA9-8DAA-08ECAED9F12F}"/>
              </a:ext>
            </a:extLst>
          </p:cNvPr>
          <p:cNvSpPr>
            <a:spLocks noGrp="1"/>
          </p:cNvSpPr>
          <p:nvPr>
            <p:ph type="sldNum" sz="quarter" idx="12"/>
          </p:nvPr>
        </p:nvSpPr>
        <p:spPr/>
        <p:txBody>
          <a:bodyPr/>
          <a:lstStyle/>
          <a:p>
            <a:fld id="{E205D82C-95A1-431E-8E38-AA614A14CDCF}" type="slidenum">
              <a:rPr kumimoji="1" lang="ja-JP" altLang="en-US" smtClean="0"/>
              <a:t>2</a:t>
            </a:fld>
            <a:endParaRPr kumimoji="1" lang="ja-JP" altLang="en-US" dirty="0"/>
          </a:p>
        </p:txBody>
      </p:sp>
    </p:spTree>
    <p:extLst>
      <p:ext uri="{BB962C8B-B14F-4D97-AF65-F5344CB8AC3E}">
        <p14:creationId xmlns:p14="http://schemas.microsoft.com/office/powerpoint/2010/main" val="2940422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ディープラーニングが広く利用されている理由</a:t>
            </a:r>
          </a:p>
        </p:txBody>
      </p:sp>
      <p:sp>
        <p:nvSpPr>
          <p:cNvPr id="3" name="コンテンツ プレースホルダー 2"/>
          <p:cNvSpPr>
            <a:spLocks noGrp="1"/>
          </p:cNvSpPr>
          <p:nvPr>
            <p:ph idx="1"/>
          </p:nvPr>
        </p:nvSpPr>
        <p:spPr>
          <a:xfrm>
            <a:off x="321845" y="846252"/>
            <a:ext cx="8461208" cy="6011747"/>
          </a:xfrm>
        </p:spPr>
        <p:txBody>
          <a:bodyPr>
            <a:normAutofit/>
          </a:bodyPr>
          <a:lstStyle/>
          <a:p>
            <a:r>
              <a:rPr lang="ja-JP" altLang="en-US" sz="2400" b="1" dirty="0"/>
              <a:t>多様なデータに対応</a:t>
            </a:r>
            <a:endParaRPr lang="en-US" altLang="ja-JP" sz="2400" dirty="0"/>
          </a:p>
          <a:p>
            <a:pPr marL="0" indent="0">
              <a:buNone/>
            </a:pPr>
            <a:r>
              <a:rPr lang="ja-JP" altLang="en-US" sz="2400" dirty="0"/>
              <a:t>例：画像、テキスト、音声、動画など</a:t>
            </a:r>
            <a:endParaRPr lang="en-US" altLang="ja-JP" sz="2400" dirty="0"/>
          </a:p>
          <a:p>
            <a:r>
              <a:rPr lang="ja-JP" altLang="en-US" sz="2400" b="1" dirty="0"/>
              <a:t>応用の広さ</a:t>
            </a:r>
            <a:endParaRPr lang="en-US" altLang="ja-JP" sz="2400" b="1" dirty="0"/>
          </a:p>
          <a:p>
            <a:pPr marL="0" indent="0">
              <a:buNone/>
            </a:pPr>
            <a:r>
              <a:rPr lang="ja-JP" altLang="en-US" sz="2400" dirty="0"/>
              <a:t>例：画像認識、自然言語処理、音声認識など</a:t>
            </a:r>
            <a:endParaRPr lang="en-US" altLang="ja-JP" sz="2400" dirty="0"/>
          </a:p>
          <a:p>
            <a:r>
              <a:rPr lang="ja-JP" altLang="en-US" sz="2400" b="1" dirty="0"/>
              <a:t>パターン抽出能力</a:t>
            </a:r>
            <a:endParaRPr lang="en-US" altLang="ja-JP" sz="2400" b="1" dirty="0"/>
          </a:p>
          <a:p>
            <a:pPr marL="0" indent="0">
              <a:buNone/>
            </a:pPr>
            <a:r>
              <a:rPr lang="ja-JP" altLang="en-US" sz="2400" dirty="0"/>
              <a:t>複雑なパターンを抽出する能力に優れる。</a:t>
            </a:r>
          </a:p>
          <a:p>
            <a:r>
              <a:rPr lang="ja-JP" altLang="en-US" sz="2400" b="1" dirty="0"/>
              <a:t>自動でのタスク実行</a:t>
            </a:r>
            <a:endParaRPr lang="en-US" altLang="ja-JP" sz="2400" b="1" dirty="0"/>
          </a:p>
          <a:p>
            <a:pPr marL="0" indent="0">
              <a:buNone/>
            </a:pPr>
            <a:r>
              <a:rPr lang="ja-JP" altLang="en-US" sz="2400" dirty="0"/>
              <a:t>パターン抽出ならびにタスク実行は自動で行われる。</a:t>
            </a:r>
            <a:endParaRPr lang="en-US" altLang="ja-JP" sz="2400" dirty="0"/>
          </a:p>
          <a:p>
            <a:pPr marL="0" indent="0">
              <a:buNone/>
            </a:pPr>
            <a:endParaRPr kumimoji="1" lang="ja-JP" altLang="en-US" sz="2400"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20</a:t>
            </a:fld>
            <a:endParaRPr kumimoji="1" lang="ja-JP" altLang="en-US"/>
          </a:p>
        </p:txBody>
      </p:sp>
    </p:spTree>
    <p:extLst>
      <p:ext uri="{BB962C8B-B14F-4D97-AF65-F5344CB8AC3E}">
        <p14:creationId xmlns:p14="http://schemas.microsoft.com/office/powerpoint/2010/main" val="2973561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B03FEC-EE9E-45F5-A865-933C4769C2F3}"/>
              </a:ext>
            </a:extLst>
          </p:cNvPr>
          <p:cNvSpPr>
            <a:spLocks noGrp="1"/>
          </p:cNvSpPr>
          <p:nvPr>
            <p:ph type="title"/>
          </p:nvPr>
        </p:nvSpPr>
        <p:spPr/>
        <p:txBody>
          <a:bodyPr>
            <a:normAutofit fontScale="90000"/>
          </a:bodyPr>
          <a:lstStyle/>
          <a:p>
            <a:r>
              <a:rPr kumimoji="1" lang="ja-JP" altLang="en-US" dirty="0"/>
              <a:t>ディープラーニングの</a:t>
            </a:r>
            <a:r>
              <a:rPr lang="ja-JP" altLang="en-US" dirty="0"/>
              <a:t>パターン抽出能力</a:t>
            </a:r>
            <a:endParaRPr kumimoji="1" lang="ja-JP" altLang="en-US" dirty="0"/>
          </a:p>
        </p:txBody>
      </p:sp>
      <p:sp>
        <p:nvSpPr>
          <p:cNvPr id="4" name="スライド番号プレースホルダー 3">
            <a:extLst>
              <a:ext uri="{FF2B5EF4-FFF2-40B4-BE49-F238E27FC236}">
                <a16:creationId xmlns:a16="http://schemas.microsoft.com/office/drawing/2014/main" id="{E78DC6D6-17C0-4DAF-85A1-0093061E023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5" name="コンテンツ プレースホルダー 4">
            <a:extLst>
              <a:ext uri="{FF2B5EF4-FFF2-40B4-BE49-F238E27FC236}">
                <a16:creationId xmlns:a16="http://schemas.microsoft.com/office/drawing/2014/main" id="{5184DFCE-24CD-460A-8B3A-8B0E9ACBB4ED}"/>
              </a:ext>
            </a:extLst>
          </p:cNvPr>
          <p:cNvSpPr>
            <a:spLocks noGrp="1"/>
          </p:cNvSpPr>
          <p:nvPr>
            <p:ph idx="1"/>
          </p:nvPr>
        </p:nvSpPr>
        <p:spPr/>
        <p:txBody>
          <a:bodyPr/>
          <a:lstStyle/>
          <a:p>
            <a:pPr marL="0" indent="0">
              <a:buNone/>
            </a:pPr>
            <a:r>
              <a:rPr kumimoji="1" lang="ja-JP" altLang="en-US" b="1" dirty="0"/>
              <a:t>さまざまなレベルのパターンを抽出</a:t>
            </a:r>
          </a:p>
        </p:txBody>
      </p:sp>
      <p:sp>
        <p:nvSpPr>
          <p:cNvPr id="25" name="テキスト ボックス 24">
            <a:extLst>
              <a:ext uri="{FF2B5EF4-FFF2-40B4-BE49-F238E27FC236}">
                <a16:creationId xmlns:a16="http://schemas.microsoft.com/office/drawing/2014/main" id="{18165AEE-4EDB-44FE-B66E-503A62168838}"/>
              </a:ext>
            </a:extLst>
          </p:cNvPr>
          <p:cNvSpPr txBox="1"/>
          <p:nvPr/>
        </p:nvSpPr>
        <p:spPr>
          <a:xfrm>
            <a:off x="2002949" y="6043923"/>
            <a:ext cx="5310963"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MIT Introduction to Deep Learning | 6.S191,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2"/>
              </a:rPr>
              <a:t>https://www.youtube.com/watch?v=5tvmMX8r_OM</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Why Deep Learning</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」のページ</a:t>
            </a:r>
          </a:p>
        </p:txBody>
      </p:sp>
      <p:pic>
        <p:nvPicPr>
          <p:cNvPr id="26" name="図 25">
            <a:extLst>
              <a:ext uri="{FF2B5EF4-FFF2-40B4-BE49-F238E27FC236}">
                <a16:creationId xmlns:a16="http://schemas.microsoft.com/office/drawing/2014/main" id="{82EDF588-8FBF-4297-995E-B3BD6E29657A}"/>
              </a:ext>
            </a:extLst>
          </p:cNvPr>
          <p:cNvPicPr>
            <a:picLocks noChangeAspect="1"/>
          </p:cNvPicPr>
          <p:nvPr/>
        </p:nvPicPr>
        <p:blipFill>
          <a:blip r:embed="rId3"/>
          <a:stretch>
            <a:fillRect/>
          </a:stretch>
        </p:blipFill>
        <p:spPr>
          <a:xfrm>
            <a:off x="257747" y="1496202"/>
            <a:ext cx="8525306" cy="3954109"/>
          </a:xfrm>
          <a:prstGeom prst="rect">
            <a:avLst/>
          </a:prstGeom>
          <a:ln w="25400">
            <a:solidFill>
              <a:schemeClr val="tx1"/>
            </a:solidFill>
          </a:ln>
        </p:spPr>
      </p:pic>
      <p:sp>
        <p:nvSpPr>
          <p:cNvPr id="31" name="テキスト ボックス 30">
            <a:extLst>
              <a:ext uri="{FF2B5EF4-FFF2-40B4-BE49-F238E27FC236}">
                <a16:creationId xmlns:a16="http://schemas.microsoft.com/office/drawing/2014/main" id="{FD81421A-914D-4B45-BA2D-3C1F9482D5DC}"/>
              </a:ext>
            </a:extLst>
          </p:cNvPr>
          <p:cNvSpPr txBox="1"/>
          <p:nvPr/>
        </p:nvSpPr>
        <p:spPr>
          <a:xfrm>
            <a:off x="539364" y="5550991"/>
            <a:ext cx="767986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線や点のレベル　目，鼻，耳のレベル　顔の構造のレベル</a:t>
            </a:r>
          </a:p>
        </p:txBody>
      </p:sp>
    </p:spTree>
    <p:extLst>
      <p:ext uri="{BB962C8B-B14F-4D97-AF65-F5344CB8AC3E}">
        <p14:creationId xmlns:p14="http://schemas.microsoft.com/office/powerpoint/2010/main" val="896874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A6A1F8C-2558-4ACF-9211-852949B26939}"/>
              </a:ext>
            </a:extLst>
          </p:cNvPr>
          <p:cNvPicPr>
            <a:picLocks noChangeAspect="1"/>
          </p:cNvPicPr>
          <p:nvPr/>
        </p:nvPicPr>
        <p:blipFill>
          <a:blip r:embed="rId2"/>
          <a:stretch>
            <a:fillRect/>
          </a:stretch>
        </p:blipFill>
        <p:spPr>
          <a:xfrm>
            <a:off x="1246626" y="1969685"/>
            <a:ext cx="4936619" cy="2289646"/>
          </a:xfrm>
          <a:prstGeom prst="rect">
            <a:avLst/>
          </a:prstGeom>
        </p:spPr>
      </p:pic>
      <p:sp>
        <p:nvSpPr>
          <p:cNvPr id="2" name="タイトル 1">
            <a:extLst>
              <a:ext uri="{FF2B5EF4-FFF2-40B4-BE49-F238E27FC236}">
                <a16:creationId xmlns:a16="http://schemas.microsoft.com/office/drawing/2014/main" id="{46B03FEC-EE9E-45F5-A865-933C4769C2F3}"/>
              </a:ext>
            </a:extLst>
          </p:cNvPr>
          <p:cNvSpPr>
            <a:spLocks noGrp="1"/>
          </p:cNvSpPr>
          <p:nvPr>
            <p:ph type="title"/>
          </p:nvPr>
        </p:nvSpPr>
        <p:spPr/>
        <p:txBody>
          <a:bodyPr>
            <a:normAutofit fontScale="90000"/>
          </a:bodyPr>
          <a:lstStyle/>
          <a:p>
            <a:r>
              <a:rPr kumimoji="1" lang="ja-JP" altLang="en-US" dirty="0"/>
              <a:t>ディープラーニングのパターン抽出能力</a:t>
            </a:r>
          </a:p>
        </p:txBody>
      </p:sp>
      <p:sp>
        <p:nvSpPr>
          <p:cNvPr id="4" name="スライド番号プレースホルダー 3">
            <a:extLst>
              <a:ext uri="{FF2B5EF4-FFF2-40B4-BE49-F238E27FC236}">
                <a16:creationId xmlns:a16="http://schemas.microsoft.com/office/drawing/2014/main" id="{E78DC6D6-17C0-4DAF-85A1-0093061E023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30" name="テキスト ボックス 29">
            <a:extLst>
              <a:ext uri="{FF2B5EF4-FFF2-40B4-BE49-F238E27FC236}">
                <a16:creationId xmlns:a16="http://schemas.microsoft.com/office/drawing/2014/main" id="{72430877-6C0D-4511-A675-A84F96B0A8DE}"/>
              </a:ext>
            </a:extLst>
          </p:cNvPr>
          <p:cNvSpPr txBox="1"/>
          <p:nvPr/>
        </p:nvSpPr>
        <p:spPr>
          <a:xfrm>
            <a:off x="356736" y="783457"/>
            <a:ext cx="858573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ディープニューラルネットワークの利用</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により，</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さまざまなレベルのパターン</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抽出・認識</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できるようになる」という考える場合も</a:t>
            </a:r>
          </a:p>
        </p:txBody>
      </p:sp>
      <p:cxnSp>
        <p:nvCxnSpPr>
          <p:cNvPr id="6" name="直線矢印コネクタ 5">
            <a:extLst>
              <a:ext uri="{FF2B5EF4-FFF2-40B4-BE49-F238E27FC236}">
                <a16:creationId xmlns:a16="http://schemas.microsoft.com/office/drawing/2014/main" id="{AD7EC0F6-D44E-4F23-B5BE-6269E1AC0014}"/>
              </a:ext>
            </a:extLst>
          </p:cNvPr>
          <p:cNvCxnSpPr>
            <a:cxnSpLocks/>
            <a:endCxn id="7" idx="0"/>
          </p:cNvCxnSpPr>
          <p:nvPr/>
        </p:nvCxnSpPr>
        <p:spPr>
          <a:xfrm>
            <a:off x="2369138" y="3963543"/>
            <a:ext cx="468652" cy="14270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C7586733-0550-42A8-96A8-4A4DE35E7422}"/>
              </a:ext>
            </a:extLst>
          </p:cNvPr>
          <p:cNvCxnSpPr>
            <a:cxnSpLocks/>
            <a:endCxn id="22" idx="0"/>
          </p:cNvCxnSpPr>
          <p:nvPr/>
        </p:nvCxnSpPr>
        <p:spPr>
          <a:xfrm>
            <a:off x="3593043" y="3961344"/>
            <a:ext cx="345167" cy="141779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2949D1E4-65CE-4621-9EEE-0F60C17BE70B}"/>
              </a:ext>
            </a:extLst>
          </p:cNvPr>
          <p:cNvCxnSpPr>
            <a:cxnSpLocks/>
            <a:endCxn id="24" idx="0"/>
          </p:cNvCxnSpPr>
          <p:nvPr/>
        </p:nvCxnSpPr>
        <p:spPr>
          <a:xfrm>
            <a:off x="4728162" y="4011885"/>
            <a:ext cx="310468" cy="13557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44215EA5-19D7-4552-81DB-7B326BA558C5}"/>
              </a:ext>
            </a:extLst>
          </p:cNvPr>
          <p:cNvSpPr txBox="1"/>
          <p:nvPr/>
        </p:nvSpPr>
        <p:spPr>
          <a:xfrm>
            <a:off x="5593570" y="4712378"/>
            <a:ext cx="3877985" cy="15696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「より出力に近い層では，</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より高次のパターン</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認識したい」という</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考え方も</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D76A74D0-75CB-E124-5387-272CB97CAF77}"/>
              </a:ext>
            </a:extLst>
          </p:cNvPr>
          <p:cNvSpPr/>
          <p:nvPr/>
        </p:nvSpPr>
        <p:spPr>
          <a:xfrm>
            <a:off x="1985177" y="4719367"/>
            <a:ext cx="270710" cy="1894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054A21FD-CA98-DC87-DBF9-C2DC2ADEEEB0}"/>
              </a:ext>
            </a:extLst>
          </p:cNvPr>
          <p:cNvSpPr/>
          <p:nvPr/>
        </p:nvSpPr>
        <p:spPr>
          <a:xfrm>
            <a:off x="2343806" y="4991636"/>
            <a:ext cx="270710" cy="12991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97411B4A-8F8F-6485-A0C0-64B1D981D78C}"/>
              </a:ext>
            </a:extLst>
          </p:cNvPr>
          <p:cNvSpPr/>
          <p:nvPr/>
        </p:nvSpPr>
        <p:spPr>
          <a:xfrm>
            <a:off x="2702435" y="5390631"/>
            <a:ext cx="270710" cy="4564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B8E0D9A0-E56E-921D-AA7B-6EC087829B75}"/>
              </a:ext>
            </a:extLst>
          </p:cNvPr>
          <p:cNvSpPr/>
          <p:nvPr/>
        </p:nvSpPr>
        <p:spPr>
          <a:xfrm>
            <a:off x="3085597" y="4713574"/>
            <a:ext cx="270710" cy="18553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F7F0848B-F19E-DD71-FF0D-8FAF8AA5C5DB}"/>
              </a:ext>
            </a:extLst>
          </p:cNvPr>
          <p:cNvSpPr/>
          <p:nvPr/>
        </p:nvSpPr>
        <p:spPr>
          <a:xfrm>
            <a:off x="1378006" y="4516231"/>
            <a:ext cx="4167402" cy="22052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20B72E66-0E00-958A-C06F-F726FB281EB5}"/>
              </a:ext>
            </a:extLst>
          </p:cNvPr>
          <p:cNvSpPr/>
          <p:nvPr/>
        </p:nvSpPr>
        <p:spPr>
          <a:xfrm>
            <a:off x="3444226" y="4980148"/>
            <a:ext cx="270710" cy="12991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58102EF3-A7E9-A96B-AB93-1A25F4B989B4}"/>
              </a:ext>
            </a:extLst>
          </p:cNvPr>
          <p:cNvSpPr/>
          <p:nvPr/>
        </p:nvSpPr>
        <p:spPr>
          <a:xfrm>
            <a:off x="3802855" y="5379143"/>
            <a:ext cx="270710" cy="4564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正方形/長方形 22">
            <a:extLst>
              <a:ext uri="{FF2B5EF4-FFF2-40B4-BE49-F238E27FC236}">
                <a16:creationId xmlns:a16="http://schemas.microsoft.com/office/drawing/2014/main" id="{3E6CE741-1387-273D-2D87-79D7943F45F6}"/>
              </a:ext>
            </a:extLst>
          </p:cNvPr>
          <p:cNvSpPr/>
          <p:nvPr/>
        </p:nvSpPr>
        <p:spPr>
          <a:xfrm>
            <a:off x="4544646" y="4968660"/>
            <a:ext cx="270710" cy="12991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D2090B21-AE93-FE10-FFF7-E8E725C81F3F}"/>
              </a:ext>
            </a:extLst>
          </p:cNvPr>
          <p:cNvSpPr/>
          <p:nvPr/>
        </p:nvSpPr>
        <p:spPr>
          <a:xfrm>
            <a:off x="4903275" y="5367655"/>
            <a:ext cx="270710" cy="4564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正方形/長方形 24">
            <a:extLst>
              <a:ext uri="{FF2B5EF4-FFF2-40B4-BE49-F238E27FC236}">
                <a16:creationId xmlns:a16="http://schemas.microsoft.com/office/drawing/2014/main" id="{34842B8C-C95A-7326-573C-9784FD6F044B}"/>
              </a:ext>
            </a:extLst>
          </p:cNvPr>
          <p:cNvSpPr/>
          <p:nvPr/>
        </p:nvSpPr>
        <p:spPr>
          <a:xfrm>
            <a:off x="4168555" y="4702086"/>
            <a:ext cx="270710" cy="18553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20688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81F10F-71F0-733E-FD0B-982CD1A9742A}"/>
              </a:ext>
            </a:extLst>
          </p:cNvPr>
          <p:cNvSpPr>
            <a:spLocks noGrp="1"/>
          </p:cNvSpPr>
          <p:nvPr>
            <p:ph type="title"/>
          </p:nvPr>
        </p:nvSpPr>
        <p:spPr/>
        <p:txBody>
          <a:bodyPr>
            <a:normAutofit fontScale="90000"/>
          </a:bodyPr>
          <a:lstStyle/>
          <a:p>
            <a:r>
              <a:rPr kumimoji="1" lang="ja-JP" altLang="en-US" dirty="0"/>
              <a:t>教師なし学習のニュース </a:t>
            </a:r>
            <a:r>
              <a:rPr kumimoji="1" lang="en-US" altLang="ja-JP" dirty="0"/>
              <a:t>(2011</a:t>
            </a:r>
            <a:r>
              <a:rPr kumimoji="1" lang="ja-JP" altLang="en-US" dirty="0"/>
              <a:t>年）</a:t>
            </a:r>
          </a:p>
        </p:txBody>
      </p:sp>
      <p:sp>
        <p:nvSpPr>
          <p:cNvPr id="3" name="コンテンツ プレースホルダー 2">
            <a:extLst>
              <a:ext uri="{FF2B5EF4-FFF2-40B4-BE49-F238E27FC236}">
                <a16:creationId xmlns:a16="http://schemas.microsoft.com/office/drawing/2014/main" id="{E060118D-688D-45E6-18D4-DF5E5343F52E}"/>
              </a:ext>
            </a:extLst>
          </p:cNvPr>
          <p:cNvSpPr>
            <a:spLocks noGrp="1"/>
          </p:cNvSpPr>
          <p:nvPr>
            <p:ph idx="1"/>
          </p:nvPr>
        </p:nvSpPr>
        <p:spPr>
          <a:xfrm>
            <a:off x="282088" y="644893"/>
            <a:ext cx="8861912" cy="5333166"/>
          </a:xfrm>
        </p:spPr>
        <p:txBody>
          <a:bodyPr>
            <a:normAutofit/>
          </a:bodyPr>
          <a:lstStyle/>
          <a:p>
            <a:r>
              <a:rPr kumimoji="1" lang="ja-JP" altLang="en-US" sz="2400" b="1" dirty="0"/>
              <a:t>教師なし学習</a:t>
            </a:r>
            <a:r>
              <a:rPr kumimoji="1" lang="ja-JP" altLang="en-US" sz="2400" dirty="0"/>
              <a:t>（この画像が「人の画像である」，「猫である」という</a:t>
            </a:r>
            <a:r>
              <a:rPr kumimoji="1" lang="ja-JP" altLang="en-US" sz="2400" b="1" dirty="0"/>
              <a:t>正解がない</a:t>
            </a:r>
            <a:r>
              <a:rPr kumimoji="1" lang="ja-JP" altLang="en-US" sz="2400" dirty="0"/>
              <a:t>）</a:t>
            </a:r>
            <a:endParaRPr kumimoji="1" lang="en-US" altLang="ja-JP" sz="2400" dirty="0"/>
          </a:p>
          <a:p>
            <a:r>
              <a:rPr lang="ja-JP" altLang="en-US" sz="2400" dirty="0"/>
              <a:t>訓練データ</a:t>
            </a:r>
            <a:r>
              <a:rPr lang="en-US" altLang="ja-JP" sz="2400" dirty="0"/>
              <a:t>: YouTube </a:t>
            </a:r>
            <a:r>
              <a:rPr lang="ja-JP" altLang="en-US" sz="2400" dirty="0"/>
              <a:t>から</a:t>
            </a:r>
            <a:r>
              <a:rPr lang="ja-JP" altLang="en-US" sz="2400" b="1" dirty="0"/>
              <a:t>ランダムに選ばれた画像 </a:t>
            </a:r>
            <a:r>
              <a:rPr lang="en-US" altLang="ja-JP" sz="2400" b="1" dirty="0"/>
              <a:t>1000</a:t>
            </a:r>
            <a:r>
              <a:rPr lang="ja-JP" altLang="en-US" sz="2400" b="1" dirty="0"/>
              <a:t>万枚</a:t>
            </a:r>
            <a:endParaRPr lang="en-US" altLang="ja-JP" sz="2400" b="1" dirty="0"/>
          </a:p>
          <a:p>
            <a:r>
              <a:rPr lang="en-US" altLang="ja-JP" sz="2400" b="1" dirty="0"/>
              <a:t>1000</a:t>
            </a:r>
            <a:r>
              <a:rPr lang="ja-JP" altLang="en-US" sz="2400" b="1" dirty="0"/>
              <a:t>台のマシンで，</a:t>
            </a:r>
            <a:r>
              <a:rPr lang="en-US" altLang="ja-JP" sz="2400" b="1" dirty="0"/>
              <a:t>3</a:t>
            </a:r>
            <a:r>
              <a:rPr lang="ja-JP" altLang="en-US" sz="2400" b="1" dirty="0"/>
              <a:t>日間の学習</a:t>
            </a:r>
            <a:endParaRPr lang="en-US" altLang="ja-JP" sz="2400" b="1" dirty="0"/>
          </a:p>
          <a:p>
            <a:r>
              <a:rPr lang="en-US" altLang="ja-JP" sz="2400" b="1" dirty="0"/>
              <a:t>9</a:t>
            </a:r>
            <a:r>
              <a:rPr lang="ja-JP" altLang="en-US" sz="2400" b="1" dirty="0"/>
              <a:t>層のニューラルネットワーク</a:t>
            </a:r>
            <a:r>
              <a:rPr lang="ja-JP" altLang="en-US" sz="2400" dirty="0"/>
              <a:t>を使用</a:t>
            </a:r>
            <a:endParaRPr lang="en-US" altLang="ja-JP" sz="2400" dirty="0"/>
          </a:p>
          <a:p>
            <a:endParaRPr lang="en-US" altLang="ja-JP" sz="2400" dirty="0"/>
          </a:p>
          <a:p>
            <a:endParaRPr lang="en-US" altLang="ja-JP" sz="2400" dirty="0"/>
          </a:p>
          <a:p>
            <a:endParaRPr lang="en-US" altLang="ja-JP" sz="2400" dirty="0"/>
          </a:p>
          <a:p>
            <a:endParaRPr lang="en-US" altLang="ja-JP" sz="2400" dirty="0"/>
          </a:p>
          <a:p>
            <a:endParaRPr kumimoji="1" lang="ja-JP" altLang="en-US" sz="2400" dirty="0"/>
          </a:p>
        </p:txBody>
      </p:sp>
      <p:sp>
        <p:nvSpPr>
          <p:cNvPr id="4" name="スライド番号プレースホルダー 3">
            <a:extLst>
              <a:ext uri="{FF2B5EF4-FFF2-40B4-BE49-F238E27FC236}">
                <a16:creationId xmlns:a16="http://schemas.microsoft.com/office/drawing/2014/main" id="{B2AD4EED-02A4-DD67-25A0-7D2AC649AC3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C02BEE2A-B78A-E00D-8821-0B6691027BE8}"/>
              </a:ext>
            </a:extLst>
          </p:cNvPr>
          <p:cNvSpPr txBox="1"/>
          <p:nvPr/>
        </p:nvSpPr>
        <p:spPr>
          <a:xfrm>
            <a:off x="152578" y="6020734"/>
            <a:ext cx="8622682"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文献</a:t>
            </a: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Building high-level features using large scale unsupervised learning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Quoc V. Le, </a:t>
            </a:r>
            <a:r>
              <a:rPr kumimoji="0" lang="en-US" altLang="ja-JP" sz="1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Marc'Aurelio</a:t>
            </a: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Ranzato</a:t>
            </a: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Rajat Monga, Matthieu Devin, Kai Chen, Greg S. </a:t>
            </a:r>
            <a:r>
              <a:rPr kumimoji="0" lang="en-US" altLang="ja-JP" sz="1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Corrado</a:t>
            </a: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Jeff Dean, Andrew Y. 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arXiv</a:t>
            </a: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1112.6209, 2011, last revised 2012.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B937DB7C-1157-A4E9-E39A-A147FC6A5761}"/>
              </a:ext>
            </a:extLst>
          </p:cNvPr>
          <p:cNvSpPr/>
          <p:nvPr/>
        </p:nvSpPr>
        <p:spPr>
          <a:xfrm>
            <a:off x="2377827" y="3377887"/>
            <a:ext cx="270710" cy="1894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DA1D1888-B6FC-D30D-BDCB-B4BD5D8FA79B}"/>
              </a:ext>
            </a:extLst>
          </p:cNvPr>
          <p:cNvSpPr/>
          <p:nvPr/>
        </p:nvSpPr>
        <p:spPr>
          <a:xfrm>
            <a:off x="2736456" y="3650156"/>
            <a:ext cx="270710" cy="12991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9AB808E3-3519-A66B-0DC9-A5047C25A7CB}"/>
              </a:ext>
            </a:extLst>
          </p:cNvPr>
          <p:cNvSpPr/>
          <p:nvPr/>
        </p:nvSpPr>
        <p:spPr>
          <a:xfrm>
            <a:off x="3095085" y="4049151"/>
            <a:ext cx="270710" cy="4564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BEC854A1-C6BD-2BFB-FE14-5696C39B946C}"/>
              </a:ext>
            </a:extLst>
          </p:cNvPr>
          <p:cNvSpPr/>
          <p:nvPr/>
        </p:nvSpPr>
        <p:spPr>
          <a:xfrm>
            <a:off x="3478247" y="3372094"/>
            <a:ext cx="270710" cy="18553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0B6F4CDC-EB8F-9F45-EE91-258622D25B2C}"/>
              </a:ext>
            </a:extLst>
          </p:cNvPr>
          <p:cNvSpPr/>
          <p:nvPr/>
        </p:nvSpPr>
        <p:spPr>
          <a:xfrm>
            <a:off x="1770656" y="3174751"/>
            <a:ext cx="4167402" cy="22052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66AC6C18-5649-D7A0-A3A8-421B0BDB4BA0}"/>
              </a:ext>
            </a:extLst>
          </p:cNvPr>
          <p:cNvSpPr/>
          <p:nvPr/>
        </p:nvSpPr>
        <p:spPr>
          <a:xfrm>
            <a:off x="3836876" y="3638668"/>
            <a:ext cx="270710" cy="12991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28CA433A-D0D1-5AD1-E951-426D958CF4C6}"/>
              </a:ext>
            </a:extLst>
          </p:cNvPr>
          <p:cNvSpPr/>
          <p:nvPr/>
        </p:nvSpPr>
        <p:spPr>
          <a:xfrm>
            <a:off x="4195505" y="4037663"/>
            <a:ext cx="270710" cy="4564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5105EFB5-05FC-BAD7-63AD-CB512CA109C4}"/>
              </a:ext>
            </a:extLst>
          </p:cNvPr>
          <p:cNvSpPr/>
          <p:nvPr/>
        </p:nvSpPr>
        <p:spPr>
          <a:xfrm>
            <a:off x="4937296" y="3627180"/>
            <a:ext cx="270710" cy="12991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A8C39522-C01C-4DB6-CFDE-5957AC151A7E}"/>
              </a:ext>
            </a:extLst>
          </p:cNvPr>
          <p:cNvSpPr/>
          <p:nvPr/>
        </p:nvSpPr>
        <p:spPr>
          <a:xfrm>
            <a:off x="5295925" y="4026175"/>
            <a:ext cx="270710" cy="4564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B59F152F-A354-8123-133C-5085841930F6}"/>
              </a:ext>
            </a:extLst>
          </p:cNvPr>
          <p:cNvSpPr/>
          <p:nvPr/>
        </p:nvSpPr>
        <p:spPr>
          <a:xfrm>
            <a:off x="4561205" y="3360606"/>
            <a:ext cx="270710" cy="18553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楕円 20">
            <a:extLst>
              <a:ext uri="{FF2B5EF4-FFF2-40B4-BE49-F238E27FC236}">
                <a16:creationId xmlns:a16="http://schemas.microsoft.com/office/drawing/2014/main" id="{673E971D-D259-7534-F5DC-72B011211598}"/>
              </a:ext>
            </a:extLst>
          </p:cNvPr>
          <p:cNvSpPr/>
          <p:nvPr/>
        </p:nvSpPr>
        <p:spPr>
          <a:xfrm>
            <a:off x="5482396" y="4117640"/>
            <a:ext cx="67244" cy="7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楕円 21">
            <a:extLst>
              <a:ext uri="{FF2B5EF4-FFF2-40B4-BE49-F238E27FC236}">
                <a16:creationId xmlns:a16="http://schemas.microsoft.com/office/drawing/2014/main" id="{D2D1528B-FA23-4503-0318-D2A37DBFCB64}"/>
              </a:ext>
            </a:extLst>
          </p:cNvPr>
          <p:cNvSpPr/>
          <p:nvPr/>
        </p:nvSpPr>
        <p:spPr>
          <a:xfrm>
            <a:off x="5475768" y="4270040"/>
            <a:ext cx="67244" cy="73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4" name="直線矢印コネクタ 23">
            <a:extLst>
              <a:ext uri="{FF2B5EF4-FFF2-40B4-BE49-F238E27FC236}">
                <a16:creationId xmlns:a16="http://schemas.microsoft.com/office/drawing/2014/main" id="{EDF55320-EBBD-3F81-72A1-27D6A9185793}"/>
              </a:ext>
            </a:extLst>
          </p:cNvPr>
          <p:cNvCxnSpPr/>
          <p:nvPr/>
        </p:nvCxnSpPr>
        <p:spPr>
          <a:xfrm flipH="1">
            <a:off x="5566635" y="3572408"/>
            <a:ext cx="1016674" cy="545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483927EA-52DA-FB99-F39D-D34694A7B567}"/>
              </a:ext>
            </a:extLst>
          </p:cNvPr>
          <p:cNvCxnSpPr>
            <a:cxnSpLocks/>
          </p:cNvCxnSpPr>
          <p:nvPr/>
        </p:nvCxnSpPr>
        <p:spPr>
          <a:xfrm flipH="1" flipV="1">
            <a:off x="5543012" y="4314811"/>
            <a:ext cx="690104" cy="290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00430D5E-3994-A93E-3158-ECF19B412AAD}"/>
              </a:ext>
            </a:extLst>
          </p:cNvPr>
          <p:cNvSpPr txBox="1"/>
          <p:nvPr/>
        </p:nvSpPr>
        <p:spPr>
          <a:xfrm>
            <a:off x="6567156" y="3326990"/>
            <a:ext cx="226215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人の顔のみに</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反応するニューロン</a:t>
            </a:r>
          </a:p>
        </p:txBody>
      </p:sp>
      <p:sp>
        <p:nvSpPr>
          <p:cNvPr id="28" name="テキスト ボックス 27">
            <a:extLst>
              <a:ext uri="{FF2B5EF4-FFF2-40B4-BE49-F238E27FC236}">
                <a16:creationId xmlns:a16="http://schemas.microsoft.com/office/drawing/2014/main" id="{49C72A00-D9DA-C1E0-9F2F-4D23767DBD9B}"/>
              </a:ext>
            </a:extLst>
          </p:cNvPr>
          <p:cNvSpPr txBox="1"/>
          <p:nvPr/>
        </p:nvSpPr>
        <p:spPr>
          <a:xfrm>
            <a:off x="6241101" y="4335214"/>
            <a:ext cx="226215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猫の顔のみに</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反応するニューロン</a:t>
            </a:r>
          </a:p>
        </p:txBody>
      </p:sp>
      <p:sp>
        <p:nvSpPr>
          <p:cNvPr id="29" name="テキスト ボックス 28">
            <a:extLst>
              <a:ext uri="{FF2B5EF4-FFF2-40B4-BE49-F238E27FC236}">
                <a16:creationId xmlns:a16="http://schemas.microsoft.com/office/drawing/2014/main" id="{6671CC36-8A9C-D5F7-9A97-4FFCC09181EB}"/>
              </a:ext>
            </a:extLst>
          </p:cNvPr>
          <p:cNvSpPr txBox="1"/>
          <p:nvPr/>
        </p:nvSpPr>
        <p:spPr>
          <a:xfrm>
            <a:off x="6278814" y="2574438"/>
            <a:ext cx="249299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高次のパターンを認識</a:t>
            </a:r>
            <a:endParaRPr kumimoji="1" lang="en-US" altLang="ja-JP" sz="1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できる能力を獲得</a:t>
            </a:r>
          </a:p>
        </p:txBody>
      </p:sp>
      <p:cxnSp>
        <p:nvCxnSpPr>
          <p:cNvPr id="30" name="直線矢印コネクタ 29">
            <a:extLst>
              <a:ext uri="{FF2B5EF4-FFF2-40B4-BE49-F238E27FC236}">
                <a16:creationId xmlns:a16="http://schemas.microsoft.com/office/drawing/2014/main" id="{08481C47-C7A6-1E10-79CD-68BF96565B8A}"/>
              </a:ext>
            </a:extLst>
          </p:cNvPr>
          <p:cNvCxnSpPr>
            <a:cxnSpLocks/>
          </p:cNvCxnSpPr>
          <p:nvPr/>
        </p:nvCxnSpPr>
        <p:spPr>
          <a:xfrm flipV="1">
            <a:off x="2495375" y="4436590"/>
            <a:ext cx="730556" cy="1039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E6CC4D04-5D07-08D0-9FC7-B7684D23DBB5}"/>
              </a:ext>
            </a:extLst>
          </p:cNvPr>
          <p:cNvCxnSpPr>
            <a:cxnSpLocks/>
          </p:cNvCxnSpPr>
          <p:nvPr/>
        </p:nvCxnSpPr>
        <p:spPr>
          <a:xfrm flipH="1" flipV="1">
            <a:off x="4376016" y="4415271"/>
            <a:ext cx="13805" cy="1162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71EEFC92-3E81-A9B4-1830-462910BF469E}"/>
              </a:ext>
            </a:extLst>
          </p:cNvPr>
          <p:cNvSpPr txBox="1"/>
          <p:nvPr/>
        </p:nvSpPr>
        <p:spPr>
          <a:xfrm>
            <a:off x="1334470" y="5444268"/>
            <a:ext cx="226215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特定の線や点に</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反応するニューロン</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6" name="テキスト ボックス 35">
            <a:extLst>
              <a:ext uri="{FF2B5EF4-FFF2-40B4-BE49-F238E27FC236}">
                <a16:creationId xmlns:a16="http://schemas.microsoft.com/office/drawing/2014/main" id="{BC82A028-8882-270C-0B59-2C0D4C491006}"/>
              </a:ext>
            </a:extLst>
          </p:cNvPr>
          <p:cNvSpPr txBox="1"/>
          <p:nvPr/>
        </p:nvSpPr>
        <p:spPr>
          <a:xfrm>
            <a:off x="3556337" y="5454534"/>
            <a:ext cx="226215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目や鼻や口に</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反応するニューロン</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07658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81F10F-71F0-733E-FD0B-982CD1A9742A}"/>
              </a:ext>
            </a:extLst>
          </p:cNvPr>
          <p:cNvSpPr>
            <a:spLocks noGrp="1"/>
          </p:cNvSpPr>
          <p:nvPr>
            <p:ph type="title"/>
          </p:nvPr>
        </p:nvSpPr>
        <p:spPr/>
        <p:txBody>
          <a:bodyPr>
            <a:normAutofit fontScale="90000"/>
          </a:bodyPr>
          <a:lstStyle/>
          <a:p>
            <a:r>
              <a:rPr kumimoji="1" lang="ja-JP" altLang="en-US" dirty="0"/>
              <a:t>教師あり学習のニュース </a:t>
            </a:r>
            <a:r>
              <a:rPr kumimoji="1" lang="en-US" altLang="ja-JP" dirty="0"/>
              <a:t>(2012</a:t>
            </a:r>
            <a:r>
              <a:rPr kumimoji="1" lang="ja-JP" altLang="en-US" dirty="0"/>
              <a:t>年）</a:t>
            </a:r>
          </a:p>
        </p:txBody>
      </p:sp>
      <p:sp>
        <p:nvSpPr>
          <p:cNvPr id="3" name="コンテンツ プレースホルダー 2">
            <a:extLst>
              <a:ext uri="{FF2B5EF4-FFF2-40B4-BE49-F238E27FC236}">
                <a16:creationId xmlns:a16="http://schemas.microsoft.com/office/drawing/2014/main" id="{E060118D-688D-45E6-18D4-DF5E5343F52E}"/>
              </a:ext>
            </a:extLst>
          </p:cNvPr>
          <p:cNvSpPr>
            <a:spLocks noGrp="1"/>
          </p:cNvSpPr>
          <p:nvPr>
            <p:ph idx="1"/>
          </p:nvPr>
        </p:nvSpPr>
        <p:spPr>
          <a:xfrm>
            <a:off x="282088" y="644893"/>
            <a:ext cx="8861912" cy="5333166"/>
          </a:xfrm>
        </p:spPr>
        <p:txBody>
          <a:bodyPr>
            <a:normAutofit/>
          </a:bodyPr>
          <a:lstStyle/>
          <a:p>
            <a:r>
              <a:rPr kumimoji="1" lang="ja-JP" altLang="en-US" sz="2400" b="1" dirty="0"/>
              <a:t>教師</a:t>
            </a:r>
            <a:r>
              <a:rPr lang="ja-JP" altLang="en-US" sz="2400" b="1" dirty="0"/>
              <a:t>あり</a:t>
            </a:r>
            <a:r>
              <a:rPr kumimoji="1" lang="ja-JP" altLang="en-US" sz="2400" b="1" dirty="0"/>
              <a:t>学習</a:t>
            </a:r>
            <a:r>
              <a:rPr lang="ja-JP" altLang="en-US" sz="2400" dirty="0"/>
              <a:t>の </a:t>
            </a:r>
            <a:r>
              <a:rPr lang="en-US" altLang="ja-JP" sz="2400" dirty="0" err="1"/>
              <a:t>AlexNet</a:t>
            </a:r>
            <a:r>
              <a:rPr lang="en-US" altLang="ja-JP" sz="2400" dirty="0"/>
              <a:t> </a:t>
            </a:r>
            <a:r>
              <a:rPr lang="ja-JP" altLang="en-US" sz="2400" dirty="0"/>
              <a:t>で</a:t>
            </a:r>
            <a:r>
              <a:rPr kumimoji="1" lang="ja-JP" altLang="en-US" sz="2400" b="1" dirty="0"/>
              <a:t>画像分類</a:t>
            </a:r>
            <a:r>
              <a:rPr kumimoji="1" lang="ja-JP" altLang="en-US" sz="2400" dirty="0"/>
              <a:t>を行う</a:t>
            </a:r>
            <a:endParaRPr kumimoji="1" lang="en-US" altLang="ja-JP" sz="2400" dirty="0"/>
          </a:p>
          <a:p>
            <a:r>
              <a:rPr lang="ja-JP" altLang="en-US" sz="2400" b="1" dirty="0"/>
              <a:t>訓練データ</a:t>
            </a:r>
            <a:r>
              <a:rPr lang="en-US" altLang="ja-JP" sz="2400" b="1" dirty="0"/>
              <a:t>: </a:t>
            </a:r>
            <a:r>
              <a:rPr lang="ja-JP" altLang="en-US" sz="2400" b="1" dirty="0"/>
              <a:t>画像約 </a:t>
            </a:r>
            <a:r>
              <a:rPr lang="en-US" altLang="ja-JP" sz="2400" b="1" dirty="0"/>
              <a:t>100</a:t>
            </a:r>
            <a:r>
              <a:rPr lang="ja-JP" altLang="en-US" sz="2400" b="1" dirty="0"/>
              <a:t>万枚以上</a:t>
            </a:r>
            <a:r>
              <a:rPr lang="ja-JP" altLang="en-US" sz="2400" dirty="0"/>
              <a:t>（</a:t>
            </a:r>
            <a:r>
              <a:rPr lang="en-US" altLang="ja-JP" sz="2400" dirty="0"/>
              <a:t>ImageNet </a:t>
            </a:r>
            <a:r>
              <a:rPr lang="ja-JP" altLang="en-US" sz="2400" dirty="0"/>
              <a:t>データセット，</a:t>
            </a:r>
            <a:r>
              <a:rPr lang="en-US" altLang="ja-JP" sz="2400" dirty="0"/>
              <a:t>22000</a:t>
            </a:r>
            <a:r>
              <a:rPr lang="ja-JP" altLang="en-US" sz="2400" dirty="0"/>
              <a:t>種類に</a:t>
            </a:r>
            <a:r>
              <a:rPr lang="ja-JP" altLang="en-US" sz="2400" dirty="0">
                <a:solidFill>
                  <a:srgbClr val="FF0000"/>
                </a:solidFill>
              </a:rPr>
              <a:t>分類済み</a:t>
            </a:r>
            <a:r>
              <a:rPr lang="ja-JP" altLang="en-US" sz="2400" dirty="0"/>
              <a:t>）</a:t>
            </a:r>
            <a:endParaRPr lang="en-US" altLang="ja-JP" sz="2400" dirty="0"/>
          </a:p>
          <a:p>
            <a:r>
              <a:rPr lang="en-US" altLang="ja-JP" sz="2400" dirty="0" err="1"/>
              <a:t>ILSVRC</a:t>
            </a:r>
            <a:r>
              <a:rPr lang="ja-JP" altLang="en-US" sz="2400" dirty="0"/>
              <a:t>コンペティション</a:t>
            </a:r>
            <a:r>
              <a:rPr lang="en-US" altLang="ja-JP" sz="2400" dirty="0"/>
              <a:t>: </a:t>
            </a:r>
            <a:r>
              <a:rPr lang="ja-JP" altLang="en-US" sz="2400" dirty="0"/>
              <a:t>画像を </a:t>
            </a:r>
            <a:r>
              <a:rPr lang="en-US" altLang="ja-JP" sz="2400" b="1" dirty="0"/>
              <a:t>1000 </a:t>
            </a:r>
            <a:r>
              <a:rPr lang="ja-JP" altLang="en-US" sz="2400" b="1" dirty="0"/>
              <a:t>種類</a:t>
            </a:r>
            <a:r>
              <a:rPr lang="ja-JP" altLang="en-US" sz="2400" dirty="0"/>
              <a:t>に</a:t>
            </a:r>
            <a:r>
              <a:rPr lang="ja-JP" altLang="en-US" sz="2400" b="1" dirty="0"/>
              <a:t>分類</a:t>
            </a:r>
            <a:endParaRPr lang="en-US" altLang="ja-JP" sz="2400" b="1" dirty="0"/>
          </a:p>
          <a:p>
            <a:r>
              <a:rPr lang="ja-JP" altLang="en-US" sz="2400" b="1" dirty="0"/>
              <a:t>ディープニューラルネットワーク</a:t>
            </a:r>
            <a:r>
              <a:rPr lang="ja-JP" altLang="en-US" sz="2400" dirty="0"/>
              <a:t>を使用</a:t>
            </a:r>
            <a:endParaRPr lang="en-US" altLang="ja-JP" sz="2400" dirty="0"/>
          </a:p>
          <a:p>
            <a:pPr marL="0" indent="0">
              <a:buNone/>
            </a:pPr>
            <a:r>
              <a:rPr lang="ja-JP" altLang="en-US" sz="2000" dirty="0"/>
              <a:t>畳み込み</a:t>
            </a:r>
            <a:r>
              <a:rPr lang="en-US" altLang="ja-JP" sz="2000" dirty="0"/>
              <a:t>, max pooling, </a:t>
            </a:r>
            <a:r>
              <a:rPr lang="ja-JP" altLang="en-US" sz="2000" dirty="0"/>
              <a:t>正規化</a:t>
            </a:r>
            <a:r>
              <a:rPr lang="en-US" altLang="ja-JP" sz="2000" dirty="0"/>
              <a:t>(LCN), </a:t>
            </a:r>
            <a:r>
              <a:rPr lang="en-US" altLang="ja-JP" sz="2000" dirty="0" err="1"/>
              <a:t>softmax</a:t>
            </a:r>
            <a:r>
              <a:rPr lang="en-US" altLang="ja-JP" sz="2000" dirty="0"/>
              <a:t>, </a:t>
            </a:r>
            <a:r>
              <a:rPr lang="en-US" altLang="ja-JP" sz="2000" dirty="0" err="1"/>
              <a:t>ReLU</a:t>
            </a:r>
            <a:r>
              <a:rPr lang="en-US" altLang="ja-JP" sz="2000" dirty="0"/>
              <a:t>, </a:t>
            </a:r>
            <a:r>
              <a:rPr lang="ja-JP" altLang="en-US" sz="2000" dirty="0"/>
              <a:t>ドロップアウト</a:t>
            </a:r>
            <a:endParaRPr lang="en-US" altLang="ja-JP" sz="2000" dirty="0"/>
          </a:p>
          <a:p>
            <a:endParaRPr lang="en-US" altLang="ja-JP" sz="2400" dirty="0"/>
          </a:p>
          <a:p>
            <a:endParaRPr lang="en-US" altLang="ja-JP" sz="2400" dirty="0"/>
          </a:p>
          <a:p>
            <a:endParaRPr lang="en-US" altLang="ja-JP" sz="2400" dirty="0"/>
          </a:p>
          <a:p>
            <a:endParaRPr lang="en-US" altLang="ja-JP" sz="2400" dirty="0"/>
          </a:p>
          <a:p>
            <a:endParaRPr kumimoji="1" lang="ja-JP" altLang="en-US" sz="2400" dirty="0"/>
          </a:p>
        </p:txBody>
      </p:sp>
      <p:sp>
        <p:nvSpPr>
          <p:cNvPr id="4" name="スライド番号プレースホルダー 3">
            <a:extLst>
              <a:ext uri="{FF2B5EF4-FFF2-40B4-BE49-F238E27FC236}">
                <a16:creationId xmlns:a16="http://schemas.microsoft.com/office/drawing/2014/main" id="{B2AD4EED-02A4-DD67-25A0-7D2AC649AC3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C02BEE2A-B78A-E00D-8821-0B6691027BE8}"/>
              </a:ext>
            </a:extLst>
          </p:cNvPr>
          <p:cNvSpPr txBox="1"/>
          <p:nvPr/>
        </p:nvSpPr>
        <p:spPr>
          <a:xfrm>
            <a:off x="696713" y="6322006"/>
            <a:ext cx="535236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文献</a:t>
            </a: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ImageNet classification with deep convolutional neural networks,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Alex </a:t>
            </a:r>
            <a:r>
              <a:rPr kumimoji="0" lang="en-US" altLang="ja-JP" sz="1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Krizhevsky</a:t>
            </a: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Ilya </a:t>
            </a:r>
            <a:r>
              <a:rPr kumimoji="0" lang="en-US" altLang="ja-JP" sz="1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Sutskever</a:t>
            </a: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Geoffrey E. Hinton, NIPS'12, 2012.</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 name="図 9">
            <a:extLst>
              <a:ext uri="{FF2B5EF4-FFF2-40B4-BE49-F238E27FC236}">
                <a16:creationId xmlns:a16="http://schemas.microsoft.com/office/drawing/2014/main" id="{4C12725A-C32E-B60A-DE02-5AE9CD7C3509}"/>
              </a:ext>
            </a:extLst>
          </p:cNvPr>
          <p:cNvPicPr>
            <a:picLocks noChangeAspect="1"/>
          </p:cNvPicPr>
          <p:nvPr/>
        </p:nvPicPr>
        <p:blipFill>
          <a:blip r:embed="rId2"/>
          <a:stretch>
            <a:fillRect/>
          </a:stretch>
        </p:blipFill>
        <p:spPr>
          <a:xfrm>
            <a:off x="744372" y="4584244"/>
            <a:ext cx="5304704" cy="1806696"/>
          </a:xfrm>
          <a:prstGeom prst="rect">
            <a:avLst/>
          </a:prstGeom>
        </p:spPr>
      </p:pic>
      <p:sp>
        <p:nvSpPr>
          <p:cNvPr id="23" name="テキスト ボックス 22">
            <a:extLst>
              <a:ext uri="{FF2B5EF4-FFF2-40B4-BE49-F238E27FC236}">
                <a16:creationId xmlns:a16="http://schemas.microsoft.com/office/drawing/2014/main" id="{F1E6BEFA-03CA-0BFC-30C5-43441DF07523}"/>
              </a:ext>
            </a:extLst>
          </p:cNvPr>
          <p:cNvSpPr txBox="1"/>
          <p:nvPr/>
        </p:nvSpPr>
        <p:spPr>
          <a:xfrm>
            <a:off x="6818241" y="3625333"/>
            <a:ext cx="461665" cy="791929"/>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a:t>
            </a:r>
          </a:p>
        </p:txBody>
      </p:sp>
      <p:sp>
        <p:nvSpPr>
          <p:cNvPr id="26" name="テキスト ボックス 25">
            <a:extLst>
              <a:ext uri="{FF2B5EF4-FFF2-40B4-BE49-F238E27FC236}">
                <a16:creationId xmlns:a16="http://schemas.microsoft.com/office/drawing/2014/main" id="{ADDF42D1-A0B7-F9DF-9501-7F8ECEB7BE4A}"/>
              </a:ext>
            </a:extLst>
          </p:cNvPr>
          <p:cNvSpPr txBox="1"/>
          <p:nvPr/>
        </p:nvSpPr>
        <p:spPr>
          <a:xfrm>
            <a:off x="6202826" y="3625333"/>
            <a:ext cx="461665" cy="791929"/>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a:t>
            </a:r>
          </a:p>
        </p:txBody>
      </p:sp>
      <p:sp>
        <p:nvSpPr>
          <p:cNvPr id="31" name="テキスト ボックス 30">
            <a:extLst>
              <a:ext uri="{FF2B5EF4-FFF2-40B4-BE49-F238E27FC236}">
                <a16:creationId xmlns:a16="http://schemas.microsoft.com/office/drawing/2014/main" id="{BA0FA0A0-7ED9-8437-A9E8-6119ABCDEE18}"/>
              </a:ext>
            </a:extLst>
          </p:cNvPr>
          <p:cNvSpPr txBox="1"/>
          <p:nvPr/>
        </p:nvSpPr>
        <p:spPr>
          <a:xfrm>
            <a:off x="5587411" y="3625333"/>
            <a:ext cx="461665" cy="791929"/>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全結合</a:t>
            </a:r>
          </a:p>
        </p:txBody>
      </p:sp>
      <p:sp>
        <p:nvSpPr>
          <p:cNvPr id="35" name="テキスト ボックス 34">
            <a:extLst>
              <a:ext uri="{FF2B5EF4-FFF2-40B4-BE49-F238E27FC236}">
                <a16:creationId xmlns:a16="http://schemas.microsoft.com/office/drawing/2014/main" id="{08914DE9-67D2-54CA-E8DA-14280799DD10}"/>
              </a:ext>
            </a:extLst>
          </p:cNvPr>
          <p:cNvSpPr txBox="1"/>
          <p:nvPr/>
        </p:nvSpPr>
        <p:spPr>
          <a:xfrm>
            <a:off x="2103616" y="3444947"/>
            <a:ext cx="415498" cy="1200329"/>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込</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7" name="テキスト ボックス 36">
            <a:extLst>
              <a:ext uri="{FF2B5EF4-FFF2-40B4-BE49-F238E27FC236}">
                <a16:creationId xmlns:a16="http://schemas.microsoft.com/office/drawing/2014/main" id="{22F10C12-DAB3-CDBE-9EFC-9D5EF4B5F585}"/>
              </a:ext>
            </a:extLst>
          </p:cNvPr>
          <p:cNvSpPr txBox="1"/>
          <p:nvPr/>
        </p:nvSpPr>
        <p:spPr>
          <a:xfrm>
            <a:off x="4568163" y="3475792"/>
            <a:ext cx="415498" cy="1200329"/>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込</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8" name="テキスト ボックス 37">
            <a:extLst>
              <a:ext uri="{FF2B5EF4-FFF2-40B4-BE49-F238E27FC236}">
                <a16:creationId xmlns:a16="http://schemas.microsoft.com/office/drawing/2014/main" id="{B3A0C5D5-2C03-8A48-0581-4A6889AFE228}"/>
              </a:ext>
            </a:extLst>
          </p:cNvPr>
          <p:cNvSpPr txBox="1"/>
          <p:nvPr/>
        </p:nvSpPr>
        <p:spPr>
          <a:xfrm>
            <a:off x="4071441" y="3473745"/>
            <a:ext cx="415498" cy="1200329"/>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込</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9" name="テキスト ボックス 38">
            <a:extLst>
              <a:ext uri="{FF2B5EF4-FFF2-40B4-BE49-F238E27FC236}">
                <a16:creationId xmlns:a16="http://schemas.microsoft.com/office/drawing/2014/main" id="{0DB2F4E0-4DF9-B21C-726E-FC6BEB72702C}"/>
              </a:ext>
            </a:extLst>
          </p:cNvPr>
          <p:cNvSpPr txBox="1"/>
          <p:nvPr/>
        </p:nvSpPr>
        <p:spPr>
          <a:xfrm>
            <a:off x="3571127" y="3473745"/>
            <a:ext cx="415498" cy="1200329"/>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込</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1" name="テキスト ボックス 40">
            <a:extLst>
              <a:ext uri="{FF2B5EF4-FFF2-40B4-BE49-F238E27FC236}">
                <a16:creationId xmlns:a16="http://schemas.microsoft.com/office/drawing/2014/main" id="{CFF9A69B-E3D9-0EDB-480E-A15377451A68}"/>
              </a:ext>
            </a:extLst>
          </p:cNvPr>
          <p:cNvSpPr txBox="1"/>
          <p:nvPr/>
        </p:nvSpPr>
        <p:spPr>
          <a:xfrm>
            <a:off x="5065260" y="3448518"/>
            <a:ext cx="461665" cy="1250782"/>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max pooling</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3" name="テキスト ボックス 42">
            <a:extLst>
              <a:ext uri="{FF2B5EF4-FFF2-40B4-BE49-F238E27FC236}">
                <a16:creationId xmlns:a16="http://schemas.microsoft.com/office/drawing/2014/main" id="{0C48AC99-FB4F-6FBE-2848-C791613F9AAD}"/>
              </a:ext>
            </a:extLst>
          </p:cNvPr>
          <p:cNvSpPr txBox="1"/>
          <p:nvPr/>
        </p:nvSpPr>
        <p:spPr>
          <a:xfrm>
            <a:off x="3015478" y="3425077"/>
            <a:ext cx="461665" cy="1250782"/>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max pooling</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4" name="テキスト ボックス 43">
            <a:extLst>
              <a:ext uri="{FF2B5EF4-FFF2-40B4-BE49-F238E27FC236}">
                <a16:creationId xmlns:a16="http://schemas.microsoft.com/office/drawing/2014/main" id="{AAF9E498-B99C-0B2D-9788-959D6820D5A0}"/>
              </a:ext>
            </a:extLst>
          </p:cNvPr>
          <p:cNvSpPr txBox="1"/>
          <p:nvPr/>
        </p:nvSpPr>
        <p:spPr>
          <a:xfrm>
            <a:off x="1537470" y="3423292"/>
            <a:ext cx="461665" cy="1250782"/>
          </a:xfrm>
          <a:prstGeom prst="rect">
            <a:avLst/>
          </a:prstGeom>
          <a:noFill/>
          <a:ln>
            <a:solidFill>
              <a:schemeClr val="tx1"/>
            </a:solidFill>
          </a:ln>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max pooling</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5" name="テキスト ボックス 44">
            <a:extLst>
              <a:ext uri="{FF2B5EF4-FFF2-40B4-BE49-F238E27FC236}">
                <a16:creationId xmlns:a16="http://schemas.microsoft.com/office/drawing/2014/main" id="{C5358B39-E43D-34BF-3B5E-3121879246BE}"/>
              </a:ext>
            </a:extLst>
          </p:cNvPr>
          <p:cNvSpPr txBox="1"/>
          <p:nvPr/>
        </p:nvSpPr>
        <p:spPr>
          <a:xfrm>
            <a:off x="529911" y="3473745"/>
            <a:ext cx="415498" cy="1200329"/>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畳</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込</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6" name="テキスト ボックス 45">
            <a:extLst>
              <a:ext uri="{FF2B5EF4-FFF2-40B4-BE49-F238E27FC236}">
                <a16:creationId xmlns:a16="http://schemas.microsoft.com/office/drawing/2014/main" id="{77E7C730-1D57-1492-AA88-4327EA869819}"/>
              </a:ext>
            </a:extLst>
          </p:cNvPr>
          <p:cNvSpPr txBox="1"/>
          <p:nvPr/>
        </p:nvSpPr>
        <p:spPr>
          <a:xfrm>
            <a:off x="1045572" y="3583447"/>
            <a:ext cx="333746" cy="923330"/>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L</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7" name="テキスト ボックス 46">
            <a:extLst>
              <a:ext uri="{FF2B5EF4-FFF2-40B4-BE49-F238E27FC236}">
                <a16:creationId xmlns:a16="http://schemas.microsoft.com/office/drawing/2014/main" id="{20749621-603E-6BD7-E471-296FC001A0B4}"/>
              </a:ext>
            </a:extLst>
          </p:cNvPr>
          <p:cNvSpPr txBox="1"/>
          <p:nvPr/>
        </p:nvSpPr>
        <p:spPr>
          <a:xfrm>
            <a:off x="2590583" y="3566725"/>
            <a:ext cx="333746" cy="923330"/>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L</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88461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BBF466-DE8F-4410-9DB8-86FCE2654678}"/>
              </a:ext>
            </a:extLst>
          </p:cNvPr>
          <p:cNvSpPr>
            <a:spLocks noGrp="1"/>
          </p:cNvSpPr>
          <p:nvPr>
            <p:ph type="title"/>
          </p:nvPr>
        </p:nvSpPr>
        <p:spPr>
          <a:xfrm>
            <a:off x="321845" y="175028"/>
            <a:ext cx="8461208" cy="576534"/>
          </a:xfrm>
        </p:spPr>
        <p:txBody>
          <a:bodyPr/>
          <a:lstStyle/>
          <a:p>
            <a:r>
              <a:rPr kumimoji="1" lang="ja-JP" altLang="en-US" dirty="0"/>
              <a:t>画像分類の精度の向上</a:t>
            </a:r>
          </a:p>
        </p:txBody>
      </p:sp>
      <p:sp>
        <p:nvSpPr>
          <p:cNvPr id="3" name="コンテンツ プレースホルダー 2">
            <a:extLst>
              <a:ext uri="{FF2B5EF4-FFF2-40B4-BE49-F238E27FC236}">
                <a16:creationId xmlns:a16="http://schemas.microsoft.com/office/drawing/2014/main" id="{FAB5D30A-4BA3-470B-B32F-4CC99B58E23E}"/>
              </a:ext>
            </a:extLst>
          </p:cNvPr>
          <p:cNvSpPr>
            <a:spLocks noGrp="1"/>
          </p:cNvSpPr>
          <p:nvPr>
            <p:ph idx="1"/>
          </p:nvPr>
        </p:nvSpPr>
        <p:spPr>
          <a:xfrm>
            <a:off x="3542169" y="981597"/>
            <a:ext cx="5601831" cy="4268069"/>
          </a:xfrm>
        </p:spPr>
        <p:txBody>
          <a:bodyPr>
            <a:normAutofit fontScale="92500" lnSpcReduction="10000"/>
          </a:bodyPr>
          <a:lstStyle/>
          <a:p>
            <a:r>
              <a:rPr kumimoji="1" lang="ja-JP" altLang="en-US" b="1" dirty="0">
                <a:solidFill>
                  <a:srgbClr val="C00000"/>
                </a:solidFill>
              </a:rPr>
              <a:t>ディープラーニング</a:t>
            </a:r>
            <a:r>
              <a:rPr kumimoji="1" lang="ja-JP" altLang="en-US" dirty="0"/>
              <a:t>の進展</a:t>
            </a:r>
            <a:endParaRPr kumimoji="1" lang="en-US" altLang="ja-JP" dirty="0"/>
          </a:p>
          <a:p>
            <a:r>
              <a:rPr lang="ja-JP" altLang="en-US" b="1" dirty="0"/>
              <a:t>画像分類は，場合によっては，</a:t>
            </a:r>
            <a:r>
              <a:rPr lang="en-US" altLang="ja-JP" b="1" dirty="0"/>
              <a:t>AI </a:t>
            </a:r>
            <a:r>
              <a:rPr lang="ja-JP" altLang="en-US" b="1" dirty="0"/>
              <a:t>が</a:t>
            </a:r>
            <a:r>
              <a:rPr kumimoji="1" lang="ja-JP" altLang="en-US" b="1" dirty="0"/>
              <a:t>人間と同等の精度　</a:t>
            </a:r>
            <a:r>
              <a:rPr kumimoji="1" lang="ja-JP" altLang="en-US" dirty="0"/>
              <a:t>とも</a:t>
            </a:r>
            <a:r>
              <a:rPr kumimoji="1" lang="ja-JP" altLang="en-US" dirty="0" err="1"/>
              <a:t>考えらるように</a:t>
            </a:r>
            <a:endParaRPr kumimoji="1" lang="en-US" altLang="ja-JP" dirty="0"/>
          </a:p>
          <a:p>
            <a:endParaRPr lang="en-US" altLang="ja-JP" b="1" dirty="0"/>
          </a:p>
          <a:p>
            <a:pPr marL="0" indent="0">
              <a:buNone/>
            </a:pPr>
            <a:r>
              <a:rPr lang="ja-JP" altLang="en-US" b="1" dirty="0"/>
              <a:t>　</a:t>
            </a:r>
            <a:r>
              <a:rPr lang="ja-JP" altLang="en-US" dirty="0"/>
              <a:t>画像分類の誤り率 </a:t>
            </a:r>
            <a:r>
              <a:rPr lang="en-US" altLang="ja-JP" dirty="0"/>
              <a:t>(top 5</a:t>
            </a:r>
            <a:r>
              <a:rPr lang="ja-JP" altLang="en-US" dirty="0"/>
              <a:t> </a:t>
            </a:r>
            <a:r>
              <a:rPr lang="en-US" altLang="ja-JP" dirty="0"/>
              <a:t>error)</a:t>
            </a:r>
          </a:p>
          <a:p>
            <a:pPr marL="0" indent="0">
              <a:buNone/>
            </a:pPr>
            <a:r>
              <a:rPr lang="en-US" altLang="ja-JP" b="1" dirty="0"/>
              <a:t>    </a:t>
            </a:r>
            <a:r>
              <a:rPr lang="ja-JP" altLang="en-US" b="1" dirty="0"/>
              <a:t>人間</a:t>
            </a:r>
            <a:r>
              <a:rPr lang="en-US" altLang="ja-JP" b="1" dirty="0"/>
              <a:t>: 5.1</a:t>
            </a:r>
            <a:r>
              <a:rPr lang="ja-JP" altLang="en-US" b="1" dirty="0"/>
              <a:t> </a:t>
            </a:r>
            <a:r>
              <a:rPr lang="en-US" altLang="ja-JP" b="1" dirty="0"/>
              <a:t>%</a:t>
            </a:r>
          </a:p>
          <a:p>
            <a:pPr marL="0" indent="0">
              <a:buNone/>
            </a:pPr>
            <a:r>
              <a:rPr lang="en-US" altLang="ja-JP" b="1" dirty="0"/>
              <a:t>     </a:t>
            </a:r>
            <a:r>
              <a:rPr lang="en-US" altLang="ja-JP" b="1" dirty="0" err="1"/>
              <a:t>PReLU</a:t>
            </a:r>
            <a:r>
              <a:rPr lang="en-US" altLang="ja-JP" b="1" dirty="0"/>
              <a:t> </a:t>
            </a:r>
            <a:r>
              <a:rPr lang="ja-JP" altLang="en-US" b="1" dirty="0"/>
              <a:t>による画像分類</a:t>
            </a:r>
            <a:r>
              <a:rPr lang="en-US" altLang="ja-JP" b="1" dirty="0"/>
              <a:t>: 4.9 %</a:t>
            </a:r>
          </a:p>
          <a:p>
            <a:pPr marL="0" indent="0">
              <a:buNone/>
            </a:pPr>
            <a:r>
              <a:rPr lang="en-US" altLang="ja-JP" b="1" dirty="0"/>
              <a:t>     </a:t>
            </a:r>
            <a:r>
              <a:rPr lang="ja-JP" altLang="en-US" b="1" dirty="0"/>
              <a:t>（</a:t>
            </a:r>
            <a:r>
              <a:rPr lang="en-US" altLang="ja-JP" b="1" dirty="0"/>
              <a:t>2015</a:t>
            </a:r>
            <a:r>
              <a:rPr lang="ja-JP" altLang="en-US" b="1" dirty="0"/>
              <a:t>年発表）</a:t>
            </a:r>
            <a:endParaRPr lang="en-US" altLang="ja-JP" b="1" dirty="0"/>
          </a:p>
        </p:txBody>
      </p:sp>
      <p:sp>
        <p:nvSpPr>
          <p:cNvPr id="4" name="スライド番号プレースホルダー 3">
            <a:extLst>
              <a:ext uri="{FF2B5EF4-FFF2-40B4-BE49-F238E27FC236}">
                <a16:creationId xmlns:a16="http://schemas.microsoft.com/office/drawing/2014/main" id="{44371EAC-C819-4EA9-93AF-79ADAC2E647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6" name="正方形/長方形 5">
            <a:extLst>
              <a:ext uri="{FF2B5EF4-FFF2-40B4-BE49-F238E27FC236}">
                <a16:creationId xmlns:a16="http://schemas.microsoft.com/office/drawing/2014/main" id="{70E3215A-882B-4D45-857C-D09502DB92A2}"/>
              </a:ext>
            </a:extLst>
          </p:cNvPr>
          <p:cNvSpPr/>
          <p:nvPr/>
        </p:nvSpPr>
        <p:spPr>
          <a:xfrm>
            <a:off x="334808" y="4528252"/>
            <a:ext cx="3345147"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ImageNet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データセット</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の画像分類の結果</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7D87B59C-CF60-4F69-810F-50FF3AC203FB}"/>
              </a:ext>
            </a:extLst>
          </p:cNvPr>
          <p:cNvSpPr txBox="1"/>
          <p:nvPr/>
        </p:nvSpPr>
        <p:spPr>
          <a:xfrm>
            <a:off x="334808" y="5885784"/>
            <a:ext cx="8053471"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文献</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Kaiming</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He, </a:t>
            </a:r>
            <a:r>
              <a:rPr kumimoji="1" lang="en-US" altLang="ja-JP" sz="1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Xiangyu</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Zhang, </a:t>
            </a:r>
            <a:r>
              <a:rPr kumimoji="1" lang="en-US" altLang="ja-JP" sz="1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Shaoqing</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Ren, Jian Sun,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Delving Deep into Rectifiers: Surpassing Human-Level Performance on ImageNet Classification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arXiv:1502.01852</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18639F11-3AAB-4784-B773-0486FF1E307E}"/>
              </a:ext>
            </a:extLst>
          </p:cNvPr>
          <p:cNvPicPr>
            <a:picLocks noChangeAspect="1"/>
          </p:cNvPicPr>
          <p:nvPr/>
        </p:nvPicPr>
        <p:blipFill>
          <a:blip r:embed="rId3"/>
          <a:stretch>
            <a:fillRect/>
          </a:stretch>
        </p:blipFill>
        <p:spPr>
          <a:xfrm>
            <a:off x="0" y="1238075"/>
            <a:ext cx="3544866" cy="2812863"/>
          </a:xfrm>
          <a:prstGeom prst="rect">
            <a:avLst/>
          </a:prstGeom>
        </p:spPr>
      </p:pic>
    </p:spTree>
    <p:extLst>
      <p:ext uri="{BB962C8B-B14F-4D97-AF65-F5344CB8AC3E}">
        <p14:creationId xmlns:p14="http://schemas.microsoft.com/office/powerpoint/2010/main" val="1673242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ディープラーニングまとめ</a:t>
            </a:r>
          </a:p>
        </p:txBody>
      </p:sp>
      <p:sp>
        <p:nvSpPr>
          <p:cNvPr id="3" name="コンテンツ プレースホルダー 2"/>
          <p:cNvSpPr>
            <a:spLocks noGrp="1"/>
          </p:cNvSpPr>
          <p:nvPr>
            <p:ph idx="1"/>
          </p:nvPr>
        </p:nvSpPr>
        <p:spPr/>
        <p:txBody>
          <a:bodyPr>
            <a:normAutofit/>
          </a:bodyPr>
          <a:lstStyle/>
          <a:p>
            <a:r>
              <a:rPr lang="ja-JP" altLang="en-US" sz="2400" b="1" dirty="0"/>
              <a:t>ディープラーニング</a:t>
            </a:r>
            <a:r>
              <a:rPr lang="ja-JP" altLang="en-US" sz="2400" dirty="0"/>
              <a:t>は</a:t>
            </a:r>
            <a:r>
              <a:rPr lang="ja-JP" altLang="en-US" sz="2400" b="1" dirty="0"/>
              <a:t>機械学習</a:t>
            </a:r>
            <a:r>
              <a:rPr lang="ja-JP" altLang="en-US" sz="2400" dirty="0"/>
              <a:t>の一種であり、人工</a:t>
            </a:r>
            <a:r>
              <a:rPr lang="ja-JP" altLang="en-US" sz="2400" b="1" dirty="0"/>
              <a:t>ニューラルネットワーク</a:t>
            </a:r>
            <a:r>
              <a:rPr lang="ja-JP" altLang="en-US" sz="2400" dirty="0"/>
              <a:t>を使用して</a:t>
            </a:r>
            <a:r>
              <a:rPr lang="ja-JP" altLang="en-US" sz="2400" b="1" dirty="0"/>
              <a:t>データから学習</a:t>
            </a:r>
            <a:r>
              <a:rPr lang="ja-JP" altLang="en-US" sz="2400" dirty="0"/>
              <a:t>し、複雑な</a:t>
            </a:r>
            <a:r>
              <a:rPr lang="ja-JP" altLang="en-US" sz="2400" b="1" dirty="0"/>
              <a:t>タスクを実行</a:t>
            </a:r>
            <a:r>
              <a:rPr lang="ja-JP" altLang="en-US" sz="2400" dirty="0"/>
              <a:t>する技術</a:t>
            </a:r>
          </a:p>
          <a:p>
            <a:endParaRPr lang="ja-JP" altLang="en-US" sz="2400" dirty="0"/>
          </a:p>
          <a:p>
            <a:r>
              <a:rPr lang="ja-JP" altLang="en-US" sz="2400" dirty="0"/>
              <a:t>「ディープ」の名前は、</a:t>
            </a:r>
            <a:r>
              <a:rPr lang="ja-JP" altLang="en-US" sz="2400" b="1" dirty="0"/>
              <a:t>多層のニューラルネットワーク</a:t>
            </a:r>
            <a:r>
              <a:rPr lang="ja-JP" altLang="en-US" sz="2400" dirty="0"/>
              <a:t>を使用することに由来</a:t>
            </a:r>
          </a:p>
          <a:p>
            <a:endParaRPr lang="ja-JP" altLang="en-US" sz="2400" dirty="0"/>
          </a:p>
          <a:p>
            <a:r>
              <a:rPr lang="ja-JP" altLang="en-US" sz="2400" dirty="0"/>
              <a:t>ディープラーニングが広く利用される理由は、</a:t>
            </a:r>
            <a:r>
              <a:rPr lang="ja-JP" altLang="en-US" sz="2400" b="1" dirty="0"/>
              <a:t>多様なデータに適用</a:t>
            </a:r>
            <a:r>
              <a:rPr lang="ja-JP" altLang="en-US" sz="2400" dirty="0"/>
              <a:t>でき、</a:t>
            </a:r>
            <a:r>
              <a:rPr lang="ja-JP" altLang="en-US" sz="2400" b="1" dirty="0"/>
              <a:t>さまざまなタスク</a:t>
            </a:r>
            <a:r>
              <a:rPr lang="ja-JP" altLang="en-US" sz="2400" dirty="0"/>
              <a:t>で高性能を発揮するため。例えば、</a:t>
            </a:r>
            <a:r>
              <a:rPr lang="ja-JP" altLang="en-US" sz="2400" b="1" dirty="0"/>
              <a:t>画像認識</a:t>
            </a:r>
            <a:r>
              <a:rPr lang="ja-JP" altLang="en-US" sz="2400" dirty="0"/>
              <a:t>、</a:t>
            </a:r>
            <a:r>
              <a:rPr lang="ja-JP" altLang="en-US" sz="2400" b="1" dirty="0"/>
              <a:t>自然言語処理</a:t>
            </a:r>
            <a:r>
              <a:rPr lang="ja-JP" altLang="en-US" sz="2400" dirty="0"/>
              <a:t>、</a:t>
            </a:r>
            <a:r>
              <a:rPr lang="ja-JP" altLang="en-US" sz="2400" b="1" dirty="0"/>
              <a:t>音声認識</a:t>
            </a:r>
            <a:r>
              <a:rPr lang="ja-JP" altLang="en-US" sz="2400" dirty="0"/>
              <a:t>など。</a:t>
            </a:r>
            <a:endParaRPr kumimoji="1" lang="ja-JP" altLang="en-US" sz="2400"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26</a:t>
            </a:fld>
            <a:endParaRPr kumimoji="1" lang="ja-JP" altLang="en-US"/>
          </a:p>
        </p:txBody>
      </p:sp>
    </p:spTree>
    <p:extLst>
      <p:ext uri="{BB962C8B-B14F-4D97-AF65-F5344CB8AC3E}">
        <p14:creationId xmlns:p14="http://schemas.microsoft.com/office/powerpoint/2010/main" val="1472750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4-3. </a:t>
            </a:r>
            <a:r>
              <a:rPr lang="ja-JP" altLang="en-US" sz="4500" dirty="0">
                <a:solidFill>
                  <a:schemeClr val="tx2"/>
                </a:solidFill>
              </a:rPr>
              <a:t>ニューラルネットワークの基本</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27</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9747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57FAC2-3188-49BE-96D3-3D274586EF19}"/>
              </a:ext>
            </a:extLst>
          </p:cNvPr>
          <p:cNvSpPr>
            <a:spLocks noGrp="1"/>
          </p:cNvSpPr>
          <p:nvPr>
            <p:ph type="title"/>
          </p:nvPr>
        </p:nvSpPr>
        <p:spPr/>
        <p:txBody>
          <a:bodyPr>
            <a:normAutofit fontScale="90000"/>
          </a:bodyPr>
          <a:lstStyle/>
          <a:p>
            <a:r>
              <a:rPr kumimoji="1" lang="ja-JP" altLang="en-US" dirty="0"/>
              <a:t>ニューロンとニューラルネットワーク</a:t>
            </a:r>
          </a:p>
        </p:txBody>
      </p:sp>
      <p:sp>
        <p:nvSpPr>
          <p:cNvPr id="3" name="コンテンツ プレースホルダー 2">
            <a:extLst>
              <a:ext uri="{FF2B5EF4-FFF2-40B4-BE49-F238E27FC236}">
                <a16:creationId xmlns:a16="http://schemas.microsoft.com/office/drawing/2014/main" id="{F8E19C64-24F9-48B7-937F-B1129EFE27C9}"/>
              </a:ext>
            </a:extLst>
          </p:cNvPr>
          <p:cNvSpPr>
            <a:spLocks noGrp="1"/>
          </p:cNvSpPr>
          <p:nvPr>
            <p:ph idx="1"/>
          </p:nvPr>
        </p:nvSpPr>
        <p:spPr>
          <a:xfrm>
            <a:off x="321844" y="769716"/>
            <a:ext cx="8665897" cy="5666090"/>
          </a:xfrm>
        </p:spPr>
        <p:txBody>
          <a:bodyPr>
            <a:normAutofit/>
          </a:bodyPr>
          <a:lstStyle/>
          <a:p>
            <a:r>
              <a:rPr lang="ja-JP" altLang="en-US" sz="2400" b="1" dirty="0"/>
              <a:t>ニューロン</a:t>
            </a:r>
            <a:r>
              <a:rPr lang="ja-JP" altLang="en-US" sz="2400" dirty="0"/>
              <a:t>は、</a:t>
            </a:r>
            <a:r>
              <a:rPr lang="ja-JP" altLang="en-US" sz="2400" b="1" dirty="0"/>
              <a:t>ニューラルネットワーク</a:t>
            </a:r>
            <a:r>
              <a:rPr lang="ja-JP" altLang="en-US" sz="2400" dirty="0"/>
              <a:t>の基本的な構成要素</a:t>
            </a:r>
            <a:endParaRPr lang="en-US" altLang="ja-JP" sz="2400" dirty="0"/>
          </a:p>
          <a:p>
            <a:r>
              <a:rPr lang="ja-JP" altLang="en-US" sz="2400" dirty="0"/>
              <a:t>一つ一つの</a:t>
            </a:r>
            <a:r>
              <a:rPr lang="ja-JP" altLang="en-US" sz="2400" b="1" dirty="0"/>
              <a:t>ニューロン</a:t>
            </a:r>
            <a:r>
              <a:rPr lang="ja-JP" altLang="en-US" sz="2400" dirty="0"/>
              <a:t>は、データの受け取り、処理、伝達を行う</a:t>
            </a:r>
            <a:endParaRPr lang="en-US" altLang="ja-JP" sz="2400" dirty="0"/>
          </a:p>
          <a:p>
            <a:r>
              <a:rPr lang="ja-JP" altLang="en-US" sz="2400" b="1" dirty="0"/>
              <a:t>ニューラルネットワーク</a:t>
            </a:r>
            <a:r>
              <a:rPr lang="ja-JP" altLang="en-US" sz="2400" dirty="0"/>
              <a:t>は、これらの</a:t>
            </a:r>
            <a:r>
              <a:rPr lang="ja-JP" altLang="en-US" sz="2400" b="1" dirty="0"/>
              <a:t>ニューロン</a:t>
            </a:r>
            <a:r>
              <a:rPr lang="ja-JP" altLang="en-US" sz="2400" dirty="0"/>
              <a:t>が多数組み合わさったもの</a:t>
            </a:r>
            <a:endParaRPr lang="en-US" altLang="ja-JP" sz="2400" dirty="0"/>
          </a:p>
        </p:txBody>
      </p:sp>
      <p:sp>
        <p:nvSpPr>
          <p:cNvPr id="4" name="スライド番号プレースホルダー 3">
            <a:extLst>
              <a:ext uri="{FF2B5EF4-FFF2-40B4-BE49-F238E27FC236}">
                <a16:creationId xmlns:a16="http://schemas.microsoft.com/office/drawing/2014/main" id="{42ECB97B-CDE9-4408-936B-B3EADEE5905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40" name="正方形/長方形 39">
            <a:extLst>
              <a:ext uri="{FF2B5EF4-FFF2-40B4-BE49-F238E27FC236}">
                <a16:creationId xmlns:a16="http://schemas.microsoft.com/office/drawing/2014/main" id="{E5E29843-2DAA-DD82-0D05-71E86B9F6B5D}"/>
              </a:ext>
            </a:extLst>
          </p:cNvPr>
          <p:cNvSpPr/>
          <p:nvPr/>
        </p:nvSpPr>
        <p:spPr>
          <a:xfrm>
            <a:off x="2074697" y="3754732"/>
            <a:ext cx="366361" cy="59276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1" name="正方形/長方形 40">
            <a:extLst>
              <a:ext uri="{FF2B5EF4-FFF2-40B4-BE49-F238E27FC236}">
                <a16:creationId xmlns:a16="http://schemas.microsoft.com/office/drawing/2014/main" id="{28FB2540-0D30-6A54-7259-50B175B528B6}"/>
              </a:ext>
            </a:extLst>
          </p:cNvPr>
          <p:cNvSpPr/>
          <p:nvPr/>
        </p:nvSpPr>
        <p:spPr>
          <a:xfrm>
            <a:off x="2074697" y="4632587"/>
            <a:ext cx="366361" cy="59276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2" name="正方形/長方形 41">
            <a:extLst>
              <a:ext uri="{FF2B5EF4-FFF2-40B4-BE49-F238E27FC236}">
                <a16:creationId xmlns:a16="http://schemas.microsoft.com/office/drawing/2014/main" id="{9CC4730D-00F6-C676-B8F3-B58D1488B2CA}"/>
              </a:ext>
            </a:extLst>
          </p:cNvPr>
          <p:cNvSpPr/>
          <p:nvPr/>
        </p:nvSpPr>
        <p:spPr>
          <a:xfrm>
            <a:off x="3867934" y="3754730"/>
            <a:ext cx="366361" cy="59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3" name="正方形/長方形 42">
            <a:extLst>
              <a:ext uri="{FF2B5EF4-FFF2-40B4-BE49-F238E27FC236}">
                <a16:creationId xmlns:a16="http://schemas.microsoft.com/office/drawing/2014/main" id="{987FA2DC-8F7F-EF2B-5DF7-200FCA395C2B}"/>
              </a:ext>
            </a:extLst>
          </p:cNvPr>
          <p:cNvSpPr/>
          <p:nvPr/>
        </p:nvSpPr>
        <p:spPr>
          <a:xfrm>
            <a:off x="3867934" y="4524226"/>
            <a:ext cx="366361" cy="59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4" name="正方形/長方形 43">
            <a:extLst>
              <a:ext uri="{FF2B5EF4-FFF2-40B4-BE49-F238E27FC236}">
                <a16:creationId xmlns:a16="http://schemas.microsoft.com/office/drawing/2014/main" id="{97E95E5C-F7E8-E6F4-2D6E-CB8EAA9EE63B}"/>
              </a:ext>
            </a:extLst>
          </p:cNvPr>
          <p:cNvSpPr/>
          <p:nvPr/>
        </p:nvSpPr>
        <p:spPr>
          <a:xfrm>
            <a:off x="3867934" y="5293722"/>
            <a:ext cx="366361" cy="59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5" name="正方形/長方形 44">
            <a:extLst>
              <a:ext uri="{FF2B5EF4-FFF2-40B4-BE49-F238E27FC236}">
                <a16:creationId xmlns:a16="http://schemas.microsoft.com/office/drawing/2014/main" id="{E4085462-AE33-2F6A-FAB1-C6A3FB2DEEF8}"/>
              </a:ext>
            </a:extLst>
          </p:cNvPr>
          <p:cNvSpPr/>
          <p:nvPr/>
        </p:nvSpPr>
        <p:spPr>
          <a:xfrm>
            <a:off x="3867934" y="6063218"/>
            <a:ext cx="366361" cy="59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6" name="正方形/長方形 45">
            <a:extLst>
              <a:ext uri="{FF2B5EF4-FFF2-40B4-BE49-F238E27FC236}">
                <a16:creationId xmlns:a16="http://schemas.microsoft.com/office/drawing/2014/main" id="{B7265F1D-50C3-C6D6-AE68-C579A8B07846}"/>
              </a:ext>
            </a:extLst>
          </p:cNvPr>
          <p:cNvSpPr/>
          <p:nvPr/>
        </p:nvSpPr>
        <p:spPr>
          <a:xfrm>
            <a:off x="6522208" y="3754728"/>
            <a:ext cx="366361" cy="5927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7" name="正方形/長方形 46">
            <a:extLst>
              <a:ext uri="{FF2B5EF4-FFF2-40B4-BE49-F238E27FC236}">
                <a16:creationId xmlns:a16="http://schemas.microsoft.com/office/drawing/2014/main" id="{B70FA2E3-7BBB-92FB-0655-204513064677}"/>
              </a:ext>
            </a:extLst>
          </p:cNvPr>
          <p:cNvSpPr/>
          <p:nvPr/>
        </p:nvSpPr>
        <p:spPr>
          <a:xfrm>
            <a:off x="6522208" y="4541656"/>
            <a:ext cx="366361" cy="5927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8" name="矢印: 右 47">
            <a:extLst>
              <a:ext uri="{FF2B5EF4-FFF2-40B4-BE49-F238E27FC236}">
                <a16:creationId xmlns:a16="http://schemas.microsoft.com/office/drawing/2014/main" id="{3105A78B-0AD7-4F13-CB38-0E7372855397}"/>
              </a:ext>
            </a:extLst>
          </p:cNvPr>
          <p:cNvSpPr/>
          <p:nvPr/>
        </p:nvSpPr>
        <p:spPr>
          <a:xfrm>
            <a:off x="639341" y="4828761"/>
            <a:ext cx="703835" cy="57223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9" name="矢印: 右 48">
            <a:extLst>
              <a:ext uri="{FF2B5EF4-FFF2-40B4-BE49-F238E27FC236}">
                <a16:creationId xmlns:a16="http://schemas.microsoft.com/office/drawing/2014/main" id="{4C5089CC-A2E4-CB9B-825A-FEBC13C0A256}"/>
              </a:ext>
            </a:extLst>
          </p:cNvPr>
          <p:cNvSpPr/>
          <p:nvPr/>
        </p:nvSpPr>
        <p:spPr>
          <a:xfrm>
            <a:off x="7664489" y="4774409"/>
            <a:ext cx="703835" cy="57223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0" name="テキスト ボックス 49">
            <a:extLst>
              <a:ext uri="{FF2B5EF4-FFF2-40B4-BE49-F238E27FC236}">
                <a16:creationId xmlns:a16="http://schemas.microsoft.com/office/drawing/2014/main" id="{E85E5386-3A73-F202-8C34-A992953C9AAD}"/>
              </a:ext>
            </a:extLst>
          </p:cNvPr>
          <p:cNvSpPr txBox="1"/>
          <p:nvPr/>
        </p:nvSpPr>
        <p:spPr>
          <a:xfrm>
            <a:off x="321844" y="5677680"/>
            <a:ext cx="146706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入力データ</a:t>
            </a:r>
          </a:p>
        </p:txBody>
      </p:sp>
      <p:sp>
        <p:nvSpPr>
          <p:cNvPr id="51" name="テキスト ボックス 50">
            <a:extLst>
              <a:ext uri="{FF2B5EF4-FFF2-40B4-BE49-F238E27FC236}">
                <a16:creationId xmlns:a16="http://schemas.microsoft.com/office/drawing/2014/main" id="{258FF497-D278-6036-DC46-A25A8E02B123}"/>
              </a:ext>
            </a:extLst>
          </p:cNvPr>
          <p:cNvSpPr txBox="1"/>
          <p:nvPr/>
        </p:nvSpPr>
        <p:spPr>
          <a:xfrm>
            <a:off x="7346992" y="5672307"/>
            <a:ext cx="146706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出力データ</a:t>
            </a:r>
          </a:p>
        </p:txBody>
      </p:sp>
      <p:cxnSp>
        <p:nvCxnSpPr>
          <p:cNvPr id="52" name="直線矢印コネクタ 51">
            <a:extLst>
              <a:ext uri="{FF2B5EF4-FFF2-40B4-BE49-F238E27FC236}">
                <a16:creationId xmlns:a16="http://schemas.microsoft.com/office/drawing/2014/main" id="{3B83B170-9320-CC41-0CAA-2870382019C2}"/>
              </a:ext>
            </a:extLst>
          </p:cNvPr>
          <p:cNvCxnSpPr>
            <a:stCxn id="40" idx="3"/>
            <a:endCxn id="42" idx="1"/>
          </p:cNvCxnSpPr>
          <p:nvPr/>
        </p:nvCxnSpPr>
        <p:spPr>
          <a:xfrm flipV="1">
            <a:off x="2441058" y="4051113"/>
            <a:ext cx="1426876"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1BB5868D-CDF0-8D12-8FE6-970B5734BFB0}"/>
              </a:ext>
            </a:extLst>
          </p:cNvPr>
          <p:cNvCxnSpPr>
            <a:cxnSpLocks/>
            <a:stCxn id="40" idx="3"/>
          </p:cNvCxnSpPr>
          <p:nvPr/>
        </p:nvCxnSpPr>
        <p:spPr>
          <a:xfrm>
            <a:off x="2441058" y="4051115"/>
            <a:ext cx="1440594" cy="841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FE8FBCC9-B9B8-5822-7671-ECDCF880FAEC}"/>
              </a:ext>
            </a:extLst>
          </p:cNvPr>
          <p:cNvCxnSpPr>
            <a:cxnSpLocks/>
            <a:endCxn id="44" idx="1"/>
          </p:cNvCxnSpPr>
          <p:nvPr/>
        </p:nvCxnSpPr>
        <p:spPr>
          <a:xfrm>
            <a:off x="2441058" y="4051117"/>
            <a:ext cx="1426876" cy="1538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9C5607A3-1770-68CC-BB13-B0B5958ACA2D}"/>
              </a:ext>
            </a:extLst>
          </p:cNvPr>
          <p:cNvCxnSpPr>
            <a:cxnSpLocks/>
          </p:cNvCxnSpPr>
          <p:nvPr/>
        </p:nvCxnSpPr>
        <p:spPr>
          <a:xfrm>
            <a:off x="2441058" y="4051119"/>
            <a:ext cx="1426876" cy="1538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A22F8493-C628-560D-FC66-DCF566E6B657}"/>
              </a:ext>
            </a:extLst>
          </p:cNvPr>
          <p:cNvCxnSpPr>
            <a:cxnSpLocks/>
            <a:endCxn id="45" idx="1"/>
          </p:cNvCxnSpPr>
          <p:nvPr/>
        </p:nvCxnSpPr>
        <p:spPr>
          <a:xfrm>
            <a:off x="2441058" y="4051121"/>
            <a:ext cx="1426876" cy="2308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40C5650A-5527-8D0A-267A-C174D2ABBBFF}"/>
              </a:ext>
            </a:extLst>
          </p:cNvPr>
          <p:cNvCxnSpPr>
            <a:cxnSpLocks/>
            <a:stCxn id="41" idx="3"/>
            <a:endCxn id="42" idx="1"/>
          </p:cNvCxnSpPr>
          <p:nvPr/>
        </p:nvCxnSpPr>
        <p:spPr>
          <a:xfrm flipV="1">
            <a:off x="2441058" y="4051113"/>
            <a:ext cx="1426876" cy="877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5C6D95C1-CE6F-437B-9106-3A8F2B44E8A4}"/>
              </a:ext>
            </a:extLst>
          </p:cNvPr>
          <p:cNvCxnSpPr>
            <a:cxnSpLocks/>
            <a:endCxn id="43" idx="1"/>
          </p:cNvCxnSpPr>
          <p:nvPr/>
        </p:nvCxnSpPr>
        <p:spPr>
          <a:xfrm flipV="1">
            <a:off x="2441058" y="4820609"/>
            <a:ext cx="1426876" cy="108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69E0D7D1-B563-7528-D2BF-50C09F98EB1C}"/>
              </a:ext>
            </a:extLst>
          </p:cNvPr>
          <p:cNvCxnSpPr>
            <a:cxnSpLocks/>
            <a:stCxn id="41" idx="3"/>
          </p:cNvCxnSpPr>
          <p:nvPr/>
        </p:nvCxnSpPr>
        <p:spPr>
          <a:xfrm>
            <a:off x="2441058" y="4928970"/>
            <a:ext cx="1426876" cy="661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23398056-6D40-FA2C-5557-81DBF755C7AB}"/>
              </a:ext>
            </a:extLst>
          </p:cNvPr>
          <p:cNvCxnSpPr>
            <a:cxnSpLocks/>
            <a:stCxn id="41" idx="3"/>
            <a:endCxn id="45" idx="1"/>
          </p:cNvCxnSpPr>
          <p:nvPr/>
        </p:nvCxnSpPr>
        <p:spPr>
          <a:xfrm>
            <a:off x="2441058" y="4928970"/>
            <a:ext cx="1426876" cy="1430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215F0C7A-514B-259A-40C0-F7FEA42F27F1}"/>
              </a:ext>
            </a:extLst>
          </p:cNvPr>
          <p:cNvCxnSpPr>
            <a:cxnSpLocks/>
            <a:stCxn id="42" idx="3"/>
            <a:endCxn id="46" idx="1"/>
          </p:cNvCxnSpPr>
          <p:nvPr/>
        </p:nvCxnSpPr>
        <p:spPr>
          <a:xfrm flipV="1">
            <a:off x="4234295" y="4051111"/>
            <a:ext cx="2287913"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8F8C7804-4E4A-83DA-8FF4-FA6F8F13F034}"/>
              </a:ext>
            </a:extLst>
          </p:cNvPr>
          <p:cNvCxnSpPr>
            <a:cxnSpLocks/>
            <a:endCxn id="47" idx="1"/>
          </p:cNvCxnSpPr>
          <p:nvPr/>
        </p:nvCxnSpPr>
        <p:spPr>
          <a:xfrm>
            <a:off x="4234295" y="4061152"/>
            <a:ext cx="2287913" cy="776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BCBEBD79-A47D-D028-8937-F872098F33E9}"/>
              </a:ext>
            </a:extLst>
          </p:cNvPr>
          <p:cNvCxnSpPr>
            <a:cxnSpLocks/>
            <a:endCxn id="46" idx="1"/>
          </p:cNvCxnSpPr>
          <p:nvPr/>
        </p:nvCxnSpPr>
        <p:spPr>
          <a:xfrm flipV="1">
            <a:off x="4234295" y="4051111"/>
            <a:ext cx="2287913" cy="730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408E0889-4A45-359F-8A54-112DE8359824}"/>
              </a:ext>
            </a:extLst>
          </p:cNvPr>
          <p:cNvCxnSpPr>
            <a:cxnSpLocks/>
            <a:endCxn id="47" idx="1"/>
          </p:cNvCxnSpPr>
          <p:nvPr/>
        </p:nvCxnSpPr>
        <p:spPr>
          <a:xfrm>
            <a:off x="4234295" y="4771554"/>
            <a:ext cx="2287913" cy="66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a:extLst>
              <a:ext uri="{FF2B5EF4-FFF2-40B4-BE49-F238E27FC236}">
                <a16:creationId xmlns:a16="http://schemas.microsoft.com/office/drawing/2014/main" id="{4F4943ED-5976-B446-2FFD-FEA12E4B31F1}"/>
              </a:ext>
            </a:extLst>
          </p:cNvPr>
          <p:cNvCxnSpPr>
            <a:cxnSpLocks/>
            <a:endCxn id="46" idx="1"/>
          </p:cNvCxnSpPr>
          <p:nvPr/>
        </p:nvCxnSpPr>
        <p:spPr>
          <a:xfrm flipV="1">
            <a:off x="4222413" y="4051111"/>
            <a:ext cx="2299795" cy="1554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F6D16A8A-7C42-F10E-FDD4-F8B64A25181C}"/>
              </a:ext>
            </a:extLst>
          </p:cNvPr>
          <p:cNvCxnSpPr>
            <a:cxnSpLocks/>
            <a:endCxn id="46" idx="1"/>
          </p:cNvCxnSpPr>
          <p:nvPr/>
        </p:nvCxnSpPr>
        <p:spPr>
          <a:xfrm flipV="1">
            <a:off x="4209504" y="4051111"/>
            <a:ext cx="2312704" cy="2333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0AF4A11D-2321-198D-DC7A-54306A5B7A32}"/>
              </a:ext>
            </a:extLst>
          </p:cNvPr>
          <p:cNvCxnSpPr>
            <a:cxnSpLocks/>
            <a:stCxn id="44" idx="3"/>
            <a:endCxn id="47" idx="1"/>
          </p:cNvCxnSpPr>
          <p:nvPr/>
        </p:nvCxnSpPr>
        <p:spPr>
          <a:xfrm flipV="1">
            <a:off x="4234295" y="4838039"/>
            <a:ext cx="2287913" cy="7520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4E168B4F-494D-2124-B717-95BD8A93B768}"/>
              </a:ext>
            </a:extLst>
          </p:cNvPr>
          <p:cNvCxnSpPr>
            <a:cxnSpLocks/>
            <a:endCxn id="47" idx="1"/>
          </p:cNvCxnSpPr>
          <p:nvPr/>
        </p:nvCxnSpPr>
        <p:spPr>
          <a:xfrm flipV="1">
            <a:off x="4259086" y="4838039"/>
            <a:ext cx="2263122" cy="1538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4FA47A29-A463-C5AA-91B3-9CFAED07EEF7}"/>
              </a:ext>
            </a:extLst>
          </p:cNvPr>
          <p:cNvSpPr txBox="1"/>
          <p:nvPr/>
        </p:nvSpPr>
        <p:spPr>
          <a:xfrm>
            <a:off x="1788155" y="3236665"/>
            <a:ext cx="146706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a:t>
            </a:r>
          </a:p>
        </p:txBody>
      </p:sp>
      <p:sp>
        <p:nvSpPr>
          <p:cNvPr id="70" name="テキスト ボックス 69">
            <a:extLst>
              <a:ext uri="{FF2B5EF4-FFF2-40B4-BE49-F238E27FC236}">
                <a16:creationId xmlns:a16="http://schemas.microsoft.com/office/drawing/2014/main" id="{F586363D-24A5-C9B7-B06C-60FC55B77AA6}"/>
              </a:ext>
            </a:extLst>
          </p:cNvPr>
          <p:cNvSpPr txBox="1"/>
          <p:nvPr/>
        </p:nvSpPr>
        <p:spPr>
          <a:xfrm>
            <a:off x="3569099" y="3240674"/>
            <a:ext cx="146706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a:t>
            </a:r>
          </a:p>
        </p:txBody>
      </p:sp>
      <p:sp>
        <p:nvSpPr>
          <p:cNvPr id="71" name="テキスト ボックス 70">
            <a:extLst>
              <a:ext uri="{FF2B5EF4-FFF2-40B4-BE49-F238E27FC236}">
                <a16:creationId xmlns:a16="http://schemas.microsoft.com/office/drawing/2014/main" id="{A786F2CA-4126-87D3-DB59-D1AAD61D2801}"/>
              </a:ext>
            </a:extLst>
          </p:cNvPr>
          <p:cNvSpPr txBox="1"/>
          <p:nvPr/>
        </p:nvSpPr>
        <p:spPr>
          <a:xfrm>
            <a:off x="6151390" y="3231728"/>
            <a:ext cx="146706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a:t>
            </a:r>
          </a:p>
        </p:txBody>
      </p:sp>
      <p:sp>
        <p:nvSpPr>
          <p:cNvPr id="72" name="テキスト ボックス 71">
            <a:extLst>
              <a:ext uri="{FF2B5EF4-FFF2-40B4-BE49-F238E27FC236}">
                <a16:creationId xmlns:a16="http://schemas.microsoft.com/office/drawing/2014/main" id="{5E18B02E-A125-1B62-0FA1-F421C01E312F}"/>
              </a:ext>
            </a:extLst>
          </p:cNvPr>
          <p:cNvSpPr txBox="1"/>
          <p:nvPr/>
        </p:nvSpPr>
        <p:spPr>
          <a:xfrm>
            <a:off x="2485173" y="3458340"/>
            <a:ext cx="156726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ニューロン間の結合</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3" name="テキスト ボックス 72">
            <a:extLst>
              <a:ext uri="{FF2B5EF4-FFF2-40B4-BE49-F238E27FC236}">
                <a16:creationId xmlns:a16="http://schemas.microsoft.com/office/drawing/2014/main" id="{880CCDB3-95C2-EE08-986A-1BE5B26EDEF2}"/>
              </a:ext>
            </a:extLst>
          </p:cNvPr>
          <p:cNvSpPr txBox="1"/>
          <p:nvPr/>
        </p:nvSpPr>
        <p:spPr>
          <a:xfrm>
            <a:off x="4785156" y="3459142"/>
            <a:ext cx="156726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ニューロン間の結合</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53730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ニューロン</a:t>
            </a:r>
          </a:p>
        </p:txBody>
      </p:sp>
      <p:sp>
        <p:nvSpPr>
          <p:cNvPr id="3" name="コンテンツ プレースホルダー 2"/>
          <p:cNvSpPr>
            <a:spLocks noGrp="1"/>
          </p:cNvSpPr>
          <p:nvPr>
            <p:ph idx="1"/>
          </p:nvPr>
        </p:nvSpPr>
        <p:spPr>
          <a:xfrm>
            <a:off x="321845" y="885462"/>
            <a:ext cx="8461208" cy="5775767"/>
          </a:xfrm>
        </p:spPr>
        <p:txBody>
          <a:bodyPr>
            <a:normAutofit fontScale="85000" lnSpcReduction="20000"/>
          </a:bodyPr>
          <a:lstStyle/>
          <a:p>
            <a:pPr marL="0" indent="0">
              <a:buNone/>
            </a:pPr>
            <a:r>
              <a:rPr lang="ja-JP" altLang="en-US" sz="2400" b="1" u="sng" dirty="0"/>
              <a:t>ニューロン</a:t>
            </a:r>
            <a:r>
              <a:rPr lang="ja-JP" altLang="en-US" sz="2400" u="sng" dirty="0"/>
              <a:t>は、</a:t>
            </a:r>
            <a:r>
              <a:rPr lang="ja-JP" altLang="en-US" sz="2400" b="1" u="sng" dirty="0"/>
              <a:t>データ</a:t>
            </a:r>
            <a:r>
              <a:rPr lang="ja-JP" altLang="en-US" sz="2400" u="sng" dirty="0"/>
              <a:t>を</a:t>
            </a:r>
            <a:r>
              <a:rPr lang="ja-JP" altLang="en-US" sz="2400" b="1" u="sng" dirty="0"/>
              <a:t>受け取り</a:t>
            </a:r>
            <a:r>
              <a:rPr lang="ja-JP" altLang="en-US" sz="2400" u="sng" dirty="0"/>
              <a:t>、それに対して</a:t>
            </a:r>
            <a:r>
              <a:rPr lang="ja-JP" altLang="en-US" sz="2400" b="1" u="sng" dirty="0"/>
              <a:t>処理</a:t>
            </a:r>
            <a:r>
              <a:rPr lang="ja-JP" altLang="en-US" sz="2400" u="sng" dirty="0"/>
              <a:t>を行い、その結果を他の</a:t>
            </a:r>
            <a:r>
              <a:rPr lang="ja-JP" altLang="en-US" sz="2400" b="1" u="sng" dirty="0"/>
              <a:t>ニューロン</a:t>
            </a:r>
            <a:r>
              <a:rPr lang="ja-JP" altLang="en-US" sz="2400" u="sng" dirty="0"/>
              <a:t>に</a:t>
            </a:r>
            <a:r>
              <a:rPr lang="ja-JP" altLang="en-US" sz="2400" b="1" u="sng" dirty="0"/>
              <a:t>伝達する</a:t>
            </a:r>
            <a:endParaRPr lang="en-US" altLang="ja-JP" sz="2400" b="1" u="sng" dirty="0"/>
          </a:p>
          <a:p>
            <a:pPr marL="0" indent="0">
              <a:buNone/>
            </a:pPr>
            <a:r>
              <a:rPr lang="ja-JP" altLang="en-US" sz="2400" b="1" dirty="0"/>
              <a:t>①データの受け取り</a:t>
            </a:r>
            <a:endParaRPr lang="en-US" altLang="ja-JP" sz="2400" b="1" dirty="0"/>
          </a:p>
          <a:p>
            <a:r>
              <a:rPr lang="ja-JP" altLang="en-US" sz="2400" dirty="0"/>
              <a:t>前の層のニューロンからデータを</a:t>
            </a:r>
            <a:r>
              <a:rPr lang="ja-JP" altLang="en-US" sz="2400" b="1" dirty="0"/>
              <a:t>受け取る</a:t>
            </a:r>
            <a:endParaRPr lang="en-US" altLang="ja-JP" sz="2400" b="1" dirty="0"/>
          </a:p>
          <a:p>
            <a:pPr marL="0" indent="0">
              <a:buNone/>
            </a:pPr>
            <a:r>
              <a:rPr lang="ja-JP" altLang="en-US" sz="2400" b="1" dirty="0"/>
              <a:t>②重み</a:t>
            </a:r>
            <a:endParaRPr lang="en-US" altLang="ja-JP" sz="2400" b="1" dirty="0"/>
          </a:p>
          <a:p>
            <a:r>
              <a:rPr lang="ja-JP" altLang="en-US" sz="2400" dirty="0"/>
              <a:t>受け取ったデータそれぞれに</a:t>
            </a:r>
            <a:r>
              <a:rPr lang="ja-JP" altLang="en-US" sz="2400" b="1" dirty="0"/>
              <a:t>重み</a:t>
            </a:r>
            <a:r>
              <a:rPr lang="ja-JP" altLang="en-US" sz="2400" dirty="0"/>
              <a:t>が関連付けられている</a:t>
            </a:r>
            <a:endParaRPr lang="en-US" altLang="ja-JP" sz="2400" dirty="0"/>
          </a:p>
          <a:p>
            <a:r>
              <a:rPr lang="ja-JP" altLang="en-US" sz="2400" dirty="0"/>
              <a:t>各データが</a:t>
            </a:r>
            <a:r>
              <a:rPr lang="ja-JP" altLang="en-US" sz="2400" b="1" u="sng" dirty="0">
                <a:solidFill>
                  <a:srgbClr val="FF0000"/>
                </a:solidFill>
              </a:rPr>
              <a:t>ニューロンの活性化に与える影響を調整する</a:t>
            </a:r>
            <a:r>
              <a:rPr lang="ja-JP" altLang="en-US" sz="2400" dirty="0"/>
              <a:t>ための数値</a:t>
            </a:r>
            <a:endParaRPr lang="en-US" altLang="ja-JP" sz="2400" dirty="0"/>
          </a:p>
          <a:p>
            <a:pPr marL="0" indent="0">
              <a:buNone/>
            </a:pPr>
            <a:r>
              <a:rPr lang="ja-JP" altLang="en-US" sz="2400" b="1" dirty="0"/>
              <a:t>③バイアス</a:t>
            </a:r>
            <a:endParaRPr lang="en-US" altLang="ja-JP" sz="2400" b="1" dirty="0"/>
          </a:p>
          <a:p>
            <a:r>
              <a:rPr lang="ja-JP" altLang="en-US" sz="2400" dirty="0"/>
              <a:t>ニューロンは</a:t>
            </a:r>
            <a:r>
              <a:rPr lang="ja-JP" altLang="en-US" sz="2400" b="1" dirty="0"/>
              <a:t>バイアス</a:t>
            </a:r>
            <a:r>
              <a:rPr lang="ja-JP" altLang="en-US" sz="2400" dirty="0"/>
              <a:t>を持つ</a:t>
            </a:r>
            <a:endParaRPr lang="en-US" altLang="ja-JP" sz="2400" dirty="0"/>
          </a:p>
          <a:p>
            <a:r>
              <a:rPr lang="ja-JP" altLang="en-US" sz="2400" b="1" dirty="0"/>
              <a:t>入力に重みをかけたもの</a:t>
            </a:r>
            <a:r>
              <a:rPr lang="ja-JP" altLang="en-US" sz="2400" dirty="0"/>
              <a:t>の</a:t>
            </a:r>
            <a:r>
              <a:rPr lang="ja-JP" altLang="en-US" sz="2400" b="1" u="sng" dirty="0">
                <a:solidFill>
                  <a:srgbClr val="FF0000"/>
                </a:solidFill>
              </a:rPr>
              <a:t>総和にバイアスが加算</a:t>
            </a:r>
            <a:r>
              <a:rPr lang="ja-JP" altLang="en-US" sz="2400" dirty="0"/>
              <a:t>される</a:t>
            </a:r>
          </a:p>
          <a:p>
            <a:pPr marL="0" indent="0">
              <a:buNone/>
            </a:pPr>
            <a:r>
              <a:rPr lang="ja-JP" altLang="en-US" sz="2400" b="1" dirty="0"/>
              <a:t>④活性化関数</a:t>
            </a:r>
            <a:endParaRPr lang="en-US" altLang="ja-JP" sz="2400" b="1" dirty="0"/>
          </a:p>
          <a:p>
            <a:r>
              <a:rPr lang="ja-JP" altLang="en-US" sz="2400" b="1" u="sng" dirty="0">
                <a:solidFill>
                  <a:srgbClr val="FF0000"/>
                </a:solidFill>
              </a:rPr>
              <a:t>出力を算出するため</a:t>
            </a:r>
            <a:r>
              <a:rPr lang="ja-JP" altLang="en-US" sz="2400" dirty="0"/>
              <a:t>に、</a:t>
            </a:r>
            <a:r>
              <a:rPr lang="ja-JP" altLang="en-US" sz="2400" b="1" dirty="0"/>
              <a:t>活性化関数</a:t>
            </a:r>
            <a:r>
              <a:rPr lang="ja-JP" altLang="en-US" sz="2400" dirty="0"/>
              <a:t>が使用される</a:t>
            </a:r>
            <a:endParaRPr lang="en-US" altLang="ja-JP" sz="2400" dirty="0"/>
          </a:p>
          <a:p>
            <a:r>
              <a:rPr lang="ja-JP" altLang="en-US" sz="2400" dirty="0"/>
              <a:t>複雑なパターンを学習する能力に関係</a:t>
            </a:r>
            <a:endParaRPr lang="en-US" altLang="ja-JP" sz="2400" dirty="0"/>
          </a:p>
          <a:p>
            <a:pPr marL="0" indent="0">
              <a:buNone/>
            </a:pPr>
            <a:r>
              <a:rPr lang="ja-JP" altLang="en-US" sz="2400" b="1" dirty="0"/>
              <a:t>⑤出力</a:t>
            </a:r>
            <a:endParaRPr lang="en-US" altLang="ja-JP" sz="2400" b="1" dirty="0"/>
          </a:p>
          <a:p>
            <a:r>
              <a:rPr lang="ja-JP" altLang="en-US" sz="2400" dirty="0"/>
              <a:t>活性化関数によって処理された結果は、</a:t>
            </a:r>
            <a:r>
              <a:rPr lang="ja-JP" altLang="en-US" sz="2400" b="1" u="sng" dirty="0">
                <a:solidFill>
                  <a:srgbClr val="FF0000"/>
                </a:solidFill>
              </a:rPr>
              <a:t>次の層のニューロンへの入力</a:t>
            </a:r>
            <a:r>
              <a:rPr lang="ja-JP" altLang="en-US" sz="2400" dirty="0"/>
              <a:t>として伝搬</a:t>
            </a:r>
            <a:endParaRPr kumimoji="1" lang="ja-JP" altLang="en-US" sz="2400" b="1"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29</a:t>
            </a:fld>
            <a:endParaRPr kumimoji="1" lang="ja-JP" altLang="en-US"/>
          </a:p>
        </p:txBody>
      </p:sp>
    </p:spTree>
    <p:extLst>
      <p:ext uri="{BB962C8B-B14F-4D97-AF65-F5344CB8AC3E}">
        <p14:creationId xmlns:p14="http://schemas.microsoft.com/office/powerpoint/2010/main" val="3988204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474686" y="2286000"/>
            <a:ext cx="6355868" cy="1805126"/>
          </a:xfrm>
        </p:spPr>
        <p:txBody>
          <a:bodyPr>
            <a:noAutofit/>
          </a:bodyPr>
          <a:lstStyle/>
          <a:p>
            <a:pPr marL="0" indent="0">
              <a:buNone/>
            </a:pPr>
            <a:r>
              <a:rPr lang="ja-JP" altLang="en-US" sz="2400" b="1" dirty="0">
                <a:solidFill>
                  <a:srgbClr val="374151"/>
                </a:solidFill>
                <a:latin typeface="Söhne"/>
              </a:rPr>
              <a:t>①ディープラーニングの魅力と可能性</a:t>
            </a:r>
          </a:p>
          <a:p>
            <a:pPr marL="0" indent="0">
              <a:buNone/>
            </a:pPr>
            <a:r>
              <a:rPr lang="ja-JP" altLang="en-US" sz="2400" b="1" dirty="0">
                <a:solidFill>
                  <a:srgbClr val="374151"/>
                </a:solidFill>
                <a:latin typeface="Söhne"/>
              </a:rPr>
              <a:t>②ディープラーニングの実力</a:t>
            </a:r>
          </a:p>
          <a:p>
            <a:pPr marL="0" indent="0">
              <a:buNone/>
            </a:pPr>
            <a:r>
              <a:rPr lang="ja-JP" altLang="en-US" sz="2400" b="1" dirty="0">
                <a:solidFill>
                  <a:srgbClr val="374151"/>
                </a:solidFill>
                <a:latin typeface="Söhne"/>
              </a:rPr>
              <a:t>③ディープラーニングの学習の重要性</a:t>
            </a: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143751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D60C3023-844D-47E7-A96B-7EB9C307ED57}"/>
              </a:ext>
            </a:extLst>
          </p:cNvPr>
          <p:cNvSpPr/>
          <p:nvPr/>
        </p:nvSpPr>
        <p:spPr>
          <a:xfrm>
            <a:off x="1674339" y="3547626"/>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タイトル 1"/>
          <p:cNvSpPr>
            <a:spLocks noGrp="1"/>
          </p:cNvSpPr>
          <p:nvPr>
            <p:ph type="title"/>
          </p:nvPr>
        </p:nvSpPr>
        <p:spPr/>
        <p:txBody>
          <a:bodyPr>
            <a:normAutofit fontScale="90000"/>
          </a:bodyPr>
          <a:lstStyle/>
          <a:p>
            <a:r>
              <a:rPr lang="ja-JP" altLang="en-US" dirty="0"/>
              <a:t>①データの受け取り</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sz="2400" dirty="0"/>
              <a:t>データを受け取る。数値。複数可。</a:t>
            </a:r>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30</a:t>
            </a:fld>
            <a:endParaRPr kumimoji="1" lang="ja-JP" altLang="en-US"/>
          </a:p>
        </p:txBody>
      </p:sp>
      <p:sp>
        <p:nvSpPr>
          <p:cNvPr id="5" name="正方形/長方形 4">
            <a:extLst>
              <a:ext uri="{FF2B5EF4-FFF2-40B4-BE49-F238E27FC236}">
                <a16:creationId xmlns:a16="http://schemas.microsoft.com/office/drawing/2014/main" id="{106289B6-E205-4107-B6C2-975BF96E3B41}"/>
              </a:ext>
            </a:extLst>
          </p:cNvPr>
          <p:cNvSpPr/>
          <p:nvPr/>
        </p:nvSpPr>
        <p:spPr>
          <a:xfrm>
            <a:off x="1330518" y="3554474"/>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98ADA970-23F0-4886-BE69-224767AFC831}"/>
              </a:ext>
            </a:extLst>
          </p:cNvPr>
          <p:cNvSpPr/>
          <p:nvPr/>
        </p:nvSpPr>
        <p:spPr>
          <a:xfrm>
            <a:off x="1667068" y="3554474"/>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2790E32B-6D3B-4EE8-AAFD-59A373D87C51}"/>
              </a:ext>
            </a:extLst>
          </p:cNvPr>
          <p:cNvSpPr txBox="1"/>
          <p:nvPr/>
        </p:nvSpPr>
        <p:spPr>
          <a:xfrm>
            <a:off x="1302985" y="4122854"/>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15" name="テキスト ボックス 14">
            <a:extLst>
              <a:ext uri="{FF2B5EF4-FFF2-40B4-BE49-F238E27FC236}">
                <a16:creationId xmlns:a16="http://schemas.microsoft.com/office/drawing/2014/main" id="{512FD78A-7499-4E1A-AF81-76D12C4EC329}"/>
              </a:ext>
            </a:extLst>
          </p:cNvPr>
          <p:cNvSpPr txBox="1"/>
          <p:nvPr/>
        </p:nvSpPr>
        <p:spPr>
          <a:xfrm>
            <a:off x="1302985" y="3514220"/>
            <a:ext cx="70243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1   2</a:t>
            </a:r>
          </a:p>
        </p:txBody>
      </p:sp>
      <p:sp>
        <p:nvSpPr>
          <p:cNvPr id="16" name="テキスト ボックス 15">
            <a:extLst>
              <a:ext uri="{FF2B5EF4-FFF2-40B4-BE49-F238E27FC236}">
                <a16:creationId xmlns:a16="http://schemas.microsoft.com/office/drawing/2014/main" id="{7B7483E0-1DD4-4A62-B40A-E3198AF7C7E8}"/>
              </a:ext>
            </a:extLst>
          </p:cNvPr>
          <p:cNvSpPr txBox="1"/>
          <p:nvPr/>
        </p:nvSpPr>
        <p:spPr>
          <a:xfrm>
            <a:off x="2940615" y="3256324"/>
            <a:ext cx="633507"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rPr>
              <a:t>1</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rPr>
              <a:t>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rPr>
              <a:t>2</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r>
              <a:rPr kumimoji="1" lang="en-US" altLang="ja-JP" sz="2400" dirty="0">
                <a:solidFill>
                  <a:prstClr val="black"/>
                </a:solidFill>
                <a:latin typeface="Calibri" panose="020F0502020204030204"/>
                <a:ea typeface="游ゴシック" panose="020B0400000000000000" pitchFamily="50" charset="-128"/>
              </a:rPr>
              <a:t>0</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B2FA9A06-D70E-4609-811B-249D78B6ADEB}"/>
              </a:ext>
            </a:extLst>
          </p:cNvPr>
          <p:cNvSpPr txBox="1"/>
          <p:nvPr/>
        </p:nvSpPr>
        <p:spPr>
          <a:xfrm>
            <a:off x="4689084" y="4785393"/>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a:t>
            </a:r>
          </a:p>
        </p:txBody>
      </p:sp>
      <p:cxnSp>
        <p:nvCxnSpPr>
          <p:cNvPr id="30" name="直線矢印コネクタ 29">
            <a:extLst>
              <a:ext uri="{FF2B5EF4-FFF2-40B4-BE49-F238E27FC236}">
                <a16:creationId xmlns:a16="http://schemas.microsoft.com/office/drawing/2014/main" id="{F90B1EBC-BBA3-460E-88D4-290EF9024CA7}"/>
              </a:ext>
            </a:extLst>
          </p:cNvPr>
          <p:cNvCxnSpPr/>
          <p:nvPr/>
        </p:nvCxnSpPr>
        <p:spPr>
          <a:xfrm flipV="1">
            <a:off x="6797357" y="3830856"/>
            <a:ext cx="461625" cy="81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2790E32B-6D3B-4EE8-AAFD-59A373D87C51}"/>
              </a:ext>
            </a:extLst>
          </p:cNvPr>
          <p:cNvSpPr txBox="1"/>
          <p:nvPr/>
        </p:nvSpPr>
        <p:spPr>
          <a:xfrm>
            <a:off x="2010889" y="4653613"/>
            <a:ext cx="203132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noProof="0" dirty="0">
                <a:solidFill>
                  <a:prstClr val="black"/>
                </a:solidFill>
                <a:latin typeface="Calibri" panose="020F0502020204030204"/>
                <a:ea typeface="游ゴシック" panose="020B0400000000000000" pitchFamily="50" charset="-128"/>
              </a:rPr>
              <a:t>白を１</a:t>
            </a:r>
            <a:endParaRPr kumimoji="1" lang="en-US" altLang="ja-JP" sz="2400" noProof="0" dirty="0">
              <a:solidFill>
                <a:prstClr val="black"/>
              </a:solidFill>
              <a:latin typeface="Calibri" panose="020F0502020204030204"/>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dirty="0">
                <a:ln>
                  <a:noFill/>
                </a:ln>
                <a:solidFill>
                  <a:prstClr val="black"/>
                </a:solidFill>
                <a:effectLst/>
                <a:uLnTx/>
                <a:uFillTx/>
                <a:latin typeface="Calibri" panose="020F0502020204030204"/>
                <a:ea typeface="游ゴシック" panose="020B0400000000000000" pitchFamily="50" charset="-128"/>
              </a:rPr>
              <a:t>黒を０とする</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36" name="楕円 35">
            <a:extLst>
              <a:ext uri="{FF2B5EF4-FFF2-40B4-BE49-F238E27FC236}">
                <a16:creationId xmlns:a16="http://schemas.microsoft.com/office/drawing/2014/main" id="{978165A8-706B-4123-94AB-D8355FE0831A}"/>
              </a:ext>
            </a:extLst>
          </p:cNvPr>
          <p:cNvSpPr/>
          <p:nvPr/>
        </p:nvSpPr>
        <p:spPr>
          <a:xfrm>
            <a:off x="6179290" y="3559353"/>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7" name="直線コネクタ 36">
            <a:extLst>
              <a:ext uri="{FF2B5EF4-FFF2-40B4-BE49-F238E27FC236}">
                <a16:creationId xmlns:a16="http://schemas.microsoft.com/office/drawing/2014/main" id="{F38B1F08-F12C-4D88-B353-F9B7A4969DB0}"/>
              </a:ext>
            </a:extLst>
          </p:cNvPr>
          <p:cNvCxnSpPr>
            <a:cxnSpLocks/>
            <a:endCxn id="36" idx="2"/>
          </p:cNvCxnSpPr>
          <p:nvPr/>
        </p:nvCxnSpPr>
        <p:spPr>
          <a:xfrm>
            <a:off x="3695184" y="3554474"/>
            <a:ext cx="2484106" cy="288084"/>
          </a:xfrm>
          <a:prstGeom prst="line">
            <a:avLst/>
          </a:prstGeom>
        </p:spPr>
        <p:style>
          <a:lnRef idx="1">
            <a:schemeClr val="dk1"/>
          </a:lnRef>
          <a:fillRef idx="0">
            <a:schemeClr val="dk1"/>
          </a:fillRef>
          <a:effectRef idx="0">
            <a:schemeClr val="dk1"/>
          </a:effectRef>
          <a:fontRef idx="minor">
            <a:schemeClr val="tx1"/>
          </a:fontRef>
        </p:style>
      </p:cxnSp>
      <p:cxnSp>
        <p:nvCxnSpPr>
          <p:cNvPr id="38" name="直線コネクタ 37">
            <a:extLst>
              <a:ext uri="{FF2B5EF4-FFF2-40B4-BE49-F238E27FC236}">
                <a16:creationId xmlns:a16="http://schemas.microsoft.com/office/drawing/2014/main" id="{4CFB6AD6-12E1-4F4E-99F1-855CBD2A2594}"/>
              </a:ext>
            </a:extLst>
          </p:cNvPr>
          <p:cNvCxnSpPr>
            <a:cxnSpLocks/>
            <a:endCxn id="36" idx="2"/>
          </p:cNvCxnSpPr>
          <p:nvPr/>
        </p:nvCxnSpPr>
        <p:spPr>
          <a:xfrm flipV="1">
            <a:off x="3702455" y="3842558"/>
            <a:ext cx="2476835" cy="264374"/>
          </a:xfrm>
          <a:prstGeom prst="line">
            <a:avLst/>
          </a:prstGeom>
        </p:spPr>
        <p:style>
          <a:lnRef idx="1">
            <a:schemeClr val="dk1"/>
          </a:lnRef>
          <a:fillRef idx="0">
            <a:schemeClr val="dk1"/>
          </a:fillRef>
          <a:effectRef idx="0">
            <a:schemeClr val="dk1"/>
          </a:effectRef>
          <a:fontRef idx="minor">
            <a:schemeClr val="tx1"/>
          </a:fontRef>
        </p:style>
      </p:cxnSp>
      <p:sp>
        <p:nvSpPr>
          <p:cNvPr id="50" name="テキスト ボックス 49">
            <a:extLst>
              <a:ext uri="{FF2B5EF4-FFF2-40B4-BE49-F238E27FC236}">
                <a16:creationId xmlns:a16="http://schemas.microsoft.com/office/drawing/2014/main" id="{2790E32B-6D3B-4EE8-AAFD-59A373D87C51}"/>
              </a:ext>
            </a:extLst>
          </p:cNvPr>
          <p:cNvSpPr txBox="1"/>
          <p:nvPr/>
        </p:nvSpPr>
        <p:spPr>
          <a:xfrm>
            <a:off x="2781078" y="2806037"/>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Tree>
    <p:extLst>
      <p:ext uri="{BB962C8B-B14F-4D97-AF65-F5344CB8AC3E}">
        <p14:creationId xmlns:p14="http://schemas.microsoft.com/office/powerpoint/2010/main" val="4076601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D60C3023-844D-47E7-A96B-7EB9C307ED57}"/>
              </a:ext>
            </a:extLst>
          </p:cNvPr>
          <p:cNvSpPr/>
          <p:nvPr/>
        </p:nvSpPr>
        <p:spPr>
          <a:xfrm>
            <a:off x="1674339" y="3547626"/>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タイトル 1"/>
          <p:cNvSpPr>
            <a:spLocks noGrp="1"/>
          </p:cNvSpPr>
          <p:nvPr>
            <p:ph type="title"/>
          </p:nvPr>
        </p:nvSpPr>
        <p:spPr/>
        <p:txBody>
          <a:bodyPr>
            <a:normAutofit fontScale="90000"/>
          </a:bodyPr>
          <a:lstStyle/>
          <a:p>
            <a:r>
              <a:rPr kumimoji="1" lang="ja-JP" altLang="en-US" dirty="0"/>
              <a:t>②重み</a:t>
            </a:r>
          </a:p>
        </p:txBody>
      </p:sp>
      <p:sp>
        <p:nvSpPr>
          <p:cNvPr id="3" name="コンテンツ プレースホルダー 2"/>
          <p:cNvSpPr>
            <a:spLocks noGrp="1"/>
          </p:cNvSpPr>
          <p:nvPr>
            <p:ph idx="1"/>
          </p:nvPr>
        </p:nvSpPr>
        <p:spPr/>
        <p:txBody>
          <a:bodyPr>
            <a:normAutofit/>
          </a:bodyPr>
          <a:lstStyle/>
          <a:p>
            <a:r>
              <a:rPr lang="ja-JP" altLang="en-US" sz="2400" dirty="0"/>
              <a:t>受け取ったデータそれぞれに</a:t>
            </a:r>
            <a:r>
              <a:rPr lang="ja-JP" altLang="en-US" sz="2400" b="1" dirty="0"/>
              <a:t>重み</a:t>
            </a:r>
            <a:r>
              <a:rPr lang="ja-JP" altLang="en-US" sz="2400" dirty="0"/>
              <a:t>が関連付けられている</a:t>
            </a:r>
            <a:endParaRPr lang="en-US" altLang="ja-JP" sz="2400" dirty="0"/>
          </a:p>
          <a:p>
            <a:r>
              <a:rPr lang="ja-JP" altLang="en-US" sz="2400" dirty="0"/>
              <a:t>各データが</a:t>
            </a:r>
            <a:r>
              <a:rPr lang="ja-JP" altLang="en-US" sz="2400" b="1" u="sng" dirty="0">
                <a:solidFill>
                  <a:srgbClr val="FF0000"/>
                </a:solidFill>
              </a:rPr>
              <a:t>ニューロンの活性化に与える影響を調整する</a:t>
            </a:r>
            <a:r>
              <a:rPr lang="ja-JP" altLang="en-US" sz="2400" dirty="0"/>
              <a:t>ための数値</a:t>
            </a:r>
            <a:endParaRPr lang="en-US" altLang="ja-JP" sz="2400" dirty="0"/>
          </a:p>
          <a:p>
            <a:endParaRPr kumimoji="1" lang="ja-JP" altLang="en-US" sz="2400"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31</a:t>
            </a:fld>
            <a:endParaRPr kumimoji="1" lang="ja-JP" altLang="en-US"/>
          </a:p>
        </p:txBody>
      </p:sp>
      <p:sp>
        <p:nvSpPr>
          <p:cNvPr id="5" name="正方形/長方形 4">
            <a:extLst>
              <a:ext uri="{FF2B5EF4-FFF2-40B4-BE49-F238E27FC236}">
                <a16:creationId xmlns:a16="http://schemas.microsoft.com/office/drawing/2014/main" id="{106289B6-E205-4107-B6C2-975BF96E3B41}"/>
              </a:ext>
            </a:extLst>
          </p:cNvPr>
          <p:cNvSpPr/>
          <p:nvPr/>
        </p:nvSpPr>
        <p:spPr>
          <a:xfrm>
            <a:off x="1330518" y="3554474"/>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98ADA970-23F0-4886-BE69-224767AFC831}"/>
              </a:ext>
            </a:extLst>
          </p:cNvPr>
          <p:cNvSpPr/>
          <p:nvPr/>
        </p:nvSpPr>
        <p:spPr>
          <a:xfrm>
            <a:off x="1667068" y="3554474"/>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2790E32B-6D3B-4EE8-AAFD-59A373D87C51}"/>
              </a:ext>
            </a:extLst>
          </p:cNvPr>
          <p:cNvSpPr txBox="1"/>
          <p:nvPr/>
        </p:nvSpPr>
        <p:spPr>
          <a:xfrm>
            <a:off x="1302985" y="4122854"/>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15" name="テキスト ボックス 14">
            <a:extLst>
              <a:ext uri="{FF2B5EF4-FFF2-40B4-BE49-F238E27FC236}">
                <a16:creationId xmlns:a16="http://schemas.microsoft.com/office/drawing/2014/main" id="{512FD78A-7499-4E1A-AF81-76D12C4EC329}"/>
              </a:ext>
            </a:extLst>
          </p:cNvPr>
          <p:cNvSpPr txBox="1"/>
          <p:nvPr/>
        </p:nvSpPr>
        <p:spPr>
          <a:xfrm>
            <a:off x="1302985" y="3514220"/>
            <a:ext cx="70243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1   2</a:t>
            </a:r>
          </a:p>
        </p:txBody>
      </p:sp>
      <p:sp>
        <p:nvSpPr>
          <p:cNvPr id="16" name="テキスト ボックス 15">
            <a:extLst>
              <a:ext uri="{FF2B5EF4-FFF2-40B4-BE49-F238E27FC236}">
                <a16:creationId xmlns:a16="http://schemas.microsoft.com/office/drawing/2014/main" id="{7B7483E0-1DD4-4A62-B40A-E3198AF7C7E8}"/>
              </a:ext>
            </a:extLst>
          </p:cNvPr>
          <p:cNvSpPr txBox="1"/>
          <p:nvPr/>
        </p:nvSpPr>
        <p:spPr>
          <a:xfrm>
            <a:off x="2940615" y="3256324"/>
            <a:ext cx="633507"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rPr>
              <a:t>1</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rPr>
              <a:t>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rPr>
              <a:t>2</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r>
              <a:rPr kumimoji="1" lang="en-US" altLang="ja-JP" sz="2400" dirty="0">
                <a:solidFill>
                  <a:prstClr val="black"/>
                </a:solidFill>
                <a:latin typeface="Calibri" panose="020F0502020204030204"/>
                <a:ea typeface="游ゴシック" panose="020B0400000000000000" pitchFamily="50" charset="-128"/>
              </a:rPr>
              <a:t>0</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27" name="テキスト ボックス 26">
            <a:extLst>
              <a:ext uri="{FF2B5EF4-FFF2-40B4-BE49-F238E27FC236}">
                <a16:creationId xmlns:a16="http://schemas.microsoft.com/office/drawing/2014/main" id="{CF59EC56-43EF-4152-B44B-352FF4B10325}"/>
              </a:ext>
            </a:extLst>
          </p:cNvPr>
          <p:cNvSpPr txBox="1"/>
          <p:nvPr/>
        </p:nvSpPr>
        <p:spPr>
          <a:xfrm>
            <a:off x="3489884" y="2806037"/>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rPr>
              <a:t>重み</a:t>
            </a:r>
          </a:p>
        </p:txBody>
      </p:sp>
      <p:sp>
        <p:nvSpPr>
          <p:cNvPr id="28" name="テキスト ボックス 27">
            <a:extLst>
              <a:ext uri="{FF2B5EF4-FFF2-40B4-BE49-F238E27FC236}">
                <a16:creationId xmlns:a16="http://schemas.microsoft.com/office/drawing/2014/main" id="{B2FA9A06-D70E-4609-811B-249D78B6ADEB}"/>
              </a:ext>
            </a:extLst>
          </p:cNvPr>
          <p:cNvSpPr txBox="1"/>
          <p:nvPr/>
        </p:nvSpPr>
        <p:spPr>
          <a:xfrm>
            <a:off x="4689084" y="4785393"/>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a:t>
            </a:r>
          </a:p>
        </p:txBody>
      </p:sp>
      <p:cxnSp>
        <p:nvCxnSpPr>
          <p:cNvPr id="30" name="直線矢印コネクタ 29">
            <a:extLst>
              <a:ext uri="{FF2B5EF4-FFF2-40B4-BE49-F238E27FC236}">
                <a16:creationId xmlns:a16="http://schemas.microsoft.com/office/drawing/2014/main" id="{F90B1EBC-BBA3-460E-88D4-290EF9024CA7}"/>
              </a:ext>
            </a:extLst>
          </p:cNvPr>
          <p:cNvCxnSpPr/>
          <p:nvPr/>
        </p:nvCxnSpPr>
        <p:spPr>
          <a:xfrm flipV="1">
            <a:off x="6797357" y="3830856"/>
            <a:ext cx="461625" cy="81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2790E32B-6D3B-4EE8-AAFD-59A373D87C51}"/>
              </a:ext>
            </a:extLst>
          </p:cNvPr>
          <p:cNvSpPr txBox="1"/>
          <p:nvPr/>
        </p:nvSpPr>
        <p:spPr>
          <a:xfrm>
            <a:off x="2010889" y="4653613"/>
            <a:ext cx="203132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noProof="0" dirty="0">
                <a:solidFill>
                  <a:prstClr val="black"/>
                </a:solidFill>
                <a:latin typeface="Calibri" panose="020F0502020204030204"/>
                <a:ea typeface="游ゴシック" panose="020B0400000000000000" pitchFamily="50" charset="-128"/>
              </a:rPr>
              <a:t>白を１</a:t>
            </a:r>
            <a:endParaRPr kumimoji="1" lang="en-US" altLang="ja-JP" sz="2400" noProof="0" dirty="0">
              <a:solidFill>
                <a:prstClr val="black"/>
              </a:solidFill>
              <a:latin typeface="Calibri" panose="020F0502020204030204"/>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dirty="0">
                <a:ln>
                  <a:noFill/>
                </a:ln>
                <a:solidFill>
                  <a:prstClr val="black"/>
                </a:solidFill>
                <a:effectLst/>
                <a:uLnTx/>
                <a:uFillTx/>
                <a:latin typeface="Calibri" panose="020F0502020204030204"/>
                <a:ea typeface="游ゴシック" panose="020B0400000000000000" pitchFamily="50" charset="-128"/>
              </a:rPr>
              <a:t>黒を０とする</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B2FA9A06-D70E-4609-811B-249D78B6ADEB}"/>
              </a:ext>
            </a:extLst>
          </p:cNvPr>
          <p:cNvSpPr txBox="1"/>
          <p:nvPr/>
        </p:nvSpPr>
        <p:spPr>
          <a:xfrm>
            <a:off x="4205864" y="3319714"/>
            <a:ext cx="8034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rPr>
              <a:t>1×</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rPr>
              <a:t>1</a:t>
            </a:r>
            <a:endPar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endParaRPr>
          </a:p>
        </p:txBody>
      </p:sp>
      <p:sp>
        <p:nvSpPr>
          <p:cNvPr id="36" name="楕円 35">
            <a:extLst>
              <a:ext uri="{FF2B5EF4-FFF2-40B4-BE49-F238E27FC236}">
                <a16:creationId xmlns:a16="http://schemas.microsoft.com/office/drawing/2014/main" id="{978165A8-706B-4123-94AB-D8355FE0831A}"/>
              </a:ext>
            </a:extLst>
          </p:cNvPr>
          <p:cNvSpPr/>
          <p:nvPr/>
        </p:nvSpPr>
        <p:spPr>
          <a:xfrm>
            <a:off x="6179290" y="3559353"/>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7" name="直線コネクタ 36">
            <a:extLst>
              <a:ext uri="{FF2B5EF4-FFF2-40B4-BE49-F238E27FC236}">
                <a16:creationId xmlns:a16="http://schemas.microsoft.com/office/drawing/2014/main" id="{F38B1F08-F12C-4D88-B353-F9B7A4969DB0}"/>
              </a:ext>
            </a:extLst>
          </p:cNvPr>
          <p:cNvCxnSpPr>
            <a:cxnSpLocks/>
            <a:endCxn id="36" idx="2"/>
          </p:cNvCxnSpPr>
          <p:nvPr/>
        </p:nvCxnSpPr>
        <p:spPr>
          <a:xfrm>
            <a:off x="3695184" y="3554474"/>
            <a:ext cx="2484106" cy="288084"/>
          </a:xfrm>
          <a:prstGeom prst="line">
            <a:avLst/>
          </a:prstGeom>
        </p:spPr>
        <p:style>
          <a:lnRef idx="1">
            <a:schemeClr val="dk1"/>
          </a:lnRef>
          <a:fillRef idx="0">
            <a:schemeClr val="dk1"/>
          </a:fillRef>
          <a:effectRef idx="0">
            <a:schemeClr val="dk1"/>
          </a:effectRef>
          <a:fontRef idx="minor">
            <a:schemeClr val="tx1"/>
          </a:fontRef>
        </p:style>
      </p:cxnSp>
      <p:cxnSp>
        <p:nvCxnSpPr>
          <p:cNvPr id="38" name="直線コネクタ 37">
            <a:extLst>
              <a:ext uri="{FF2B5EF4-FFF2-40B4-BE49-F238E27FC236}">
                <a16:creationId xmlns:a16="http://schemas.microsoft.com/office/drawing/2014/main" id="{4CFB6AD6-12E1-4F4E-99F1-855CBD2A2594}"/>
              </a:ext>
            </a:extLst>
          </p:cNvPr>
          <p:cNvCxnSpPr>
            <a:cxnSpLocks/>
            <a:endCxn id="36" idx="2"/>
          </p:cNvCxnSpPr>
          <p:nvPr/>
        </p:nvCxnSpPr>
        <p:spPr>
          <a:xfrm flipV="1">
            <a:off x="3702455" y="3842558"/>
            <a:ext cx="2476835" cy="264374"/>
          </a:xfrm>
          <a:prstGeom prst="line">
            <a:avLst/>
          </a:prstGeom>
        </p:spPr>
        <p:style>
          <a:lnRef idx="1">
            <a:schemeClr val="dk1"/>
          </a:lnRef>
          <a:fillRef idx="0">
            <a:schemeClr val="dk1"/>
          </a:fillRef>
          <a:effectRef idx="0">
            <a:schemeClr val="dk1"/>
          </a:effectRef>
          <a:fontRef idx="minor">
            <a:schemeClr val="tx1"/>
          </a:fontRef>
        </p:style>
      </p:cxnSp>
      <p:sp>
        <p:nvSpPr>
          <p:cNvPr id="40" name="テキスト ボックス 39">
            <a:extLst>
              <a:ext uri="{FF2B5EF4-FFF2-40B4-BE49-F238E27FC236}">
                <a16:creationId xmlns:a16="http://schemas.microsoft.com/office/drawing/2014/main" id="{E574F47D-541A-454F-B62D-358AFE518D13}"/>
              </a:ext>
            </a:extLst>
          </p:cNvPr>
          <p:cNvSpPr txBox="1"/>
          <p:nvPr/>
        </p:nvSpPr>
        <p:spPr>
          <a:xfrm>
            <a:off x="3794770" y="3373613"/>
            <a:ext cx="409086"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3" name="テキスト ボックス 42">
            <a:extLst>
              <a:ext uri="{FF2B5EF4-FFF2-40B4-BE49-F238E27FC236}">
                <a16:creationId xmlns:a16="http://schemas.microsoft.com/office/drawing/2014/main" id="{B2FA9A06-D70E-4609-811B-249D78B6ADEB}"/>
              </a:ext>
            </a:extLst>
          </p:cNvPr>
          <p:cNvSpPr txBox="1"/>
          <p:nvPr/>
        </p:nvSpPr>
        <p:spPr>
          <a:xfrm>
            <a:off x="4230594" y="3882909"/>
            <a:ext cx="8034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rPr>
              <a:t>0×</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rPr>
              <a:t>1</a:t>
            </a:r>
            <a:endPar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endParaRPr>
          </a:p>
        </p:txBody>
      </p:sp>
      <p:sp>
        <p:nvSpPr>
          <p:cNvPr id="44" name="テキスト ボックス 43">
            <a:extLst>
              <a:ext uri="{FF2B5EF4-FFF2-40B4-BE49-F238E27FC236}">
                <a16:creationId xmlns:a16="http://schemas.microsoft.com/office/drawing/2014/main" id="{CF59EC56-43EF-4152-B44B-352FF4B10325}"/>
              </a:ext>
            </a:extLst>
          </p:cNvPr>
          <p:cNvSpPr txBox="1"/>
          <p:nvPr/>
        </p:nvSpPr>
        <p:spPr>
          <a:xfrm>
            <a:off x="4247709" y="2503067"/>
            <a:ext cx="141577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游ゴシック" panose="020B0400000000000000" pitchFamily="50" charset="-128"/>
              </a:rPr>
              <a:t>重み</a:t>
            </a:r>
            <a:r>
              <a:rPr kumimoji="1" lang="ja-JP" altLang="en-US" sz="2400" dirty="0">
                <a:solidFill>
                  <a:schemeClr val="accent5">
                    <a:lumMod val="75000"/>
                  </a:schemeClr>
                </a:solidFill>
                <a:latin typeface="Calibri" panose="020F0502020204030204"/>
                <a:ea typeface="游ゴシック" panose="020B0400000000000000" pitchFamily="50" charset="-128"/>
              </a:rPr>
              <a:t>との</a:t>
            </a:r>
            <a:endParaRPr kumimoji="1" lang="en-US" altLang="ja-JP" sz="2400" dirty="0">
              <a:solidFill>
                <a:schemeClr val="accent5">
                  <a:lumMod val="75000"/>
                </a:schemeClr>
              </a:solidFill>
              <a:latin typeface="Calibri" panose="020F0502020204030204"/>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dirty="0">
                <a:solidFill>
                  <a:schemeClr val="accent5">
                    <a:lumMod val="75000"/>
                  </a:schemeClr>
                </a:solidFill>
                <a:latin typeface="Calibri" panose="020F0502020204030204"/>
                <a:ea typeface="游ゴシック" panose="020B0400000000000000" pitchFamily="50" charset="-128"/>
              </a:rPr>
              <a:t>掛け算</a:t>
            </a:r>
            <a:endParaRPr kumimoji="1" lang="ja-JP" alt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游ゴシック" panose="020B0400000000000000" pitchFamily="50" charset="-128"/>
            </a:endParaRPr>
          </a:p>
        </p:txBody>
      </p:sp>
      <p:sp>
        <p:nvSpPr>
          <p:cNvPr id="47" name="テキスト ボックス 46">
            <a:extLst>
              <a:ext uri="{FF2B5EF4-FFF2-40B4-BE49-F238E27FC236}">
                <a16:creationId xmlns:a16="http://schemas.microsoft.com/office/drawing/2014/main" id="{E574F47D-541A-454F-B62D-358AFE518D13}"/>
              </a:ext>
            </a:extLst>
          </p:cNvPr>
          <p:cNvSpPr txBox="1"/>
          <p:nvPr/>
        </p:nvSpPr>
        <p:spPr>
          <a:xfrm>
            <a:off x="5034042" y="3341379"/>
            <a:ext cx="409086"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accent5">
                    <a:lumMod val="75000"/>
                  </a:schemeClr>
                </a:solidFill>
                <a:effectLst/>
                <a:uLnTx/>
                <a:uFillTx/>
                <a:latin typeface="Calibri" panose="020F0502020204030204"/>
                <a:ea typeface="游ゴシック" panose="020B0400000000000000" pitchFamily="50" charset="-128"/>
                <a:cs typeface="+mn-cs"/>
              </a:rPr>
              <a:t>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accent5">
                    <a:lumMod val="75000"/>
                  </a:schemeClr>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0" name="テキスト ボックス 49">
            <a:extLst>
              <a:ext uri="{FF2B5EF4-FFF2-40B4-BE49-F238E27FC236}">
                <a16:creationId xmlns:a16="http://schemas.microsoft.com/office/drawing/2014/main" id="{2790E32B-6D3B-4EE8-AAFD-59A373D87C51}"/>
              </a:ext>
            </a:extLst>
          </p:cNvPr>
          <p:cNvSpPr txBox="1"/>
          <p:nvPr/>
        </p:nvSpPr>
        <p:spPr>
          <a:xfrm>
            <a:off x="2781078" y="2806037"/>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Tree>
    <p:extLst>
      <p:ext uri="{BB962C8B-B14F-4D97-AF65-F5344CB8AC3E}">
        <p14:creationId xmlns:p14="http://schemas.microsoft.com/office/powerpoint/2010/main" val="3821722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③バイアス</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2400" dirty="0"/>
              <a:t>ニューロンは</a:t>
            </a:r>
            <a:r>
              <a:rPr lang="ja-JP" altLang="en-US" sz="2400" b="1" dirty="0"/>
              <a:t>バイアス</a:t>
            </a:r>
            <a:r>
              <a:rPr lang="ja-JP" altLang="en-US" sz="2400" dirty="0"/>
              <a:t>を持つ</a:t>
            </a:r>
            <a:endParaRPr lang="en-US" altLang="ja-JP" sz="2400" dirty="0"/>
          </a:p>
          <a:p>
            <a:r>
              <a:rPr lang="ja-JP" altLang="en-US" sz="2400" b="1" dirty="0"/>
              <a:t>入力に重みをかけたもの</a:t>
            </a:r>
            <a:r>
              <a:rPr lang="ja-JP" altLang="en-US" sz="2400" dirty="0"/>
              <a:t>の</a:t>
            </a:r>
            <a:r>
              <a:rPr lang="ja-JP" altLang="en-US" sz="2400" b="1" u="sng" dirty="0">
                <a:solidFill>
                  <a:srgbClr val="FF0000"/>
                </a:solidFill>
              </a:rPr>
              <a:t>総和にバイアスが加算</a:t>
            </a:r>
            <a:r>
              <a:rPr lang="ja-JP" altLang="en-US" sz="2400" dirty="0"/>
              <a:t>される</a:t>
            </a:r>
          </a:p>
          <a:p>
            <a:endParaRPr kumimoji="1" lang="ja-JP" altLang="en-US" sz="2400"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32</a:t>
            </a:fld>
            <a:endParaRPr kumimoji="1" lang="ja-JP" altLang="en-US"/>
          </a:p>
        </p:txBody>
      </p:sp>
      <p:sp>
        <p:nvSpPr>
          <p:cNvPr id="5" name="正方形/長方形 4">
            <a:extLst>
              <a:ext uri="{FF2B5EF4-FFF2-40B4-BE49-F238E27FC236}">
                <a16:creationId xmlns:a16="http://schemas.microsoft.com/office/drawing/2014/main" id="{D60C3023-844D-47E7-A96B-7EB9C307ED57}"/>
              </a:ext>
            </a:extLst>
          </p:cNvPr>
          <p:cNvSpPr/>
          <p:nvPr/>
        </p:nvSpPr>
        <p:spPr>
          <a:xfrm>
            <a:off x="1674339" y="3547626"/>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106289B6-E205-4107-B6C2-975BF96E3B41}"/>
              </a:ext>
            </a:extLst>
          </p:cNvPr>
          <p:cNvSpPr/>
          <p:nvPr/>
        </p:nvSpPr>
        <p:spPr>
          <a:xfrm>
            <a:off x="1330518" y="3554474"/>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98ADA970-23F0-4886-BE69-224767AFC831}"/>
              </a:ext>
            </a:extLst>
          </p:cNvPr>
          <p:cNvSpPr/>
          <p:nvPr/>
        </p:nvSpPr>
        <p:spPr>
          <a:xfrm>
            <a:off x="1667068" y="3554474"/>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2790E32B-6D3B-4EE8-AAFD-59A373D87C51}"/>
              </a:ext>
            </a:extLst>
          </p:cNvPr>
          <p:cNvSpPr txBox="1"/>
          <p:nvPr/>
        </p:nvSpPr>
        <p:spPr>
          <a:xfrm>
            <a:off x="1302985" y="4122854"/>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9" name="テキスト ボックス 8">
            <a:extLst>
              <a:ext uri="{FF2B5EF4-FFF2-40B4-BE49-F238E27FC236}">
                <a16:creationId xmlns:a16="http://schemas.microsoft.com/office/drawing/2014/main" id="{512FD78A-7499-4E1A-AF81-76D12C4EC329}"/>
              </a:ext>
            </a:extLst>
          </p:cNvPr>
          <p:cNvSpPr txBox="1"/>
          <p:nvPr/>
        </p:nvSpPr>
        <p:spPr>
          <a:xfrm>
            <a:off x="1302985" y="3514220"/>
            <a:ext cx="70243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1   2</a:t>
            </a:r>
          </a:p>
        </p:txBody>
      </p:sp>
      <p:sp>
        <p:nvSpPr>
          <p:cNvPr id="14" name="テキスト ボックス 13">
            <a:extLst>
              <a:ext uri="{FF2B5EF4-FFF2-40B4-BE49-F238E27FC236}">
                <a16:creationId xmlns:a16="http://schemas.microsoft.com/office/drawing/2014/main" id="{2790E32B-6D3B-4EE8-AAFD-59A373D87C51}"/>
              </a:ext>
            </a:extLst>
          </p:cNvPr>
          <p:cNvSpPr txBox="1"/>
          <p:nvPr/>
        </p:nvSpPr>
        <p:spPr>
          <a:xfrm>
            <a:off x="2010889" y="4653613"/>
            <a:ext cx="203132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noProof="0" dirty="0">
                <a:solidFill>
                  <a:prstClr val="black"/>
                </a:solidFill>
                <a:latin typeface="Calibri" panose="020F0502020204030204"/>
                <a:ea typeface="游ゴシック" panose="020B0400000000000000" pitchFamily="50" charset="-128"/>
              </a:rPr>
              <a:t>白を１</a:t>
            </a:r>
            <a:endParaRPr kumimoji="1" lang="en-US" altLang="ja-JP" sz="2400" noProof="0" dirty="0">
              <a:solidFill>
                <a:prstClr val="black"/>
              </a:solidFill>
              <a:latin typeface="Calibri" panose="020F0502020204030204"/>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dirty="0">
                <a:ln>
                  <a:noFill/>
                </a:ln>
                <a:solidFill>
                  <a:prstClr val="black"/>
                </a:solidFill>
                <a:effectLst/>
                <a:uLnTx/>
                <a:uFillTx/>
                <a:latin typeface="Calibri" panose="020F0502020204030204"/>
                <a:ea typeface="游ゴシック" panose="020B0400000000000000" pitchFamily="50" charset="-128"/>
              </a:rPr>
              <a:t>黒を０とする</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grpSp>
        <p:nvGrpSpPr>
          <p:cNvPr id="30" name="グループ化 29"/>
          <p:cNvGrpSpPr/>
          <p:nvPr/>
        </p:nvGrpSpPr>
        <p:grpSpPr>
          <a:xfrm>
            <a:off x="2781078" y="2503067"/>
            <a:ext cx="6274661" cy="2743991"/>
            <a:chOff x="2781078" y="2503067"/>
            <a:chExt cx="6274661" cy="2743991"/>
          </a:xfrm>
        </p:grpSpPr>
        <p:sp>
          <p:nvSpPr>
            <p:cNvPr id="10" name="テキスト ボックス 9">
              <a:extLst>
                <a:ext uri="{FF2B5EF4-FFF2-40B4-BE49-F238E27FC236}">
                  <a16:creationId xmlns:a16="http://schemas.microsoft.com/office/drawing/2014/main" id="{7B7483E0-1DD4-4A62-B40A-E3198AF7C7E8}"/>
                </a:ext>
              </a:extLst>
            </p:cNvPr>
            <p:cNvSpPr txBox="1"/>
            <p:nvPr/>
          </p:nvSpPr>
          <p:spPr>
            <a:xfrm>
              <a:off x="2940615" y="3256324"/>
              <a:ext cx="633507"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rPr>
                <a:t>1</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rPr>
                <a:t>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rPr>
                <a:t>2</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r>
                <a:rPr kumimoji="1" lang="en-US" altLang="ja-JP" sz="2400" dirty="0">
                  <a:solidFill>
                    <a:prstClr val="black"/>
                  </a:solidFill>
                  <a:latin typeface="Calibri" panose="020F0502020204030204"/>
                  <a:ea typeface="游ゴシック" panose="020B0400000000000000" pitchFamily="50" charset="-128"/>
                </a:rPr>
                <a:t>0</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CF59EC56-43EF-4152-B44B-352FF4B10325}"/>
                </a:ext>
              </a:extLst>
            </p:cNvPr>
            <p:cNvSpPr txBox="1"/>
            <p:nvPr/>
          </p:nvSpPr>
          <p:spPr>
            <a:xfrm>
              <a:off x="3489884" y="2806037"/>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rPr>
                <a:t>重み</a:t>
              </a:r>
            </a:p>
          </p:txBody>
        </p:sp>
        <p:sp>
          <p:nvSpPr>
            <p:cNvPr id="12" name="テキスト ボックス 11">
              <a:extLst>
                <a:ext uri="{FF2B5EF4-FFF2-40B4-BE49-F238E27FC236}">
                  <a16:creationId xmlns:a16="http://schemas.microsoft.com/office/drawing/2014/main" id="{B2FA9A06-D70E-4609-811B-249D78B6ADEB}"/>
                </a:ext>
              </a:extLst>
            </p:cNvPr>
            <p:cNvSpPr txBox="1"/>
            <p:nvPr/>
          </p:nvSpPr>
          <p:spPr>
            <a:xfrm>
              <a:off x="4689084" y="4785393"/>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a:t>
              </a:r>
            </a:p>
          </p:txBody>
        </p:sp>
        <p:cxnSp>
          <p:nvCxnSpPr>
            <p:cNvPr id="13" name="直線矢印コネクタ 12">
              <a:extLst>
                <a:ext uri="{FF2B5EF4-FFF2-40B4-BE49-F238E27FC236}">
                  <a16:creationId xmlns:a16="http://schemas.microsoft.com/office/drawing/2014/main" id="{F90B1EBC-BBA3-460E-88D4-290EF9024CA7}"/>
                </a:ext>
              </a:extLst>
            </p:cNvPr>
            <p:cNvCxnSpPr/>
            <p:nvPr/>
          </p:nvCxnSpPr>
          <p:spPr>
            <a:xfrm flipV="1">
              <a:off x="6797357" y="3830856"/>
              <a:ext cx="461625" cy="81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B2FA9A06-D70E-4609-811B-249D78B6ADEB}"/>
                </a:ext>
              </a:extLst>
            </p:cNvPr>
            <p:cNvSpPr txBox="1"/>
            <p:nvPr/>
          </p:nvSpPr>
          <p:spPr>
            <a:xfrm>
              <a:off x="4205864" y="3319714"/>
              <a:ext cx="8034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rPr>
                <a:t>1×</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rPr>
                <a:t>1</a:t>
              </a:r>
              <a:endPar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endParaRPr>
            </a:p>
          </p:txBody>
        </p:sp>
        <p:sp>
          <p:nvSpPr>
            <p:cNvPr id="16" name="楕円 15">
              <a:extLst>
                <a:ext uri="{FF2B5EF4-FFF2-40B4-BE49-F238E27FC236}">
                  <a16:creationId xmlns:a16="http://schemas.microsoft.com/office/drawing/2014/main" id="{978165A8-706B-4123-94AB-D8355FE0831A}"/>
                </a:ext>
              </a:extLst>
            </p:cNvPr>
            <p:cNvSpPr/>
            <p:nvPr/>
          </p:nvSpPr>
          <p:spPr>
            <a:xfrm>
              <a:off x="6179290" y="3559353"/>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7" name="直線コネクタ 16">
              <a:extLst>
                <a:ext uri="{FF2B5EF4-FFF2-40B4-BE49-F238E27FC236}">
                  <a16:creationId xmlns:a16="http://schemas.microsoft.com/office/drawing/2014/main" id="{F38B1F08-F12C-4D88-B353-F9B7A4969DB0}"/>
                </a:ext>
              </a:extLst>
            </p:cNvPr>
            <p:cNvCxnSpPr>
              <a:cxnSpLocks/>
              <a:endCxn id="16" idx="2"/>
            </p:cNvCxnSpPr>
            <p:nvPr/>
          </p:nvCxnSpPr>
          <p:spPr>
            <a:xfrm>
              <a:off x="3695184" y="3554474"/>
              <a:ext cx="2484106" cy="288084"/>
            </a:xfrm>
            <a:prstGeom prst="line">
              <a:avLst/>
            </a:prstGeom>
          </p:spPr>
          <p:style>
            <a:lnRef idx="1">
              <a:schemeClr val="dk1"/>
            </a:lnRef>
            <a:fillRef idx="0">
              <a:schemeClr val="dk1"/>
            </a:fillRef>
            <a:effectRef idx="0">
              <a:schemeClr val="dk1"/>
            </a:effectRef>
            <a:fontRef idx="minor">
              <a:schemeClr val="tx1"/>
            </a:fontRef>
          </p:style>
        </p:cxnSp>
        <p:cxnSp>
          <p:nvCxnSpPr>
            <p:cNvPr id="18" name="直線コネクタ 17">
              <a:extLst>
                <a:ext uri="{FF2B5EF4-FFF2-40B4-BE49-F238E27FC236}">
                  <a16:creationId xmlns:a16="http://schemas.microsoft.com/office/drawing/2014/main" id="{4CFB6AD6-12E1-4F4E-99F1-855CBD2A2594}"/>
                </a:ext>
              </a:extLst>
            </p:cNvPr>
            <p:cNvCxnSpPr>
              <a:cxnSpLocks/>
              <a:endCxn id="16" idx="2"/>
            </p:cNvCxnSpPr>
            <p:nvPr/>
          </p:nvCxnSpPr>
          <p:spPr>
            <a:xfrm flipV="1">
              <a:off x="3702455" y="3842558"/>
              <a:ext cx="2476835" cy="264374"/>
            </a:xfrm>
            <a:prstGeom prst="line">
              <a:avLst/>
            </a:prstGeom>
          </p:spPr>
          <p:style>
            <a:lnRef idx="1">
              <a:schemeClr val="dk1"/>
            </a:lnRef>
            <a:fillRef idx="0">
              <a:schemeClr val="dk1"/>
            </a:fillRef>
            <a:effectRef idx="0">
              <a:schemeClr val="dk1"/>
            </a:effectRef>
            <a:fontRef idx="minor">
              <a:schemeClr val="tx1"/>
            </a:fontRef>
          </p:style>
        </p:cxnSp>
        <p:sp>
          <p:nvSpPr>
            <p:cNvPr id="19" name="テキスト ボックス 18">
              <a:extLst>
                <a:ext uri="{FF2B5EF4-FFF2-40B4-BE49-F238E27FC236}">
                  <a16:creationId xmlns:a16="http://schemas.microsoft.com/office/drawing/2014/main" id="{E574F47D-541A-454F-B62D-358AFE518D13}"/>
                </a:ext>
              </a:extLst>
            </p:cNvPr>
            <p:cNvSpPr txBox="1"/>
            <p:nvPr/>
          </p:nvSpPr>
          <p:spPr>
            <a:xfrm>
              <a:off x="3794770" y="3373613"/>
              <a:ext cx="409086"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B2FA9A06-D70E-4609-811B-249D78B6ADEB}"/>
                </a:ext>
              </a:extLst>
            </p:cNvPr>
            <p:cNvSpPr txBox="1"/>
            <p:nvPr/>
          </p:nvSpPr>
          <p:spPr>
            <a:xfrm>
              <a:off x="4230594" y="3882909"/>
              <a:ext cx="8034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rPr>
                <a:t>0×</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rPr>
                <a:t>1</a:t>
              </a:r>
              <a:endPar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CF59EC56-43EF-4152-B44B-352FF4B10325}"/>
                </a:ext>
              </a:extLst>
            </p:cNvPr>
            <p:cNvSpPr txBox="1"/>
            <p:nvPr/>
          </p:nvSpPr>
          <p:spPr>
            <a:xfrm>
              <a:off x="4247709" y="2503067"/>
              <a:ext cx="141577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游ゴシック" panose="020B0400000000000000" pitchFamily="50" charset="-128"/>
                </a:rPr>
                <a:t>重み</a:t>
              </a:r>
              <a:r>
                <a:rPr kumimoji="1" lang="ja-JP" altLang="en-US" sz="2400" dirty="0">
                  <a:solidFill>
                    <a:schemeClr val="accent5">
                      <a:lumMod val="75000"/>
                    </a:schemeClr>
                  </a:solidFill>
                  <a:latin typeface="Calibri" panose="020F0502020204030204"/>
                  <a:ea typeface="游ゴシック" panose="020B0400000000000000" pitchFamily="50" charset="-128"/>
                </a:rPr>
                <a:t>との</a:t>
              </a:r>
              <a:endParaRPr kumimoji="1" lang="en-US" altLang="ja-JP" sz="2400" dirty="0">
                <a:solidFill>
                  <a:schemeClr val="accent5">
                    <a:lumMod val="75000"/>
                  </a:schemeClr>
                </a:solidFill>
                <a:latin typeface="Calibri" panose="020F0502020204030204"/>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dirty="0">
                  <a:solidFill>
                    <a:schemeClr val="accent5">
                      <a:lumMod val="75000"/>
                    </a:schemeClr>
                  </a:solidFill>
                  <a:latin typeface="Calibri" panose="020F0502020204030204"/>
                  <a:ea typeface="游ゴシック" panose="020B0400000000000000" pitchFamily="50" charset="-128"/>
                </a:rPr>
                <a:t>掛け算</a:t>
              </a:r>
              <a:endParaRPr kumimoji="1" lang="ja-JP" alt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E574F47D-541A-454F-B62D-358AFE518D13}"/>
                </a:ext>
              </a:extLst>
            </p:cNvPr>
            <p:cNvSpPr txBox="1"/>
            <p:nvPr/>
          </p:nvSpPr>
          <p:spPr>
            <a:xfrm>
              <a:off x="5034042" y="3341379"/>
              <a:ext cx="409086"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accent5">
                      <a:lumMod val="75000"/>
                    </a:schemeClr>
                  </a:solidFill>
                  <a:effectLst/>
                  <a:uLnTx/>
                  <a:uFillTx/>
                  <a:latin typeface="Calibri" panose="020F0502020204030204"/>
                  <a:ea typeface="游ゴシック" panose="020B0400000000000000" pitchFamily="50" charset="-128"/>
                  <a:cs typeface="+mn-cs"/>
                </a:rPr>
                <a:t>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accent5">
                      <a:lumMod val="75000"/>
                    </a:schemeClr>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2790E32B-6D3B-4EE8-AAFD-59A373D87C51}"/>
                </a:ext>
              </a:extLst>
            </p:cNvPr>
            <p:cNvSpPr txBox="1"/>
            <p:nvPr/>
          </p:nvSpPr>
          <p:spPr>
            <a:xfrm>
              <a:off x="2781078" y="2806037"/>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24" name="テキスト ボックス 23">
              <a:extLst>
                <a:ext uri="{FF2B5EF4-FFF2-40B4-BE49-F238E27FC236}">
                  <a16:creationId xmlns:a16="http://schemas.microsoft.com/office/drawing/2014/main" id="{CF59EC56-43EF-4152-B44B-352FF4B10325}"/>
                </a:ext>
              </a:extLst>
            </p:cNvPr>
            <p:cNvSpPr txBox="1"/>
            <p:nvPr/>
          </p:nvSpPr>
          <p:spPr>
            <a:xfrm>
              <a:off x="5252179" y="3025491"/>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noProof="0" dirty="0">
                  <a:solidFill>
                    <a:srgbClr val="00B050"/>
                  </a:solidFill>
                  <a:latin typeface="Calibri" panose="020F0502020204030204"/>
                  <a:ea typeface="游ゴシック" panose="020B0400000000000000" pitchFamily="50" charset="-128"/>
                </a:rPr>
                <a:t>バイアス</a:t>
              </a:r>
              <a:endParaRPr kumimoji="1" lang="ja-JP" altLang="en-US" sz="24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E574F47D-541A-454F-B62D-358AFE518D13}"/>
                </a:ext>
              </a:extLst>
            </p:cNvPr>
            <p:cNvSpPr txBox="1"/>
            <p:nvPr/>
          </p:nvSpPr>
          <p:spPr>
            <a:xfrm>
              <a:off x="5463177" y="3554474"/>
              <a:ext cx="34015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E574F47D-541A-454F-B62D-358AFE518D13}"/>
                </a:ext>
              </a:extLst>
            </p:cNvPr>
            <p:cNvSpPr txBox="1"/>
            <p:nvPr/>
          </p:nvSpPr>
          <p:spPr>
            <a:xfrm>
              <a:off x="6423287" y="4298634"/>
              <a:ext cx="263245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accent5">
                      <a:lumMod val="75000"/>
                    </a:schemeClr>
                  </a:solidFill>
                  <a:effectLst/>
                  <a:uLnTx/>
                  <a:uFillTx/>
                  <a:latin typeface="Calibri" panose="020F0502020204030204"/>
                  <a:ea typeface="游ゴシック" panose="020B0400000000000000" pitchFamily="50" charset="-128"/>
                  <a:cs typeface="+mn-cs"/>
                </a:rPr>
                <a:t>1 + 0</a:t>
              </a:r>
              <a:r>
                <a:rPr kumimoji="1" lang="ja-JP" altLang="en-US" sz="2400" noProof="0" dirty="0">
                  <a:solidFill>
                    <a:prstClr val="black"/>
                  </a:solidFill>
                  <a:latin typeface="Calibri" panose="020F0502020204030204"/>
                  <a:ea typeface="游ゴシック" panose="020B0400000000000000" pitchFamily="50" charset="-128"/>
                </a:rPr>
                <a:t> に</a:t>
              </a:r>
              <a:endParaRPr kumimoji="1" lang="en-US" altLang="ja-JP" sz="2400" noProof="0" dirty="0">
                <a:solidFill>
                  <a:prstClr val="black"/>
                </a:solidFill>
                <a:latin typeface="Calibri" panose="020F0502020204030204"/>
                <a:ea typeface="游ゴシック" panose="020B0400000000000000" pitchFamily="50" charset="-128"/>
              </a:endParaRPr>
            </a:p>
            <a:p>
              <a:pPr>
                <a:defRPr/>
              </a:pPr>
              <a:r>
                <a:rPr kumimoji="1" lang="ja-JP" altLang="en-US" sz="2400" b="1" dirty="0">
                  <a:solidFill>
                    <a:srgbClr val="00B050"/>
                  </a:solidFill>
                </a:rPr>
                <a:t>バイアス </a:t>
              </a:r>
              <a:r>
                <a:rPr kumimoji="1" lang="en-US" altLang="ja-JP" sz="2400" b="1" dirty="0">
                  <a:solidFill>
                    <a:srgbClr val="00B050"/>
                  </a:solidFill>
                </a:rPr>
                <a:t>0</a:t>
              </a:r>
              <a:r>
                <a:rPr kumimoji="1" lang="ja-JP" altLang="en-US" sz="2400" b="1" dirty="0">
                  <a:solidFill>
                    <a:srgbClr val="00B050"/>
                  </a:solidFill>
                  <a:latin typeface="Calibri" panose="020F0502020204030204"/>
                  <a:ea typeface="游ゴシック" panose="020B0400000000000000" pitchFamily="50" charset="-128"/>
                </a:rPr>
                <a:t> を加算</a:t>
              </a:r>
              <a:endParaRPr kumimoji="1" lang="en-US" altLang="ja-JP" sz="2400" b="1" dirty="0">
                <a:solidFill>
                  <a:srgbClr val="00B050"/>
                </a:solidFill>
              </a:endParaRPr>
            </a:p>
          </p:txBody>
        </p:sp>
        <p:sp>
          <p:nvSpPr>
            <p:cNvPr id="27" name="テキスト ボックス 26">
              <a:extLst>
                <a:ext uri="{FF2B5EF4-FFF2-40B4-BE49-F238E27FC236}">
                  <a16:creationId xmlns:a16="http://schemas.microsoft.com/office/drawing/2014/main" id="{E574F47D-541A-454F-B62D-358AFE518D13}"/>
                </a:ext>
              </a:extLst>
            </p:cNvPr>
            <p:cNvSpPr txBox="1"/>
            <p:nvPr/>
          </p:nvSpPr>
          <p:spPr>
            <a:xfrm>
              <a:off x="5813989" y="3563783"/>
              <a:ext cx="34015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29" name="直線矢印コネクタ 28"/>
            <p:cNvCxnSpPr/>
            <p:nvPr/>
          </p:nvCxnSpPr>
          <p:spPr>
            <a:xfrm flipH="1" flipV="1">
              <a:off x="6037773" y="3941543"/>
              <a:ext cx="450550" cy="412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38244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④活性化関数</a:t>
            </a:r>
          </a:p>
        </p:txBody>
      </p:sp>
      <p:sp>
        <p:nvSpPr>
          <p:cNvPr id="3" name="コンテンツ プレースホルダー 2"/>
          <p:cNvSpPr>
            <a:spLocks noGrp="1"/>
          </p:cNvSpPr>
          <p:nvPr>
            <p:ph idx="1"/>
          </p:nvPr>
        </p:nvSpPr>
        <p:spPr/>
        <p:txBody>
          <a:bodyPr>
            <a:normAutofit/>
          </a:bodyPr>
          <a:lstStyle/>
          <a:p>
            <a:r>
              <a:rPr lang="ja-JP" altLang="en-US" sz="2400" b="1" u="sng" dirty="0">
                <a:solidFill>
                  <a:srgbClr val="FF0000"/>
                </a:solidFill>
              </a:rPr>
              <a:t>出力を算出するため</a:t>
            </a:r>
            <a:r>
              <a:rPr lang="ja-JP" altLang="en-US" sz="2400" dirty="0"/>
              <a:t>に、</a:t>
            </a:r>
            <a:r>
              <a:rPr lang="ja-JP" altLang="en-US" sz="2400" b="1" dirty="0"/>
              <a:t>活性化関数</a:t>
            </a:r>
            <a:r>
              <a:rPr lang="ja-JP" altLang="en-US" sz="2400" dirty="0"/>
              <a:t>が使用される</a:t>
            </a:r>
            <a:endParaRPr lang="en-US" altLang="ja-JP" sz="2400" dirty="0"/>
          </a:p>
          <a:p>
            <a:r>
              <a:rPr lang="ja-JP" altLang="en-US" sz="2400" dirty="0"/>
              <a:t>複雑なパターンを学習する能力に関係</a:t>
            </a:r>
            <a:endParaRPr lang="en-US" altLang="ja-JP" sz="2400" dirty="0"/>
          </a:p>
          <a:p>
            <a:r>
              <a:rPr lang="en-US" altLang="ja-JP" sz="2400" dirty="0" err="1"/>
              <a:t>ReLU</a:t>
            </a:r>
            <a:r>
              <a:rPr lang="ja-JP" altLang="en-US" sz="2400" dirty="0"/>
              <a:t>（</a:t>
            </a:r>
            <a:r>
              <a:rPr lang="en-US" altLang="ja-JP" sz="2400" dirty="0"/>
              <a:t>Rectified Linear Unit</a:t>
            </a:r>
            <a:r>
              <a:rPr lang="ja-JP" altLang="en-US" sz="2400" dirty="0"/>
              <a:t>）、シグモイドなどがある</a:t>
            </a:r>
            <a:endParaRPr kumimoji="1" lang="ja-JP" altLang="en-US" sz="2400"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33</a:t>
            </a:fld>
            <a:endParaRPr kumimoji="1" lang="ja-JP" altLang="en-US"/>
          </a:p>
        </p:txBody>
      </p:sp>
      <p:grpSp>
        <p:nvGrpSpPr>
          <p:cNvPr id="5" name="グループ化 4"/>
          <p:cNvGrpSpPr/>
          <p:nvPr/>
        </p:nvGrpSpPr>
        <p:grpSpPr>
          <a:xfrm>
            <a:off x="0" y="2727724"/>
            <a:ext cx="6274661" cy="2932084"/>
            <a:chOff x="2781078" y="2314974"/>
            <a:chExt cx="6274661" cy="2932084"/>
          </a:xfrm>
        </p:grpSpPr>
        <p:sp>
          <p:nvSpPr>
            <p:cNvPr id="6" name="テキスト ボックス 5">
              <a:extLst>
                <a:ext uri="{FF2B5EF4-FFF2-40B4-BE49-F238E27FC236}">
                  <a16:creationId xmlns:a16="http://schemas.microsoft.com/office/drawing/2014/main" id="{7B7483E0-1DD4-4A62-B40A-E3198AF7C7E8}"/>
                </a:ext>
              </a:extLst>
            </p:cNvPr>
            <p:cNvSpPr txBox="1"/>
            <p:nvPr/>
          </p:nvSpPr>
          <p:spPr>
            <a:xfrm>
              <a:off x="2940615" y="3256324"/>
              <a:ext cx="633507"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rPr>
                <a:t>1</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rPr>
                <a:t>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rPr>
                <a:t>2</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r>
                <a:rPr kumimoji="1" lang="en-US" altLang="ja-JP" sz="2400" dirty="0">
                  <a:solidFill>
                    <a:prstClr val="black"/>
                  </a:solidFill>
                  <a:latin typeface="Calibri" panose="020F0502020204030204"/>
                  <a:ea typeface="游ゴシック" panose="020B0400000000000000" pitchFamily="50" charset="-128"/>
                </a:rPr>
                <a:t>0</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CF59EC56-43EF-4152-B44B-352FF4B10325}"/>
                </a:ext>
              </a:extLst>
            </p:cNvPr>
            <p:cNvSpPr txBox="1"/>
            <p:nvPr/>
          </p:nvSpPr>
          <p:spPr>
            <a:xfrm>
              <a:off x="3489884" y="2806037"/>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rPr>
                <a:t>重み</a:t>
              </a:r>
            </a:p>
          </p:txBody>
        </p:sp>
        <p:sp>
          <p:nvSpPr>
            <p:cNvPr id="8" name="テキスト ボックス 7">
              <a:extLst>
                <a:ext uri="{FF2B5EF4-FFF2-40B4-BE49-F238E27FC236}">
                  <a16:creationId xmlns:a16="http://schemas.microsoft.com/office/drawing/2014/main" id="{B2FA9A06-D70E-4609-811B-249D78B6ADEB}"/>
                </a:ext>
              </a:extLst>
            </p:cNvPr>
            <p:cNvSpPr txBox="1"/>
            <p:nvPr/>
          </p:nvSpPr>
          <p:spPr>
            <a:xfrm>
              <a:off x="4689084" y="4785393"/>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a:t>
              </a:r>
            </a:p>
          </p:txBody>
        </p:sp>
        <p:cxnSp>
          <p:nvCxnSpPr>
            <p:cNvPr id="9" name="直線矢印コネクタ 8">
              <a:extLst>
                <a:ext uri="{FF2B5EF4-FFF2-40B4-BE49-F238E27FC236}">
                  <a16:creationId xmlns:a16="http://schemas.microsoft.com/office/drawing/2014/main" id="{F90B1EBC-BBA3-460E-88D4-290EF9024CA7}"/>
                </a:ext>
              </a:extLst>
            </p:cNvPr>
            <p:cNvCxnSpPr/>
            <p:nvPr/>
          </p:nvCxnSpPr>
          <p:spPr>
            <a:xfrm flipV="1">
              <a:off x="6797357" y="3830856"/>
              <a:ext cx="461625" cy="81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B2FA9A06-D70E-4609-811B-249D78B6ADEB}"/>
                </a:ext>
              </a:extLst>
            </p:cNvPr>
            <p:cNvSpPr txBox="1"/>
            <p:nvPr/>
          </p:nvSpPr>
          <p:spPr>
            <a:xfrm>
              <a:off x="4205864" y="3319714"/>
              <a:ext cx="8034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rPr>
                <a:t>1×</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rPr>
                <a:t>1</a:t>
              </a:r>
              <a:endPar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endParaRPr>
            </a:p>
          </p:txBody>
        </p:sp>
        <p:sp>
          <p:nvSpPr>
            <p:cNvPr id="11" name="楕円 10">
              <a:extLst>
                <a:ext uri="{FF2B5EF4-FFF2-40B4-BE49-F238E27FC236}">
                  <a16:creationId xmlns:a16="http://schemas.microsoft.com/office/drawing/2014/main" id="{978165A8-706B-4123-94AB-D8355FE0831A}"/>
                </a:ext>
              </a:extLst>
            </p:cNvPr>
            <p:cNvSpPr/>
            <p:nvPr/>
          </p:nvSpPr>
          <p:spPr>
            <a:xfrm>
              <a:off x="6179290" y="3559353"/>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2" name="直線コネクタ 11">
              <a:extLst>
                <a:ext uri="{FF2B5EF4-FFF2-40B4-BE49-F238E27FC236}">
                  <a16:creationId xmlns:a16="http://schemas.microsoft.com/office/drawing/2014/main" id="{F38B1F08-F12C-4D88-B353-F9B7A4969DB0}"/>
                </a:ext>
              </a:extLst>
            </p:cNvPr>
            <p:cNvCxnSpPr>
              <a:cxnSpLocks/>
              <a:endCxn id="11" idx="2"/>
            </p:cNvCxnSpPr>
            <p:nvPr/>
          </p:nvCxnSpPr>
          <p:spPr>
            <a:xfrm>
              <a:off x="3695184" y="3554474"/>
              <a:ext cx="2484106" cy="288084"/>
            </a:xfrm>
            <a:prstGeom prst="line">
              <a:avLst/>
            </a:prstGeom>
          </p:spPr>
          <p:style>
            <a:lnRef idx="1">
              <a:schemeClr val="dk1"/>
            </a:lnRef>
            <a:fillRef idx="0">
              <a:schemeClr val="dk1"/>
            </a:fillRef>
            <a:effectRef idx="0">
              <a:schemeClr val="dk1"/>
            </a:effectRef>
            <a:fontRef idx="minor">
              <a:schemeClr val="tx1"/>
            </a:fontRef>
          </p:style>
        </p:cxnSp>
        <p:cxnSp>
          <p:nvCxnSpPr>
            <p:cNvPr id="13" name="直線コネクタ 12">
              <a:extLst>
                <a:ext uri="{FF2B5EF4-FFF2-40B4-BE49-F238E27FC236}">
                  <a16:creationId xmlns:a16="http://schemas.microsoft.com/office/drawing/2014/main" id="{4CFB6AD6-12E1-4F4E-99F1-855CBD2A2594}"/>
                </a:ext>
              </a:extLst>
            </p:cNvPr>
            <p:cNvCxnSpPr>
              <a:cxnSpLocks/>
              <a:endCxn id="11" idx="2"/>
            </p:cNvCxnSpPr>
            <p:nvPr/>
          </p:nvCxnSpPr>
          <p:spPr>
            <a:xfrm flipV="1">
              <a:off x="3702455" y="3842558"/>
              <a:ext cx="2476835" cy="264374"/>
            </a:xfrm>
            <a:prstGeom prst="line">
              <a:avLst/>
            </a:prstGeom>
          </p:spPr>
          <p:style>
            <a:lnRef idx="1">
              <a:schemeClr val="dk1"/>
            </a:lnRef>
            <a:fillRef idx="0">
              <a:schemeClr val="dk1"/>
            </a:fillRef>
            <a:effectRef idx="0">
              <a:schemeClr val="dk1"/>
            </a:effectRef>
            <a:fontRef idx="minor">
              <a:schemeClr val="tx1"/>
            </a:fontRef>
          </p:style>
        </p:cxnSp>
        <p:sp>
          <p:nvSpPr>
            <p:cNvPr id="14" name="テキスト ボックス 13">
              <a:extLst>
                <a:ext uri="{FF2B5EF4-FFF2-40B4-BE49-F238E27FC236}">
                  <a16:creationId xmlns:a16="http://schemas.microsoft.com/office/drawing/2014/main" id="{E574F47D-541A-454F-B62D-358AFE518D13}"/>
                </a:ext>
              </a:extLst>
            </p:cNvPr>
            <p:cNvSpPr txBox="1"/>
            <p:nvPr/>
          </p:nvSpPr>
          <p:spPr>
            <a:xfrm>
              <a:off x="3794770" y="3373613"/>
              <a:ext cx="409086"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B2FA9A06-D70E-4609-811B-249D78B6ADEB}"/>
                </a:ext>
              </a:extLst>
            </p:cNvPr>
            <p:cNvSpPr txBox="1"/>
            <p:nvPr/>
          </p:nvSpPr>
          <p:spPr>
            <a:xfrm>
              <a:off x="4230594" y="3882909"/>
              <a:ext cx="8034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rPr>
                <a:t>0×</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rPr>
                <a:t>1</a:t>
              </a:r>
              <a:endPar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CF59EC56-43EF-4152-B44B-352FF4B10325}"/>
                </a:ext>
              </a:extLst>
            </p:cNvPr>
            <p:cNvSpPr txBox="1"/>
            <p:nvPr/>
          </p:nvSpPr>
          <p:spPr>
            <a:xfrm>
              <a:off x="4247709" y="2503067"/>
              <a:ext cx="141577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游ゴシック" panose="020B0400000000000000" pitchFamily="50" charset="-128"/>
                </a:rPr>
                <a:t>重み</a:t>
              </a:r>
              <a:r>
                <a:rPr kumimoji="1" lang="ja-JP" altLang="en-US" sz="2400" dirty="0">
                  <a:solidFill>
                    <a:schemeClr val="accent5">
                      <a:lumMod val="75000"/>
                    </a:schemeClr>
                  </a:solidFill>
                  <a:latin typeface="Calibri" panose="020F0502020204030204"/>
                  <a:ea typeface="游ゴシック" panose="020B0400000000000000" pitchFamily="50" charset="-128"/>
                </a:rPr>
                <a:t>との</a:t>
              </a:r>
              <a:endParaRPr kumimoji="1" lang="en-US" altLang="ja-JP" sz="2400" dirty="0">
                <a:solidFill>
                  <a:schemeClr val="accent5">
                    <a:lumMod val="75000"/>
                  </a:schemeClr>
                </a:solidFill>
                <a:latin typeface="Calibri" panose="020F0502020204030204"/>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dirty="0">
                  <a:solidFill>
                    <a:schemeClr val="accent5">
                      <a:lumMod val="75000"/>
                    </a:schemeClr>
                  </a:solidFill>
                  <a:latin typeface="Calibri" panose="020F0502020204030204"/>
                  <a:ea typeface="游ゴシック" panose="020B0400000000000000" pitchFamily="50" charset="-128"/>
                </a:rPr>
                <a:t>掛け算</a:t>
              </a:r>
              <a:endParaRPr kumimoji="1" lang="ja-JP" alt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E574F47D-541A-454F-B62D-358AFE518D13}"/>
                </a:ext>
              </a:extLst>
            </p:cNvPr>
            <p:cNvSpPr txBox="1"/>
            <p:nvPr/>
          </p:nvSpPr>
          <p:spPr>
            <a:xfrm>
              <a:off x="5034042" y="3341379"/>
              <a:ext cx="409086"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accent5">
                      <a:lumMod val="75000"/>
                    </a:schemeClr>
                  </a:solidFill>
                  <a:effectLst/>
                  <a:uLnTx/>
                  <a:uFillTx/>
                  <a:latin typeface="Calibri" panose="020F0502020204030204"/>
                  <a:ea typeface="游ゴシック" panose="020B0400000000000000" pitchFamily="50" charset="-128"/>
                  <a:cs typeface="+mn-cs"/>
                </a:rPr>
                <a:t>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accent5">
                      <a:lumMod val="75000"/>
                    </a:schemeClr>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2790E32B-6D3B-4EE8-AAFD-59A373D87C51}"/>
                </a:ext>
              </a:extLst>
            </p:cNvPr>
            <p:cNvSpPr txBox="1"/>
            <p:nvPr/>
          </p:nvSpPr>
          <p:spPr>
            <a:xfrm>
              <a:off x="2781078" y="2806037"/>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19" name="テキスト ボックス 18">
              <a:extLst>
                <a:ext uri="{FF2B5EF4-FFF2-40B4-BE49-F238E27FC236}">
                  <a16:creationId xmlns:a16="http://schemas.microsoft.com/office/drawing/2014/main" id="{CF59EC56-43EF-4152-B44B-352FF4B10325}"/>
                </a:ext>
              </a:extLst>
            </p:cNvPr>
            <p:cNvSpPr txBox="1"/>
            <p:nvPr/>
          </p:nvSpPr>
          <p:spPr>
            <a:xfrm>
              <a:off x="5252179" y="3025491"/>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noProof="0" dirty="0">
                  <a:solidFill>
                    <a:srgbClr val="00B050"/>
                  </a:solidFill>
                  <a:latin typeface="Calibri" panose="020F0502020204030204"/>
                  <a:ea typeface="游ゴシック" panose="020B0400000000000000" pitchFamily="50" charset="-128"/>
                </a:rPr>
                <a:t>バイアス</a:t>
              </a:r>
              <a:endParaRPr kumimoji="1" lang="ja-JP" altLang="en-US" sz="24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E574F47D-541A-454F-B62D-358AFE518D13}"/>
                </a:ext>
              </a:extLst>
            </p:cNvPr>
            <p:cNvSpPr txBox="1"/>
            <p:nvPr/>
          </p:nvSpPr>
          <p:spPr>
            <a:xfrm>
              <a:off x="5463177" y="3554474"/>
              <a:ext cx="34015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E574F47D-541A-454F-B62D-358AFE518D13}"/>
                </a:ext>
              </a:extLst>
            </p:cNvPr>
            <p:cNvSpPr txBox="1"/>
            <p:nvPr/>
          </p:nvSpPr>
          <p:spPr>
            <a:xfrm>
              <a:off x="6423287" y="4298634"/>
              <a:ext cx="263245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accent5">
                      <a:lumMod val="75000"/>
                    </a:schemeClr>
                  </a:solidFill>
                  <a:effectLst/>
                  <a:uLnTx/>
                  <a:uFillTx/>
                  <a:latin typeface="Calibri" panose="020F0502020204030204"/>
                  <a:ea typeface="游ゴシック" panose="020B0400000000000000" pitchFamily="50" charset="-128"/>
                  <a:cs typeface="+mn-cs"/>
                </a:rPr>
                <a:t>1 + 0</a:t>
              </a:r>
              <a:r>
                <a:rPr kumimoji="1" lang="ja-JP" altLang="en-US" sz="2400" noProof="0" dirty="0">
                  <a:solidFill>
                    <a:prstClr val="black"/>
                  </a:solidFill>
                  <a:latin typeface="Calibri" panose="020F0502020204030204"/>
                  <a:ea typeface="游ゴシック" panose="020B0400000000000000" pitchFamily="50" charset="-128"/>
                </a:rPr>
                <a:t> に</a:t>
              </a:r>
              <a:endParaRPr kumimoji="1" lang="en-US" altLang="ja-JP" sz="2400" noProof="0" dirty="0">
                <a:solidFill>
                  <a:prstClr val="black"/>
                </a:solidFill>
                <a:latin typeface="Calibri" panose="020F0502020204030204"/>
                <a:ea typeface="游ゴシック" panose="020B0400000000000000" pitchFamily="50" charset="-128"/>
              </a:endParaRPr>
            </a:p>
            <a:p>
              <a:pPr>
                <a:defRPr/>
              </a:pPr>
              <a:r>
                <a:rPr kumimoji="1" lang="ja-JP" altLang="en-US" sz="2400" b="1" dirty="0">
                  <a:solidFill>
                    <a:srgbClr val="00B050"/>
                  </a:solidFill>
                </a:rPr>
                <a:t>バイアス </a:t>
              </a:r>
              <a:r>
                <a:rPr kumimoji="1" lang="en-US" altLang="ja-JP" sz="2400" b="1" dirty="0">
                  <a:solidFill>
                    <a:srgbClr val="00B050"/>
                  </a:solidFill>
                </a:rPr>
                <a:t>0</a:t>
              </a:r>
              <a:r>
                <a:rPr kumimoji="1" lang="ja-JP" altLang="en-US" sz="2400" b="1" dirty="0">
                  <a:solidFill>
                    <a:srgbClr val="00B050"/>
                  </a:solidFill>
                  <a:latin typeface="Calibri" panose="020F0502020204030204"/>
                  <a:ea typeface="游ゴシック" panose="020B0400000000000000" pitchFamily="50" charset="-128"/>
                </a:rPr>
                <a:t> を加算</a:t>
              </a:r>
              <a:endParaRPr kumimoji="1" lang="en-US" altLang="ja-JP" sz="2400" b="1" dirty="0">
                <a:solidFill>
                  <a:srgbClr val="00B050"/>
                </a:solidFill>
              </a:endParaRPr>
            </a:p>
          </p:txBody>
        </p:sp>
        <p:sp>
          <p:nvSpPr>
            <p:cNvPr id="22" name="テキスト ボックス 21">
              <a:extLst>
                <a:ext uri="{FF2B5EF4-FFF2-40B4-BE49-F238E27FC236}">
                  <a16:creationId xmlns:a16="http://schemas.microsoft.com/office/drawing/2014/main" id="{E574F47D-541A-454F-B62D-358AFE518D13}"/>
                </a:ext>
              </a:extLst>
            </p:cNvPr>
            <p:cNvSpPr txBox="1"/>
            <p:nvPr/>
          </p:nvSpPr>
          <p:spPr>
            <a:xfrm>
              <a:off x="5813989" y="3563783"/>
              <a:ext cx="34015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23" name="直線矢印コネクタ 22"/>
            <p:cNvCxnSpPr/>
            <p:nvPr/>
          </p:nvCxnSpPr>
          <p:spPr>
            <a:xfrm flipH="1" flipV="1">
              <a:off x="6037773" y="3941543"/>
              <a:ext cx="450550" cy="412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E574F47D-541A-454F-B62D-358AFE518D13}"/>
                </a:ext>
              </a:extLst>
            </p:cNvPr>
            <p:cNvSpPr txBox="1"/>
            <p:nvPr/>
          </p:nvSpPr>
          <p:spPr>
            <a:xfrm>
              <a:off x="6802361" y="3567754"/>
              <a:ext cx="34015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33" name="直線矢印コネクタ 32"/>
            <p:cNvCxnSpPr>
              <a:endCxn id="31" idx="0"/>
            </p:cNvCxnSpPr>
            <p:nvPr/>
          </p:nvCxnSpPr>
          <p:spPr>
            <a:xfrm flipH="1">
              <a:off x="6972440" y="3128061"/>
              <a:ext cx="175083" cy="439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B2FA9A06-D70E-4609-811B-249D78B6ADEB}"/>
                </a:ext>
              </a:extLst>
            </p:cNvPr>
            <p:cNvSpPr txBox="1"/>
            <p:nvPr/>
          </p:nvSpPr>
          <p:spPr>
            <a:xfrm>
              <a:off x="6668456" y="2314974"/>
              <a:ext cx="1798121"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1" lang="en-US" altLang="ja-JP" sz="2400" b="0" i="0" u="none" strike="noStrike" kern="1200" cap="none" spc="0" normalizeH="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0" i="0" u="none" strike="noStrike" kern="1200" cap="none" spc="0" normalizeH="0" noProof="0" dirty="0">
                  <a:ln>
                    <a:noFill/>
                  </a:ln>
                  <a:solidFill>
                    <a:prstClr val="black"/>
                  </a:solidFill>
                  <a:effectLst/>
                  <a:uLnTx/>
                  <a:uFillTx/>
                  <a:latin typeface="Calibri" panose="020F0502020204030204"/>
                  <a:ea typeface="游ゴシック" panose="020B0400000000000000" pitchFamily="50" charset="-128"/>
                  <a:cs typeface="+mn-cs"/>
                </a:rPr>
                <a:t>に</a:t>
              </a:r>
              <a:r>
                <a:rPr kumimoji="1" lang="en-US" altLang="ja-JP" sz="2400" dirty="0">
                  <a:solidFill>
                    <a:prstClr val="black"/>
                  </a:solidFill>
                  <a:latin typeface="Calibri" panose="020F0502020204030204"/>
                  <a:ea typeface="游ゴシック" panose="020B0400000000000000" pitchFamily="50" charset="-128"/>
                </a:rPr>
                <a:t> </a:t>
              </a:r>
              <a:r>
                <a:rPr kumimoji="1" lang="en-US" altLang="ja-JP" sz="2400" dirty="0" err="1">
                  <a:solidFill>
                    <a:prstClr val="black"/>
                  </a:solidFill>
                  <a:latin typeface="Calibri" panose="020F0502020204030204"/>
                  <a:ea typeface="游ゴシック" panose="020B0400000000000000" pitchFamily="50" charset="-128"/>
                </a:rPr>
                <a:t>ReLU</a:t>
              </a:r>
              <a:r>
                <a:rPr kumimoji="1" lang="en-US" altLang="ja-JP" sz="2400" dirty="0">
                  <a:solidFill>
                    <a:prstClr val="black"/>
                  </a:solidFill>
                  <a:latin typeface="Calibri" panose="020F0502020204030204"/>
                  <a:ea typeface="游ゴシック" panose="020B0400000000000000" pitchFamily="50" charset="-128"/>
                </a:rPr>
                <a:t> </a:t>
              </a:r>
              <a:r>
                <a:rPr kumimoji="1" lang="ja-JP" altLang="en-US" sz="2400" dirty="0">
                  <a:solidFill>
                    <a:prstClr val="black"/>
                  </a:solidFill>
                  <a:latin typeface="Calibri" panose="020F0502020204030204"/>
                  <a:ea typeface="游ゴシック" panose="020B0400000000000000" pitchFamily="50" charset="-128"/>
                </a:rPr>
                <a:t>を</a:t>
              </a:r>
              <a:endParaRPr kumimoji="1" lang="en-US" altLang="ja-JP" sz="2400" dirty="0">
                <a:solidFill>
                  <a:prstClr val="black"/>
                </a:solidFill>
                <a:latin typeface="Calibri" panose="020F0502020204030204"/>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適用</a:t>
              </a:r>
            </a:p>
          </p:txBody>
        </p:sp>
      </p:grpSp>
      <p:pic>
        <p:nvPicPr>
          <p:cNvPr id="24" name="図 23">
            <a:extLst>
              <a:ext uri="{FF2B5EF4-FFF2-40B4-BE49-F238E27FC236}">
                <a16:creationId xmlns:a16="http://schemas.microsoft.com/office/drawing/2014/main" id="{B835B9B3-915E-4605-BD81-43ADAE3DE6A9}"/>
              </a:ext>
            </a:extLst>
          </p:cNvPr>
          <p:cNvPicPr>
            <a:picLocks noChangeAspect="1"/>
          </p:cNvPicPr>
          <p:nvPr/>
        </p:nvPicPr>
        <p:blipFill>
          <a:blip r:embed="rId2"/>
          <a:stretch>
            <a:fillRect/>
          </a:stretch>
        </p:blipFill>
        <p:spPr>
          <a:xfrm>
            <a:off x="5679356" y="3677237"/>
            <a:ext cx="1886818" cy="1251851"/>
          </a:xfrm>
          <a:prstGeom prst="rect">
            <a:avLst/>
          </a:prstGeom>
        </p:spPr>
      </p:pic>
      <p:sp>
        <p:nvSpPr>
          <p:cNvPr id="25" name="テキスト ボックス 24">
            <a:extLst>
              <a:ext uri="{FF2B5EF4-FFF2-40B4-BE49-F238E27FC236}">
                <a16:creationId xmlns:a16="http://schemas.microsoft.com/office/drawing/2014/main" id="{F43D705F-F1D5-4D6B-8804-2681203C63BD}"/>
              </a:ext>
            </a:extLst>
          </p:cNvPr>
          <p:cNvSpPr txBox="1"/>
          <p:nvPr/>
        </p:nvSpPr>
        <p:spPr>
          <a:xfrm>
            <a:off x="7510448" y="4149590"/>
            <a:ext cx="1338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シグモイド</a:t>
            </a:r>
          </a:p>
        </p:txBody>
      </p:sp>
      <p:sp>
        <p:nvSpPr>
          <p:cNvPr id="26" name="テキスト ボックス 25">
            <a:extLst>
              <a:ext uri="{FF2B5EF4-FFF2-40B4-BE49-F238E27FC236}">
                <a16:creationId xmlns:a16="http://schemas.microsoft.com/office/drawing/2014/main" id="{265D14CB-6AE8-4E67-BDD0-D571467AAAFB}"/>
              </a:ext>
            </a:extLst>
          </p:cNvPr>
          <p:cNvSpPr txBox="1"/>
          <p:nvPr/>
        </p:nvSpPr>
        <p:spPr>
          <a:xfrm>
            <a:off x="7568729" y="2827259"/>
            <a:ext cx="180690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ReLU</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2011</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年発表）</a:t>
            </a:r>
          </a:p>
        </p:txBody>
      </p:sp>
      <p:sp>
        <p:nvSpPr>
          <p:cNvPr id="27" name="正方形/長方形 26">
            <a:extLst>
              <a:ext uri="{FF2B5EF4-FFF2-40B4-BE49-F238E27FC236}">
                <a16:creationId xmlns:a16="http://schemas.microsoft.com/office/drawing/2014/main" id="{762DD850-D21E-44E1-93C7-E6DB3F50A264}"/>
              </a:ext>
            </a:extLst>
          </p:cNvPr>
          <p:cNvSpPr/>
          <p:nvPr/>
        </p:nvSpPr>
        <p:spPr>
          <a:xfrm>
            <a:off x="5876038" y="2635526"/>
            <a:ext cx="1615017" cy="106945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E3F917B5-6F03-4936-8E19-F2DF6BDAD099}"/>
              </a:ext>
            </a:extLst>
          </p:cNvPr>
          <p:cNvSpPr txBox="1"/>
          <p:nvPr/>
        </p:nvSpPr>
        <p:spPr>
          <a:xfrm>
            <a:off x="5664617" y="2715301"/>
            <a:ext cx="264880" cy="1071062"/>
          </a:xfrm>
          <a:prstGeom prst="rect">
            <a:avLst/>
          </a:prstGeom>
          <a:noFill/>
        </p:spPr>
        <p:txBody>
          <a:bodyPr wrap="none" rtlCol="0">
            <a:spAutoFit/>
          </a:bodyPr>
          <a:lstStyle/>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0.9</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0.8</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0.7</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0.6</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0.5</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0.4</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0.3</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0.2</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0.1</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cxnSp>
        <p:nvCxnSpPr>
          <p:cNvPr id="29" name="直線コネクタ 28">
            <a:extLst>
              <a:ext uri="{FF2B5EF4-FFF2-40B4-BE49-F238E27FC236}">
                <a16:creationId xmlns:a16="http://schemas.microsoft.com/office/drawing/2014/main" id="{14A82354-C6DA-41E0-BBBC-60783E915BAD}"/>
              </a:ext>
            </a:extLst>
          </p:cNvPr>
          <p:cNvCxnSpPr>
            <a:cxnSpLocks/>
            <a:endCxn id="27" idx="2"/>
          </p:cNvCxnSpPr>
          <p:nvPr/>
        </p:nvCxnSpPr>
        <p:spPr>
          <a:xfrm>
            <a:off x="5876038" y="3704976"/>
            <a:ext cx="807509" cy="0"/>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8858AEEE-64A8-47A4-BFC8-5FEBEA3067F4}"/>
              </a:ext>
            </a:extLst>
          </p:cNvPr>
          <p:cNvCxnSpPr>
            <a:cxnSpLocks/>
            <a:stCxn id="27" idx="2"/>
          </p:cNvCxnSpPr>
          <p:nvPr/>
        </p:nvCxnSpPr>
        <p:spPr>
          <a:xfrm flipV="1">
            <a:off x="6683547" y="2635525"/>
            <a:ext cx="332316" cy="1069451"/>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800219" y="5808926"/>
            <a:ext cx="4474302" cy="830997"/>
          </a:xfrm>
          <a:prstGeom prst="rect">
            <a:avLst/>
          </a:prstGeom>
          <a:noFill/>
        </p:spPr>
        <p:txBody>
          <a:bodyPr wrap="none" rtlCol="0">
            <a:spAutoFit/>
          </a:bodyPr>
          <a:lstStyle/>
          <a:p>
            <a:r>
              <a:rPr kumimoji="1" lang="ja-JP" altLang="en-US" sz="2400" dirty="0"/>
              <a:t>入力 </a:t>
            </a:r>
            <a:r>
              <a:rPr kumimoji="1" lang="en-US" altLang="ja-JP" sz="2400" dirty="0"/>
              <a:t>1, 0    </a:t>
            </a:r>
            <a:r>
              <a:rPr kumimoji="1" lang="ja-JP" altLang="en-US" sz="2400" dirty="0"/>
              <a:t>重み </a:t>
            </a:r>
            <a:r>
              <a:rPr kumimoji="1" lang="en-US" altLang="ja-JP" sz="2400" dirty="0"/>
              <a:t>1, 1    </a:t>
            </a:r>
            <a:r>
              <a:rPr kumimoji="1" lang="ja-JP" altLang="en-US" sz="2400" dirty="0"/>
              <a:t>バイアス </a:t>
            </a:r>
            <a:r>
              <a:rPr kumimoji="1" lang="en-US" altLang="ja-JP" sz="2400" dirty="0"/>
              <a:t>0</a:t>
            </a:r>
          </a:p>
          <a:p>
            <a:r>
              <a:rPr kumimoji="1" lang="ja-JP" altLang="en-US" sz="2400" dirty="0"/>
              <a:t>活性化関数</a:t>
            </a:r>
            <a:r>
              <a:rPr kumimoji="1" lang="en-US" altLang="ja-JP" sz="2400" dirty="0"/>
              <a:t>: </a:t>
            </a:r>
            <a:r>
              <a:rPr kumimoji="1" lang="en-US" altLang="ja-JP" sz="2400" dirty="0" err="1"/>
              <a:t>ReLU</a:t>
            </a:r>
            <a:endParaRPr kumimoji="1" lang="ja-JP" altLang="en-US" sz="2400" dirty="0"/>
          </a:p>
        </p:txBody>
      </p:sp>
    </p:spTree>
    <p:extLst>
      <p:ext uri="{BB962C8B-B14F-4D97-AF65-F5344CB8AC3E}">
        <p14:creationId xmlns:p14="http://schemas.microsoft.com/office/powerpoint/2010/main" val="1799109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34</a:t>
            </a:fld>
            <a:endParaRPr kumimoji="1" lang="ja-JP" altLang="en-US"/>
          </a:p>
        </p:txBody>
      </p:sp>
      <p:grpSp>
        <p:nvGrpSpPr>
          <p:cNvPr id="5" name="グループ化 4"/>
          <p:cNvGrpSpPr/>
          <p:nvPr/>
        </p:nvGrpSpPr>
        <p:grpSpPr>
          <a:xfrm>
            <a:off x="0" y="2727724"/>
            <a:ext cx="6274661" cy="2932084"/>
            <a:chOff x="2781078" y="2314974"/>
            <a:chExt cx="6274661" cy="2932084"/>
          </a:xfrm>
        </p:grpSpPr>
        <p:sp>
          <p:nvSpPr>
            <p:cNvPr id="6" name="テキスト ボックス 5">
              <a:extLst>
                <a:ext uri="{FF2B5EF4-FFF2-40B4-BE49-F238E27FC236}">
                  <a16:creationId xmlns:a16="http://schemas.microsoft.com/office/drawing/2014/main" id="{7B7483E0-1DD4-4A62-B40A-E3198AF7C7E8}"/>
                </a:ext>
              </a:extLst>
            </p:cNvPr>
            <p:cNvSpPr txBox="1"/>
            <p:nvPr/>
          </p:nvSpPr>
          <p:spPr>
            <a:xfrm>
              <a:off x="2940615" y="3256324"/>
              <a:ext cx="633507"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rPr>
                <a:t>1</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rPr>
                <a:t>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rPr>
                <a:t>2</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rPr>
                <a:t>  </a:t>
              </a:r>
              <a:r>
                <a:rPr kumimoji="1" lang="en-US" altLang="ja-JP" sz="2400" dirty="0">
                  <a:solidFill>
                    <a:prstClr val="black"/>
                  </a:solidFill>
                  <a:latin typeface="Calibri" panose="020F0502020204030204"/>
                  <a:ea typeface="游ゴシック" panose="020B0400000000000000" pitchFamily="50" charset="-128"/>
                </a:rPr>
                <a:t>0</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CF59EC56-43EF-4152-B44B-352FF4B10325}"/>
                </a:ext>
              </a:extLst>
            </p:cNvPr>
            <p:cNvSpPr txBox="1"/>
            <p:nvPr/>
          </p:nvSpPr>
          <p:spPr>
            <a:xfrm>
              <a:off x="3489884" y="2806037"/>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rPr>
                <a:t>重み</a:t>
              </a:r>
            </a:p>
          </p:txBody>
        </p:sp>
        <p:sp>
          <p:nvSpPr>
            <p:cNvPr id="8" name="テキスト ボックス 7">
              <a:extLst>
                <a:ext uri="{FF2B5EF4-FFF2-40B4-BE49-F238E27FC236}">
                  <a16:creationId xmlns:a16="http://schemas.microsoft.com/office/drawing/2014/main" id="{B2FA9A06-D70E-4609-811B-249D78B6ADEB}"/>
                </a:ext>
              </a:extLst>
            </p:cNvPr>
            <p:cNvSpPr txBox="1"/>
            <p:nvPr/>
          </p:nvSpPr>
          <p:spPr>
            <a:xfrm>
              <a:off x="4689084" y="4785393"/>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a:t>
              </a:r>
            </a:p>
          </p:txBody>
        </p:sp>
        <p:cxnSp>
          <p:nvCxnSpPr>
            <p:cNvPr id="9" name="直線矢印コネクタ 8">
              <a:extLst>
                <a:ext uri="{FF2B5EF4-FFF2-40B4-BE49-F238E27FC236}">
                  <a16:creationId xmlns:a16="http://schemas.microsoft.com/office/drawing/2014/main" id="{F90B1EBC-BBA3-460E-88D4-290EF9024CA7}"/>
                </a:ext>
              </a:extLst>
            </p:cNvPr>
            <p:cNvCxnSpPr/>
            <p:nvPr/>
          </p:nvCxnSpPr>
          <p:spPr>
            <a:xfrm flipV="1">
              <a:off x="6797357" y="3830856"/>
              <a:ext cx="461625" cy="81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B2FA9A06-D70E-4609-811B-249D78B6ADEB}"/>
                </a:ext>
              </a:extLst>
            </p:cNvPr>
            <p:cNvSpPr txBox="1"/>
            <p:nvPr/>
          </p:nvSpPr>
          <p:spPr>
            <a:xfrm>
              <a:off x="4205864" y="3319714"/>
              <a:ext cx="8034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rPr>
                <a:t>1×</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rPr>
                <a:t>1</a:t>
              </a:r>
              <a:endPar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endParaRPr>
            </a:p>
          </p:txBody>
        </p:sp>
        <p:sp>
          <p:nvSpPr>
            <p:cNvPr id="11" name="楕円 10">
              <a:extLst>
                <a:ext uri="{FF2B5EF4-FFF2-40B4-BE49-F238E27FC236}">
                  <a16:creationId xmlns:a16="http://schemas.microsoft.com/office/drawing/2014/main" id="{978165A8-706B-4123-94AB-D8355FE0831A}"/>
                </a:ext>
              </a:extLst>
            </p:cNvPr>
            <p:cNvSpPr/>
            <p:nvPr/>
          </p:nvSpPr>
          <p:spPr>
            <a:xfrm>
              <a:off x="6179290" y="3559353"/>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2" name="直線コネクタ 11">
              <a:extLst>
                <a:ext uri="{FF2B5EF4-FFF2-40B4-BE49-F238E27FC236}">
                  <a16:creationId xmlns:a16="http://schemas.microsoft.com/office/drawing/2014/main" id="{F38B1F08-F12C-4D88-B353-F9B7A4969DB0}"/>
                </a:ext>
              </a:extLst>
            </p:cNvPr>
            <p:cNvCxnSpPr>
              <a:cxnSpLocks/>
              <a:endCxn id="11" idx="2"/>
            </p:cNvCxnSpPr>
            <p:nvPr/>
          </p:nvCxnSpPr>
          <p:spPr>
            <a:xfrm>
              <a:off x="3695184" y="3554474"/>
              <a:ext cx="2484106" cy="288084"/>
            </a:xfrm>
            <a:prstGeom prst="line">
              <a:avLst/>
            </a:prstGeom>
          </p:spPr>
          <p:style>
            <a:lnRef idx="1">
              <a:schemeClr val="dk1"/>
            </a:lnRef>
            <a:fillRef idx="0">
              <a:schemeClr val="dk1"/>
            </a:fillRef>
            <a:effectRef idx="0">
              <a:schemeClr val="dk1"/>
            </a:effectRef>
            <a:fontRef idx="minor">
              <a:schemeClr val="tx1"/>
            </a:fontRef>
          </p:style>
        </p:cxnSp>
        <p:cxnSp>
          <p:nvCxnSpPr>
            <p:cNvPr id="13" name="直線コネクタ 12">
              <a:extLst>
                <a:ext uri="{FF2B5EF4-FFF2-40B4-BE49-F238E27FC236}">
                  <a16:creationId xmlns:a16="http://schemas.microsoft.com/office/drawing/2014/main" id="{4CFB6AD6-12E1-4F4E-99F1-855CBD2A2594}"/>
                </a:ext>
              </a:extLst>
            </p:cNvPr>
            <p:cNvCxnSpPr>
              <a:cxnSpLocks/>
              <a:endCxn id="11" idx="2"/>
            </p:cNvCxnSpPr>
            <p:nvPr/>
          </p:nvCxnSpPr>
          <p:spPr>
            <a:xfrm flipV="1">
              <a:off x="3702455" y="3842558"/>
              <a:ext cx="2476835" cy="264374"/>
            </a:xfrm>
            <a:prstGeom prst="line">
              <a:avLst/>
            </a:prstGeom>
          </p:spPr>
          <p:style>
            <a:lnRef idx="1">
              <a:schemeClr val="dk1"/>
            </a:lnRef>
            <a:fillRef idx="0">
              <a:schemeClr val="dk1"/>
            </a:fillRef>
            <a:effectRef idx="0">
              <a:schemeClr val="dk1"/>
            </a:effectRef>
            <a:fontRef idx="minor">
              <a:schemeClr val="tx1"/>
            </a:fontRef>
          </p:style>
        </p:cxnSp>
        <p:sp>
          <p:nvSpPr>
            <p:cNvPr id="14" name="テキスト ボックス 13">
              <a:extLst>
                <a:ext uri="{FF2B5EF4-FFF2-40B4-BE49-F238E27FC236}">
                  <a16:creationId xmlns:a16="http://schemas.microsoft.com/office/drawing/2014/main" id="{E574F47D-541A-454F-B62D-358AFE518D13}"/>
                </a:ext>
              </a:extLst>
            </p:cNvPr>
            <p:cNvSpPr txBox="1"/>
            <p:nvPr/>
          </p:nvSpPr>
          <p:spPr>
            <a:xfrm>
              <a:off x="3794770" y="3373613"/>
              <a:ext cx="409086"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B2FA9A06-D70E-4609-811B-249D78B6ADEB}"/>
                </a:ext>
              </a:extLst>
            </p:cNvPr>
            <p:cNvSpPr txBox="1"/>
            <p:nvPr/>
          </p:nvSpPr>
          <p:spPr>
            <a:xfrm>
              <a:off x="4230594" y="3882909"/>
              <a:ext cx="8034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rPr>
                <a:t>0×</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rPr>
                <a:t>1</a:t>
              </a:r>
              <a:endPar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CF59EC56-43EF-4152-B44B-352FF4B10325}"/>
                </a:ext>
              </a:extLst>
            </p:cNvPr>
            <p:cNvSpPr txBox="1"/>
            <p:nvPr/>
          </p:nvSpPr>
          <p:spPr>
            <a:xfrm>
              <a:off x="4247709" y="2503067"/>
              <a:ext cx="141577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游ゴシック" panose="020B0400000000000000" pitchFamily="50" charset="-128"/>
                </a:rPr>
                <a:t>重み</a:t>
              </a:r>
              <a:r>
                <a:rPr kumimoji="1" lang="ja-JP" altLang="en-US" sz="2400" dirty="0">
                  <a:solidFill>
                    <a:schemeClr val="accent5">
                      <a:lumMod val="75000"/>
                    </a:schemeClr>
                  </a:solidFill>
                  <a:latin typeface="Calibri" panose="020F0502020204030204"/>
                  <a:ea typeface="游ゴシック" panose="020B0400000000000000" pitchFamily="50" charset="-128"/>
                </a:rPr>
                <a:t>との</a:t>
              </a:r>
              <a:endParaRPr kumimoji="1" lang="en-US" altLang="ja-JP" sz="2400" dirty="0">
                <a:solidFill>
                  <a:schemeClr val="accent5">
                    <a:lumMod val="75000"/>
                  </a:schemeClr>
                </a:solidFill>
                <a:latin typeface="Calibri" panose="020F0502020204030204"/>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dirty="0">
                  <a:solidFill>
                    <a:schemeClr val="accent5">
                      <a:lumMod val="75000"/>
                    </a:schemeClr>
                  </a:solidFill>
                  <a:latin typeface="Calibri" panose="020F0502020204030204"/>
                  <a:ea typeface="游ゴシック" panose="020B0400000000000000" pitchFamily="50" charset="-128"/>
                </a:rPr>
                <a:t>掛け算</a:t>
              </a:r>
              <a:endParaRPr kumimoji="1" lang="ja-JP" alt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E574F47D-541A-454F-B62D-358AFE518D13}"/>
                </a:ext>
              </a:extLst>
            </p:cNvPr>
            <p:cNvSpPr txBox="1"/>
            <p:nvPr/>
          </p:nvSpPr>
          <p:spPr>
            <a:xfrm>
              <a:off x="5034042" y="3341379"/>
              <a:ext cx="409086"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accent5">
                      <a:lumMod val="75000"/>
                    </a:schemeClr>
                  </a:solidFill>
                  <a:effectLst/>
                  <a:uLnTx/>
                  <a:uFillTx/>
                  <a:latin typeface="Calibri" panose="020F0502020204030204"/>
                  <a:ea typeface="游ゴシック" panose="020B0400000000000000" pitchFamily="50" charset="-128"/>
                  <a:cs typeface="+mn-cs"/>
                </a:rPr>
                <a:t>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accent5">
                      <a:lumMod val="75000"/>
                    </a:schemeClr>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2790E32B-6D3B-4EE8-AAFD-59A373D87C51}"/>
                </a:ext>
              </a:extLst>
            </p:cNvPr>
            <p:cNvSpPr txBox="1"/>
            <p:nvPr/>
          </p:nvSpPr>
          <p:spPr>
            <a:xfrm>
              <a:off x="2781078" y="2806037"/>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19" name="テキスト ボックス 18">
              <a:extLst>
                <a:ext uri="{FF2B5EF4-FFF2-40B4-BE49-F238E27FC236}">
                  <a16:creationId xmlns:a16="http://schemas.microsoft.com/office/drawing/2014/main" id="{CF59EC56-43EF-4152-B44B-352FF4B10325}"/>
                </a:ext>
              </a:extLst>
            </p:cNvPr>
            <p:cNvSpPr txBox="1"/>
            <p:nvPr/>
          </p:nvSpPr>
          <p:spPr>
            <a:xfrm>
              <a:off x="5252179" y="3025491"/>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noProof="0" dirty="0">
                  <a:solidFill>
                    <a:srgbClr val="00B050"/>
                  </a:solidFill>
                  <a:latin typeface="Calibri" panose="020F0502020204030204"/>
                  <a:ea typeface="游ゴシック" panose="020B0400000000000000" pitchFamily="50" charset="-128"/>
                </a:rPr>
                <a:t>バイアス</a:t>
              </a:r>
              <a:endParaRPr kumimoji="1" lang="ja-JP" altLang="en-US" sz="24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E574F47D-541A-454F-B62D-358AFE518D13}"/>
                </a:ext>
              </a:extLst>
            </p:cNvPr>
            <p:cNvSpPr txBox="1"/>
            <p:nvPr/>
          </p:nvSpPr>
          <p:spPr>
            <a:xfrm>
              <a:off x="5463177" y="3554474"/>
              <a:ext cx="34015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E574F47D-541A-454F-B62D-358AFE518D13}"/>
                </a:ext>
              </a:extLst>
            </p:cNvPr>
            <p:cNvSpPr txBox="1"/>
            <p:nvPr/>
          </p:nvSpPr>
          <p:spPr>
            <a:xfrm>
              <a:off x="6423287" y="4298634"/>
              <a:ext cx="263245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accent5">
                      <a:lumMod val="75000"/>
                    </a:schemeClr>
                  </a:solidFill>
                  <a:effectLst/>
                  <a:uLnTx/>
                  <a:uFillTx/>
                  <a:latin typeface="Calibri" panose="020F0502020204030204"/>
                  <a:ea typeface="游ゴシック" panose="020B0400000000000000" pitchFamily="50" charset="-128"/>
                  <a:cs typeface="+mn-cs"/>
                </a:rPr>
                <a:t>1 + 0</a:t>
              </a:r>
              <a:r>
                <a:rPr kumimoji="1" lang="ja-JP" altLang="en-US" sz="2400" noProof="0" dirty="0">
                  <a:solidFill>
                    <a:prstClr val="black"/>
                  </a:solidFill>
                  <a:latin typeface="Calibri" panose="020F0502020204030204"/>
                  <a:ea typeface="游ゴシック" panose="020B0400000000000000" pitchFamily="50" charset="-128"/>
                </a:rPr>
                <a:t> に</a:t>
              </a:r>
              <a:endParaRPr kumimoji="1" lang="en-US" altLang="ja-JP" sz="2400" noProof="0" dirty="0">
                <a:solidFill>
                  <a:prstClr val="black"/>
                </a:solidFill>
                <a:latin typeface="Calibri" panose="020F0502020204030204"/>
                <a:ea typeface="游ゴシック" panose="020B0400000000000000" pitchFamily="50" charset="-128"/>
              </a:endParaRPr>
            </a:p>
            <a:p>
              <a:pPr>
                <a:defRPr/>
              </a:pPr>
              <a:r>
                <a:rPr kumimoji="1" lang="ja-JP" altLang="en-US" sz="2400" b="1" dirty="0">
                  <a:solidFill>
                    <a:srgbClr val="00B050"/>
                  </a:solidFill>
                </a:rPr>
                <a:t>バイアス </a:t>
              </a:r>
              <a:r>
                <a:rPr kumimoji="1" lang="en-US" altLang="ja-JP" sz="2400" b="1" dirty="0">
                  <a:solidFill>
                    <a:srgbClr val="00B050"/>
                  </a:solidFill>
                </a:rPr>
                <a:t>0</a:t>
              </a:r>
              <a:r>
                <a:rPr kumimoji="1" lang="ja-JP" altLang="en-US" sz="2400" b="1" dirty="0">
                  <a:solidFill>
                    <a:srgbClr val="00B050"/>
                  </a:solidFill>
                  <a:latin typeface="Calibri" panose="020F0502020204030204"/>
                  <a:ea typeface="游ゴシック" panose="020B0400000000000000" pitchFamily="50" charset="-128"/>
                </a:rPr>
                <a:t> を加算</a:t>
              </a:r>
              <a:endParaRPr kumimoji="1" lang="en-US" altLang="ja-JP" sz="2400" b="1" dirty="0">
                <a:solidFill>
                  <a:srgbClr val="00B050"/>
                </a:solidFill>
              </a:endParaRPr>
            </a:p>
          </p:txBody>
        </p:sp>
        <p:sp>
          <p:nvSpPr>
            <p:cNvPr id="22" name="テキスト ボックス 21">
              <a:extLst>
                <a:ext uri="{FF2B5EF4-FFF2-40B4-BE49-F238E27FC236}">
                  <a16:creationId xmlns:a16="http://schemas.microsoft.com/office/drawing/2014/main" id="{E574F47D-541A-454F-B62D-358AFE518D13}"/>
                </a:ext>
              </a:extLst>
            </p:cNvPr>
            <p:cNvSpPr txBox="1"/>
            <p:nvPr/>
          </p:nvSpPr>
          <p:spPr>
            <a:xfrm>
              <a:off x="5813989" y="3563783"/>
              <a:ext cx="34015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23" name="直線矢印コネクタ 22"/>
            <p:cNvCxnSpPr/>
            <p:nvPr/>
          </p:nvCxnSpPr>
          <p:spPr>
            <a:xfrm flipH="1" flipV="1">
              <a:off x="6037773" y="3941543"/>
              <a:ext cx="450550" cy="412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E574F47D-541A-454F-B62D-358AFE518D13}"/>
                </a:ext>
              </a:extLst>
            </p:cNvPr>
            <p:cNvSpPr txBox="1"/>
            <p:nvPr/>
          </p:nvSpPr>
          <p:spPr>
            <a:xfrm>
              <a:off x="6802361" y="3567754"/>
              <a:ext cx="34015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33" name="直線矢印コネクタ 32"/>
            <p:cNvCxnSpPr>
              <a:endCxn id="31" idx="0"/>
            </p:cNvCxnSpPr>
            <p:nvPr/>
          </p:nvCxnSpPr>
          <p:spPr>
            <a:xfrm flipH="1">
              <a:off x="6972440" y="3128061"/>
              <a:ext cx="175083" cy="439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B2FA9A06-D70E-4609-811B-249D78B6ADEB}"/>
                </a:ext>
              </a:extLst>
            </p:cNvPr>
            <p:cNvSpPr txBox="1"/>
            <p:nvPr/>
          </p:nvSpPr>
          <p:spPr>
            <a:xfrm>
              <a:off x="6668456" y="2314974"/>
              <a:ext cx="1798121"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1" lang="en-US" altLang="ja-JP" sz="2400" b="0" i="0" u="none" strike="noStrike" kern="1200" cap="none" spc="0" normalizeH="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0" i="0" u="none" strike="noStrike" kern="1200" cap="none" spc="0" normalizeH="0" noProof="0" dirty="0">
                  <a:ln>
                    <a:noFill/>
                  </a:ln>
                  <a:solidFill>
                    <a:prstClr val="black"/>
                  </a:solidFill>
                  <a:effectLst/>
                  <a:uLnTx/>
                  <a:uFillTx/>
                  <a:latin typeface="Calibri" panose="020F0502020204030204"/>
                  <a:ea typeface="游ゴシック" panose="020B0400000000000000" pitchFamily="50" charset="-128"/>
                  <a:cs typeface="+mn-cs"/>
                </a:rPr>
                <a:t>に</a:t>
              </a:r>
              <a:r>
                <a:rPr kumimoji="1" lang="en-US" altLang="ja-JP" sz="2400" dirty="0">
                  <a:solidFill>
                    <a:prstClr val="black"/>
                  </a:solidFill>
                  <a:latin typeface="Calibri" panose="020F0502020204030204"/>
                  <a:ea typeface="游ゴシック" panose="020B0400000000000000" pitchFamily="50" charset="-128"/>
                </a:rPr>
                <a:t> </a:t>
              </a:r>
              <a:r>
                <a:rPr kumimoji="1" lang="en-US" altLang="ja-JP" sz="2400" dirty="0" err="1">
                  <a:solidFill>
                    <a:prstClr val="black"/>
                  </a:solidFill>
                  <a:latin typeface="Calibri" panose="020F0502020204030204"/>
                  <a:ea typeface="游ゴシック" panose="020B0400000000000000" pitchFamily="50" charset="-128"/>
                </a:rPr>
                <a:t>ReLU</a:t>
              </a:r>
              <a:r>
                <a:rPr kumimoji="1" lang="en-US" altLang="ja-JP" sz="2400" dirty="0">
                  <a:solidFill>
                    <a:prstClr val="black"/>
                  </a:solidFill>
                  <a:latin typeface="Calibri" panose="020F0502020204030204"/>
                  <a:ea typeface="游ゴシック" panose="020B0400000000000000" pitchFamily="50" charset="-128"/>
                </a:rPr>
                <a:t> </a:t>
              </a:r>
              <a:r>
                <a:rPr kumimoji="1" lang="ja-JP" altLang="en-US" sz="2400" dirty="0">
                  <a:solidFill>
                    <a:prstClr val="black"/>
                  </a:solidFill>
                  <a:latin typeface="Calibri" panose="020F0502020204030204"/>
                  <a:ea typeface="游ゴシック" panose="020B0400000000000000" pitchFamily="50" charset="-128"/>
                </a:rPr>
                <a:t>を</a:t>
              </a:r>
              <a:endParaRPr kumimoji="1" lang="en-US" altLang="ja-JP" sz="2400" dirty="0">
                <a:solidFill>
                  <a:prstClr val="black"/>
                </a:solidFill>
                <a:latin typeface="Calibri" panose="020F0502020204030204"/>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適用</a:t>
              </a:r>
            </a:p>
          </p:txBody>
        </p:sp>
      </p:grpSp>
      <p:sp>
        <p:nvSpPr>
          <p:cNvPr id="32" name="テキスト ボックス 31"/>
          <p:cNvSpPr txBox="1"/>
          <p:nvPr/>
        </p:nvSpPr>
        <p:spPr>
          <a:xfrm>
            <a:off x="800219" y="5808926"/>
            <a:ext cx="4474302" cy="830997"/>
          </a:xfrm>
          <a:prstGeom prst="rect">
            <a:avLst/>
          </a:prstGeom>
          <a:noFill/>
        </p:spPr>
        <p:txBody>
          <a:bodyPr wrap="none" rtlCol="0">
            <a:spAutoFit/>
          </a:bodyPr>
          <a:lstStyle/>
          <a:p>
            <a:r>
              <a:rPr kumimoji="1" lang="ja-JP" altLang="en-US" sz="2400" dirty="0"/>
              <a:t>入力 </a:t>
            </a:r>
            <a:r>
              <a:rPr kumimoji="1" lang="en-US" altLang="ja-JP" sz="2400" dirty="0"/>
              <a:t>1, 0    </a:t>
            </a:r>
            <a:r>
              <a:rPr kumimoji="1" lang="ja-JP" altLang="en-US" sz="2400" dirty="0"/>
              <a:t>重み </a:t>
            </a:r>
            <a:r>
              <a:rPr kumimoji="1" lang="en-US" altLang="ja-JP" sz="2400" dirty="0"/>
              <a:t>1, 1    </a:t>
            </a:r>
            <a:r>
              <a:rPr kumimoji="1" lang="ja-JP" altLang="en-US" sz="2400" dirty="0"/>
              <a:t>バイアス </a:t>
            </a:r>
            <a:r>
              <a:rPr kumimoji="1" lang="en-US" altLang="ja-JP" sz="2400" dirty="0"/>
              <a:t>0</a:t>
            </a:r>
          </a:p>
          <a:p>
            <a:r>
              <a:rPr kumimoji="1" lang="ja-JP" altLang="en-US" sz="2400" dirty="0"/>
              <a:t>活性化関数</a:t>
            </a:r>
            <a:r>
              <a:rPr kumimoji="1" lang="en-US" altLang="ja-JP" sz="2400" dirty="0"/>
              <a:t>: </a:t>
            </a:r>
            <a:r>
              <a:rPr kumimoji="1" lang="en-US" altLang="ja-JP" sz="2400" dirty="0" err="1"/>
              <a:t>ReLU</a:t>
            </a:r>
            <a:endParaRPr kumimoji="1" lang="ja-JP" altLang="en-US" sz="2400" dirty="0"/>
          </a:p>
        </p:txBody>
      </p:sp>
      <p:sp>
        <p:nvSpPr>
          <p:cNvPr id="34" name="タイトル 33"/>
          <p:cNvSpPr>
            <a:spLocks noGrp="1"/>
          </p:cNvSpPr>
          <p:nvPr>
            <p:ph type="title"/>
          </p:nvPr>
        </p:nvSpPr>
        <p:spPr/>
        <p:txBody>
          <a:bodyPr>
            <a:normAutofit fontScale="90000"/>
          </a:bodyPr>
          <a:lstStyle/>
          <a:p>
            <a:r>
              <a:rPr kumimoji="1" lang="ja-JP" altLang="en-US" dirty="0"/>
              <a:t>ニューロンの活性度</a:t>
            </a:r>
          </a:p>
        </p:txBody>
      </p:sp>
      <p:sp>
        <p:nvSpPr>
          <p:cNvPr id="35" name="楕円 34"/>
          <p:cNvSpPr/>
          <p:nvPr/>
        </p:nvSpPr>
        <p:spPr>
          <a:xfrm>
            <a:off x="3895846" y="3931037"/>
            <a:ext cx="591031" cy="65439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4958435" y="3736225"/>
            <a:ext cx="3877985" cy="830997"/>
          </a:xfrm>
          <a:prstGeom prst="rect">
            <a:avLst/>
          </a:prstGeom>
          <a:noFill/>
        </p:spPr>
        <p:txBody>
          <a:bodyPr wrap="none" rtlCol="0">
            <a:spAutoFit/>
          </a:bodyPr>
          <a:lstStyle/>
          <a:p>
            <a:r>
              <a:rPr kumimoji="1" lang="ja-JP" altLang="en-US" sz="2400" b="1" u="sng" dirty="0">
                <a:solidFill>
                  <a:srgbClr val="FF0000"/>
                </a:solidFill>
              </a:rPr>
              <a:t>結果は、このニューロンの</a:t>
            </a:r>
            <a:endParaRPr kumimoji="1" lang="en-US" altLang="ja-JP" sz="2400" b="1" u="sng" dirty="0">
              <a:solidFill>
                <a:srgbClr val="FF0000"/>
              </a:solidFill>
            </a:endParaRPr>
          </a:p>
          <a:p>
            <a:r>
              <a:rPr kumimoji="1" lang="ja-JP" altLang="en-US" sz="2400" b="1" u="sng" dirty="0">
                <a:solidFill>
                  <a:srgbClr val="FF0000"/>
                </a:solidFill>
              </a:rPr>
              <a:t>活性度という</a:t>
            </a:r>
          </a:p>
        </p:txBody>
      </p:sp>
    </p:spTree>
    <p:extLst>
      <p:ext uri="{BB962C8B-B14F-4D97-AF65-F5344CB8AC3E}">
        <p14:creationId xmlns:p14="http://schemas.microsoft.com/office/powerpoint/2010/main" val="1754032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演習１</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ja-JP" altLang="en-US" sz="2400" b="1" dirty="0"/>
              <a:t>ニューロン</a:t>
            </a:r>
            <a:endParaRPr lang="en-US" altLang="ja-JP" sz="2400" b="1" dirty="0"/>
          </a:p>
          <a:p>
            <a:pPr marL="0" indent="0">
              <a:spcAft>
                <a:spcPts val="600"/>
              </a:spcAft>
              <a:buNone/>
            </a:pP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marL="0" indent="0">
              <a:spcAft>
                <a:spcPts val="600"/>
              </a:spcAft>
              <a:buNone/>
            </a:pPr>
            <a:r>
              <a:rPr lang="ja-JP" altLang="en-US" sz="2400" b="1" dirty="0"/>
              <a:t>活性化関数 </a:t>
            </a:r>
            <a:r>
              <a:rPr lang="en-US" altLang="ja-JP" sz="2400" b="1" dirty="0" err="1"/>
              <a:t>ReLU</a:t>
            </a:r>
            <a:endParaRPr lang="en-US" altLang="ja-JP" sz="2400" b="1" dirty="0"/>
          </a:p>
          <a:p>
            <a:pPr marL="0" indent="0">
              <a:spcAft>
                <a:spcPts val="600"/>
              </a:spcAft>
              <a:buNone/>
            </a:pPr>
            <a:r>
              <a:rPr lang="ja-JP" altLang="en-US" sz="2400" b="1" dirty="0"/>
              <a:t>重み</a:t>
            </a:r>
            <a:endParaRPr lang="en-US" altLang="ja-JP" sz="2400" b="1" dirty="0"/>
          </a:p>
          <a:p>
            <a:pPr marL="0" indent="0">
              <a:spcAft>
                <a:spcPts val="600"/>
              </a:spcAft>
              <a:buNone/>
            </a:pPr>
            <a:r>
              <a:rPr lang="ja-JP" altLang="en-US" sz="2400" b="1" dirty="0"/>
              <a:t>バイアス</a:t>
            </a:r>
            <a:endParaRPr lang="en-US" altLang="ja-JP" sz="2400" b="1" dirty="0"/>
          </a:p>
          <a:p>
            <a:pPr marL="0" indent="0">
              <a:spcAft>
                <a:spcPts val="600"/>
              </a:spcAft>
              <a:buNone/>
            </a:pPr>
            <a:r>
              <a:rPr lang="ja-JP" altLang="en-US" sz="2400" b="1" dirty="0"/>
              <a:t>活性度</a:t>
            </a: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35</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74080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06863FC-BAC9-42A0-9B20-467A27D35465}"/>
              </a:ext>
            </a:extLst>
          </p:cNvPr>
          <p:cNvSpPr>
            <a:spLocks noGrp="1"/>
          </p:cNvSpPr>
          <p:nvPr>
            <p:ph idx="1"/>
          </p:nvPr>
        </p:nvSpPr>
        <p:spPr>
          <a:xfrm>
            <a:off x="242136" y="230303"/>
            <a:ext cx="8620626" cy="2321309"/>
          </a:xfrm>
        </p:spPr>
        <p:txBody>
          <a:bodyPr>
            <a:noAutofit/>
          </a:bodyPr>
          <a:lstStyle/>
          <a:p>
            <a:pPr marL="0" indent="0">
              <a:buNone/>
            </a:pPr>
            <a:r>
              <a:rPr lang="ja-JP" altLang="en-US" sz="2400" dirty="0"/>
              <a:t>① </a:t>
            </a:r>
            <a:r>
              <a:rPr lang="en-US" altLang="ja-JP" sz="2400" dirty="0"/>
              <a:t>Google </a:t>
            </a:r>
            <a:r>
              <a:rPr lang="en-US" altLang="ja-JP" sz="2400" dirty="0" err="1"/>
              <a:t>Colaboratory</a:t>
            </a:r>
            <a:r>
              <a:rPr lang="en-US" altLang="ja-JP" sz="2400" dirty="0"/>
              <a:t> </a:t>
            </a:r>
            <a:r>
              <a:rPr lang="ja-JP" altLang="en-US" sz="2400" dirty="0"/>
              <a:t>のページを開く</a:t>
            </a:r>
            <a:endParaRPr lang="en-US" altLang="ja-JP" sz="2400" dirty="0"/>
          </a:p>
          <a:p>
            <a:pPr marL="0" indent="0">
              <a:buNone/>
            </a:pPr>
            <a:r>
              <a:rPr lang="en-US" altLang="ja-JP" sz="2000" dirty="0">
                <a:hlinkClick r:id="rId2"/>
              </a:rPr>
              <a:t>https://colab.research.google.com/drive/1IEpZAq6vAT0pFq_9gxbKcEVLZ30L44Rt?usp=sharing</a:t>
            </a:r>
            <a:endParaRPr lang="en-US" altLang="ja-JP" sz="2000" dirty="0"/>
          </a:p>
          <a:p>
            <a:pPr marL="0" indent="0">
              <a:buNone/>
            </a:pPr>
            <a:r>
              <a:rPr lang="ja-JP" altLang="en-US" sz="2000" dirty="0"/>
              <a:t>（このページは、演習で使用する）</a:t>
            </a:r>
            <a:endParaRPr lang="en-US" altLang="ja-JP" sz="2000" dirty="0"/>
          </a:p>
          <a:p>
            <a:pPr marL="0" indent="0">
              <a:buNone/>
            </a:pPr>
            <a:endParaRPr lang="en-US" altLang="ja-JP" sz="2000" b="0" i="0" u="sng" dirty="0">
              <a:solidFill>
                <a:srgbClr val="4C85E4"/>
              </a:solidFill>
              <a:effectLst/>
              <a:latin typeface="ヒラギノ角ゴ Pro W3"/>
            </a:endParaRPr>
          </a:p>
          <a:p>
            <a:pPr marL="0" indent="0">
              <a:buNone/>
            </a:pPr>
            <a:r>
              <a:rPr lang="ja-JP" altLang="en-US" sz="2400" dirty="0"/>
              <a:t>② </a:t>
            </a:r>
            <a:r>
              <a:rPr lang="ja-JP" altLang="en-US" sz="2400" b="1" dirty="0"/>
              <a:t>次の２つ</a:t>
            </a:r>
            <a:r>
              <a:rPr lang="ja-JP" altLang="en-US" sz="2400" dirty="0"/>
              <a:t>について、プログラムや説明や実行結果が掲載されていることを確認。各自でよく読む。</a:t>
            </a:r>
            <a:endParaRPr lang="en-US" altLang="ja-JP" sz="2400" dirty="0"/>
          </a:p>
          <a:p>
            <a:pPr marL="0" indent="0">
              <a:buNone/>
            </a:pPr>
            <a:endParaRPr lang="en-US" altLang="ja-JP" sz="2400" dirty="0"/>
          </a:p>
          <a:p>
            <a:pPr marL="0" indent="0">
              <a:buNone/>
            </a:pPr>
            <a:r>
              <a:rPr lang="ja-JP" altLang="en-US" sz="2400" b="1" dirty="0"/>
              <a:t>１．活性化関数 </a:t>
            </a:r>
            <a:r>
              <a:rPr lang="en-US" altLang="ja-JP" sz="2400" b="1" dirty="0" err="1"/>
              <a:t>ReLU</a:t>
            </a:r>
            <a:endParaRPr lang="en-US" altLang="ja-JP" sz="2400" b="1" dirty="0"/>
          </a:p>
          <a:p>
            <a:pPr marL="0" indent="0">
              <a:buNone/>
            </a:pPr>
            <a:r>
              <a:rPr lang="ja-JP" altLang="en-US" sz="2400" b="1" dirty="0"/>
              <a:t>２．ニューロン、重み、バイアス、活性化関数、ニューロンの活性度</a:t>
            </a:r>
          </a:p>
          <a:p>
            <a:pPr marL="0" indent="0">
              <a:buNone/>
            </a:pPr>
            <a:endParaRPr lang="en-US" altLang="ja-JP" dirty="0"/>
          </a:p>
          <a:p>
            <a:endParaRPr lang="en-US" altLang="ja-JP" dirty="0"/>
          </a:p>
          <a:p>
            <a:endParaRPr lang="en-US" altLang="ja-JP" dirty="0"/>
          </a:p>
          <a:p>
            <a:endParaRPr lang="en-US" altLang="ja-JP" dirty="0"/>
          </a:p>
          <a:p>
            <a:pPr marL="0" indent="0">
              <a:buNone/>
            </a:pPr>
            <a:endParaRPr lang="ja-JP" altLang="en-US" dirty="0"/>
          </a:p>
        </p:txBody>
      </p:sp>
      <p:sp>
        <p:nvSpPr>
          <p:cNvPr id="4" name="スライド番号プレースホルダー 3">
            <a:extLst>
              <a:ext uri="{FF2B5EF4-FFF2-40B4-BE49-F238E27FC236}">
                <a16:creationId xmlns:a16="http://schemas.microsoft.com/office/drawing/2014/main" id="{5F14CFF6-D90C-4FC2-933B-FAA5C78DB5F5}"/>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065932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1845" y="192504"/>
            <a:ext cx="8170025" cy="6481345"/>
          </a:xfrm>
        </p:spPr>
        <p:txBody>
          <a:bodyPr>
            <a:noAutofit/>
          </a:bodyPr>
          <a:lstStyle/>
          <a:p>
            <a:pPr marL="0" indent="0">
              <a:buNone/>
            </a:pPr>
            <a:r>
              <a:rPr lang="ja-JP" altLang="en-US" sz="2000" dirty="0"/>
              <a:t>自習１．「</a:t>
            </a:r>
            <a:r>
              <a:rPr lang="ja-JP" altLang="en-US" sz="2000" b="1" dirty="0"/>
              <a:t>１．活性化関数 </a:t>
            </a:r>
            <a:r>
              <a:rPr lang="en-US" altLang="ja-JP" sz="2000" b="1" dirty="0" err="1"/>
              <a:t>ReLU</a:t>
            </a:r>
            <a:r>
              <a:rPr lang="ja-JP" altLang="en-US" sz="2000" dirty="0"/>
              <a:t>」について</a:t>
            </a:r>
            <a:endParaRPr kumimoji="1" lang="en-US" altLang="ja-JP" sz="2000" dirty="0"/>
          </a:p>
          <a:p>
            <a:pPr marL="0" indent="0">
              <a:buNone/>
            </a:pPr>
            <a:r>
              <a:rPr lang="ja-JP" altLang="en-US" sz="2000" dirty="0"/>
              <a:t>目的</a:t>
            </a:r>
            <a:r>
              <a:rPr lang="en-US" altLang="ja-JP" sz="2000" dirty="0"/>
              <a:t>: </a:t>
            </a:r>
            <a:r>
              <a:rPr lang="ja-JP" altLang="en-US" sz="2000" i="1" dirty="0"/>
              <a:t>この自習問題の目的は、</a:t>
            </a:r>
            <a:r>
              <a:rPr lang="ja-JP" altLang="en-US" sz="2000" b="1" dirty="0"/>
              <a:t>活性化関数 </a:t>
            </a:r>
            <a:r>
              <a:rPr lang="en-US" altLang="ja-JP" sz="2000" b="1" dirty="0" err="1"/>
              <a:t>ReLU</a:t>
            </a:r>
            <a:r>
              <a:rPr lang="ja-JP" altLang="en-US" sz="2000" i="1" dirty="0"/>
              <a:t>がどのように動作するかを理解し、プログラム内で実際に実行してみることです</a:t>
            </a:r>
            <a:r>
              <a:rPr lang="ja-JP" altLang="en-US" sz="2000" dirty="0"/>
              <a:t>。</a:t>
            </a:r>
          </a:p>
          <a:p>
            <a:r>
              <a:rPr lang="ja-JP" altLang="en-US" sz="2000" dirty="0"/>
              <a:t>プログラムを読んで、それが何をしているのか理解してください。</a:t>
            </a:r>
            <a:endParaRPr lang="en-US" altLang="ja-JP" sz="2000" dirty="0"/>
          </a:p>
          <a:p>
            <a:r>
              <a:rPr lang="en-US" altLang="ja-JP" sz="2000" b="1" dirty="0" err="1"/>
              <a:t>relu</a:t>
            </a:r>
            <a:r>
              <a:rPr lang="en-US" altLang="ja-JP" sz="2000" b="1" dirty="0"/>
              <a:t> </a:t>
            </a:r>
            <a:r>
              <a:rPr lang="ja-JP" altLang="en-US" sz="2000" b="1" dirty="0"/>
              <a:t>関数がどのように動作するか</a:t>
            </a:r>
            <a:r>
              <a:rPr lang="ja-JP" altLang="en-US" sz="2000" dirty="0"/>
              <a:t>を特に注意して理解しましょう。</a:t>
            </a:r>
          </a:p>
          <a:p>
            <a:r>
              <a:rPr lang="ja-JP" altLang="en-US" sz="2000" b="1" dirty="0"/>
              <a:t>プログラムを書き換えて、</a:t>
            </a:r>
            <a:r>
              <a:rPr lang="en-US" altLang="ja-JP" sz="2000" b="1" dirty="0"/>
              <a:t>-3 </a:t>
            </a:r>
            <a:r>
              <a:rPr lang="ja-JP" altLang="en-US" sz="2000" b="1" dirty="0"/>
              <a:t>や </a:t>
            </a:r>
            <a:r>
              <a:rPr lang="en-US" altLang="ja-JP" sz="2000" b="1" dirty="0"/>
              <a:t>3 </a:t>
            </a:r>
            <a:r>
              <a:rPr lang="ja-JP" altLang="en-US" sz="2000" b="1" dirty="0"/>
              <a:t>のときの </a:t>
            </a:r>
            <a:r>
              <a:rPr lang="en-US" altLang="ja-JP" sz="2000" b="1" dirty="0" err="1"/>
              <a:t>ReLU</a:t>
            </a:r>
            <a:r>
              <a:rPr lang="en-US" altLang="ja-JP" sz="2000" b="1" dirty="0"/>
              <a:t> </a:t>
            </a:r>
            <a:r>
              <a:rPr lang="ja-JP" altLang="en-US" sz="2000" b="1" dirty="0"/>
              <a:t>の値を計算</a:t>
            </a:r>
            <a:r>
              <a:rPr lang="ja-JP" altLang="en-US" sz="2000" dirty="0"/>
              <a:t>させてみましょう。</a:t>
            </a:r>
            <a:endParaRPr lang="en-US" altLang="ja-JP" sz="2000" dirty="0"/>
          </a:p>
          <a:p>
            <a:pPr marL="0" indent="0">
              <a:buNone/>
            </a:pPr>
            <a:r>
              <a:rPr lang="ja-JP" altLang="en-US" sz="2000" dirty="0"/>
              <a:t>ヒント</a:t>
            </a:r>
            <a:r>
              <a:rPr lang="en-US" altLang="ja-JP" sz="2000" dirty="0"/>
              <a:t>:</a:t>
            </a:r>
          </a:p>
          <a:p>
            <a:r>
              <a:rPr lang="en-US" altLang="ja-JP" sz="2000" dirty="0" err="1"/>
              <a:t>relu</a:t>
            </a:r>
            <a:r>
              <a:rPr lang="en-US" altLang="ja-JP" sz="2000" dirty="0"/>
              <a:t> </a:t>
            </a:r>
            <a:r>
              <a:rPr lang="ja-JP" altLang="en-US" sz="2000" dirty="0"/>
              <a:t>関数は、与えられた </a:t>
            </a:r>
            <a:r>
              <a:rPr lang="en-US" altLang="ja-JP" sz="2000" dirty="0"/>
              <a:t>x </a:t>
            </a:r>
            <a:r>
              <a:rPr lang="ja-JP" altLang="en-US" sz="2000" dirty="0" err="1"/>
              <a:t>が負の</a:t>
            </a:r>
            <a:r>
              <a:rPr lang="ja-JP" altLang="en-US" sz="2000" dirty="0"/>
              <a:t>場合は </a:t>
            </a:r>
            <a:r>
              <a:rPr lang="en-US" altLang="ja-JP" sz="2000" dirty="0"/>
              <a:t>0 </a:t>
            </a:r>
            <a:r>
              <a:rPr lang="ja-JP" altLang="en-US" sz="2000" dirty="0"/>
              <a:t>を返し、それ以外の場合は </a:t>
            </a:r>
            <a:r>
              <a:rPr lang="en-US" altLang="ja-JP" sz="2000" dirty="0"/>
              <a:t>x </a:t>
            </a:r>
            <a:r>
              <a:rPr lang="ja-JP" altLang="en-US" sz="2000" dirty="0"/>
              <a:t>自体を返します。</a:t>
            </a:r>
            <a:endParaRPr lang="en-US" altLang="ja-JP" sz="2000" dirty="0"/>
          </a:p>
          <a:p>
            <a:r>
              <a:rPr lang="en-US" altLang="ja-JP" sz="2000" dirty="0"/>
              <a:t>x </a:t>
            </a:r>
            <a:r>
              <a:rPr lang="ja-JP" altLang="en-US" sz="2000" dirty="0"/>
              <a:t>の値を変更して、異なる </a:t>
            </a:r>
            <a:r>
              <a:rPr lang="en-US" altLang="ja-JP" sz="2000" dirty="0"/>
              <a:t>x </a:t>
            </a:r>
            <a:r>
              <a:rPr lang="ja-JP" altLang="en-US" sz="2000" dirty="0"/>
              <a:t>の値に対する </a:t>
            </a:r>
            <a:r>
              <a:rPr lang="en-US" altLang="ja-JP" sz="2000" dirty="0" err="1"/>
              <a:t>ReLU</a:t>
            </a:r>
            <a:r>
              <a:rPr lang="en-US" altLang="ja-JP" sz="2000" dirty="0"/>
              <a:t> </a:t>
            </a:r>
            <a:r>
              <a:rPr lang="ja-JP" altLang="en-US" sz="2000" dirty="0"/>
              <a:t>の値を計算させてみてください。</a:t>
            </a:r>
            <a:r>
              <a:rPr lang="en-US" altLang="ja-JP" sz="2000" dirty="0"/>
              <a:t>-3 </a:t>
            </a:r>
            <a:r>
              <a:rPr lang="ja-JP" altLang="en-US" sz="2000" dirty="0"/>
              <a:t>や </a:t>
            </a:r>
            <a:r>
              <a:rPr lang="en-US" altLang="ja-JP" sz="2000" dirty="0"/>
              <a:t>3 </a:t>
            </a:r>
            <a:r>
              <a:rPr lang="ja-JP" altLang="en-US" sz="2000" dirty="0"/>
              <a:t>などを試してみましょう。</a:t>
            </a:r>
          </a:p>
          <a:p>
            <a:pPr marL="0" indent="0">
              <a:buNone/>
            </a:pPr>
            <a:endParaRPr lang="ja-JP" altLang="en-US" sz="2000" dirty="0"/>
          </a:p>
          <a:p>
            <a:pPr marL="0" indent="0">
              <a:buNone/>
            </a:pPr>
            <a:r>
              <a:rPr lang="ja-JP" altLang="en-US" sz="2000" dirty="0"/>
              <a:t>    </a:t>
            </a:r>
            <a:r>
              <a:rPr lang="en-US" altLang="ja-JP" sz="2000" dirty="0" err="1"/>
              <a:t>ReLU</a:t>
            </a:r>
            <a:r>
              <a:rPr lang="en-US" altLang="ja-JP" sz="2000" dirty="0"/>
              <a:t> </a:t>
            </a:r>
            <a:r>
              <a:rPr lang="ja-JP" altLang="en-US" sz="2000" dirty="0"/>
              <a:t>関数は、ニューラルネットワークで広く使用されます。そのため重要です。</a:t>
            </a:r>
            <a:endParaRPr lang="en-US" altLang="ja-JP" sz="2000" dirty="0"/>
          </a:p>
          <a:p>
            <a:pPr marL="0" indent="0">
              <a:buNone/>
            </a:pPr>
            <a:r>
              <a:rPr kumimoji="1" lang="ja-JP" altLang="en-US" sz="2000" dirty="0">
                <a:latin typeface="+mj-ea"/>
                <a:ea typeface="+mj-ea"/>
              </a:rPr>
              <a:t>自習は提出する必要はありません。</a:t>
            </a:r>
            <a:endParaRPr kumimoji="1" lang="en-US" altLang="ja-JP" sz="2000" dirty="0">
              <a:latin typeface="+mj-ea"/>
              <a:ea typeface="+mj-ea"/>
            </a:endParaRPr>
          </a:p>
          <a:p>
            <a:pPr marL="0" indent="0">
              <a:buNone/>
            </a:pPr>
            <a:endParaRPr kumimoji="1" lang="ja-JP" altLang="en-US" sz="20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254649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1845" y="192504"/>
            <a:ext cx="8170025" cy="6481345"/>
          </a:xfrm>
        </p:spPr>
        <p:txBody>
          <a:bodyPr>
            <a:noAutofit/>
          </a:bodyPr>
          <a:lstStyle/>
          <a:p>
            <a:pPr marL="0" indent="0">
              <a:buNone/>
            </a:pPr>
            <a:r>
              <a:rPr lang="ja-JP" altLang="en-US" sz="2000" dirty="0"/>
              <a:t>自習２．「</a:t>
            </a:r>
            <a:r>
              <a:rPr lang="ja-JP" altLang="en-US" sz="2000" b="1" dirty="0"/>
              <a:t>２．ニューロン、重み、バイアス、活性化関数、ニューロンの活性度</a:t>
            </a:r>
            <a:r>
              <a:rPr lang="ja-JP" altLang="en-US" sz="2000" dirty="0"/>
              <a:t>」について</a:t>
            </a:r>
            <a:endParaRPr kumimoji="1" lang="en-US" altLang="ja-JP" sz="2000" dirty="0"/>
          </a:p>
          <a:p>
            <a:pPr marL="0" indent="0">
              <a:buNone/>
            </a:pPr>
            <a:r>
              <a:rPr lang="ja-JP" altLang="en-US" sz="2000" dirty="0"/>
              <a:t>目的</a:t>
            </a:r>
            <a:r>
              <a:rPr lang="en-US" altLang="ja-JP" sz="2000" dirty="0"/>
              <a:t>:</a:t>
            </a:r>
            <a:r>
              <a:rPr lang="ja-JP" altLang="en-US" sz="2000" dirty="0"/>
              <a:t>ニューラルネットワークのニューロンがどのように入力に対して活性度を計算し、</a:t>
            </a:r>
            <a:r>
              <a:rPr lang="en-US" altLang="ja-JP" sz="2000" dirty="0" err="1"/>
              <a:t>ReLU</a:t>
            </a:r>
            <a:r>
              <a:rPr lang="ja-JP" altLang="en-US" sz="2000" dirty="0"/>
              <a:t> 活性化関数を使用して活性度を処理するかを理解することです。</a:t>
            </a:r>
            <a:endParaRPr lang="en-US" altLang="ja-JP" sz="2000" dirty="0"/>
          </a:p>
          <a:p>
            <a:r>
              <a:rPr lang="ja-JP" altLang="en-US" sz="2000" dirty="0"/>
              <a:t>プログラムのコードを読んで、それが何をしているのか理解してください。</a:t>
            </a:r>
            <a:r>
              <a:rPr lang="en-US" altLang="ja-JP" sz="2000" dirty="0"/>
              <a:t>n </a:t>
            </a:r>
            <a:r>
              <a:rPr lang="ja-JP" altLang="en-US" sz="2000" dirty="0"/>
              <a:t>関数は、入力、重み、バイアス、活性化関数を用いて、活性度を計算するためのものです。</a:t>
            </a:r>
            <a:endParaRPr lang="en-US" altLang="ja-JP" sz="2000" dirty="0"/>
          </a:p>
          <a:p>
            <a:r>
              <a:rPr lang="ja-JP" altLang="en-US" sz="2000" b="1" dirty="0"/>
              <a:t>プログラムを書き換えて、異なる入力値 </a:t>
            </a:r>
            <a:r>
              <a:rPr lang="en-US" altLang="ja-JP" sz="2000" b="1" dirty="0"/>
              <a:t>(0.1, 0.8, -0.5)</a:t>
            </a:r>
            <a:r>
              <a:rPr lang="ja-JP" altLang="en-US" sz="2000" b="1" dirty="0" err="1"/>
              <a:t>、</a:t>
            </a:r>
            <a:r>
              <a:rPr lang="en-US" altLang="ja-JP" sz="2000" b="1" dirty="0"/>
              <a:t>(5.1, 0.8, -0.5)</a:t>
            </a:r>
            <a:r>
              <a:rPr lang="ja-JP" altLang="en-US" sz="2000" b="1" dirty="0" err="1"/>
              <a:t>、</a:t>
            </a:r>
            <a:r>
              <a:rPr lang="en-US" altLang="ja-JP" sz="2000" b="1" dirty="0"/>
              <a:t>(10.1, 0.8, -0.5)</a:t>
            </a:r>
            <a:r>
              <a:rPr lang="ja-JP" altLang="en-US" sz="2000" b="1" dirty="0" err="1"/>
              <a:t>、</a:t>
            </a:r>
            <a:r>
              <a:rPr lang="en-US" altLang="ja-JP" sz="2000" b="1" dirty="0"/>
              <a:t>(15.1, 0.8, -0.5) </a:t>
            </a:r>
            <a:r>
              <a:rPr lang="ja-JP" altLang="en-US" sz="2000" b="1" dirty="0"/>
              <a:t>を試してみましょう</a:t>
            </a:r>
            <a:r>
              <a:rPr lang="ja-JP" altLang="en-US" sz="2000" dirty="0"/>
              <a:t>。</a:t>
            </a:r>
            <a:endParaRPr lang="en-US" altLang="ja-JP" sz="2000" dirty="0"/>
          </a:p>
          <a:p>
            <a:pPr marL="0" indent="0">
              <a:buNone/>
            </a:pPr>
            <a:r>
              <a:rPr lang="ja-JP" altLang="en-US" sz="2000" dirty="0"/>
              <a:t>ヒント</a:t>
            </a:r>
            <a:r>
              <a:rPr lang="en-US" altLang="ja-JP" sz="2000" dirty="0"/>
              <a:t>:</a:t>
            </a:r>
          </a:p>
          <a:p>
            <a:r>
              <a:rPr lang="en-US" altLang="ja-JP" sz="2000" dirty="0"/>
              <a:t>n </a:t>
            </a:r>
            <a:r>
              <a:rPr lang="ja-JP" altLang="en-US" sz="2000" dirty="0"/>
              <a:t>関数内で、</a:t>
            </a:r>
            <a:r>
              <a:rPr lang="en-US" altLang="ja-JP" sz="2000" dirty="0"/>
              <a:t>s </a:t>
            </a:r>
            <a:r>
              <a:rPr lang="ja-JP" altLang="en-US" sz="2000" dirty="0"/>
              <a:t>は重み付きの入力とバイアスを用いて計算された値です。この値を </a:t>
            </a:r>
            <a:r>
              <a:rPr lang="en-US" altLang="ja-JP" sz="2000" dirty="0" err="1"/>
              <a:t>relu</a:t>
            </a:r>
            <a:r>
              <a:rPr lang="en-US" altLang="ja-JP" sz="2000" dirty="0"/>
              <a:t> </a:t>
            </a:r>
            <a:r>
              <a:rPr lang="ja-JP" altLang="en-US" sz="2000" dirty="0"/>
              <a:t>関数に渡して、活性度を求めています。</a:t>
            </a:r>
          </a:p>
          <a:p>
            <a:pPr marL="0" indent="0">
              <a:buNone/>
            </a:pPr>
            <a:endParaRPr lang="en-US" altLang="ja-JP" sz="2000" dirty="0"/>
          </a:p>
          <a:p>
            <a:pPr marL="0" indent="0">
              <a:buNone/>
            </a:pPr>
            <a:r>
              <a:rPr lang="ja-JP" altLang="en-US" sz="2000" dirty="0"/>
              <a:t>ニューロンの活性度の計算は、ニューラルネットワークの重要な概念です</a:t>
            </a:r>
            <a:endParaRPr lang="en-US" altLang="ja-JP" sz="2000" dirty="0"/>
          </a:p>
          <a:p>
            <a:pPr marL="0" indent="0">
              <a:buNone/>
            </a:pPr>
            <a:r>
              <a:rPr kumimoji="1" lang="ja-JP" altLang="en-US" sz="2000" dirty="0">
                <a:latin typeface="+mj-ea"/>
                <a:ea typeface="+mj-ea"/>
              </a:rPr>
              <a:t>自習は提出する必要はありません。</a:t>
            </a:r>
            <a:endParaRPr kumimoji="1" lang="en-US" altLang="ja-JP" sz="2000" dirty="0">
              <a:latin typeface="+mj-ea"/>
              <a:ea typeface="+mj-ea"/>
            </a:endParaRPr>
          </a:p>
          <a:p>
            <a:pPr marL="0" indent="0">
              <a:buNone/>
            </a:pPr>
            <a:endParaRPr kumimoji="1" lang="ja-JP" altLang="en-US" sz="20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243042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ニューラルネットワークの</a:t>
            </a:r>
            <a:r>
              <a:rPr lang="ja-JP" altLang="en-US" dirty="0"/>
              <a:t>基本</a:t>
            </a:r>
            <a:r>
              <a:rPr kumimoji="1" lang="ja-JP" altLang="en-US" dirty="0"/>
              <a:t>まとめ</a:t>
            </a:r>
          </a:p>
        </p:txBody>
      </p:sp>
      <p:sp>
        <p:nvSpPr>
          <p:cNvPr id="3" name="コンテンツ プレースホルダー 2"/>
          <p:cNvSpPr>
            <a:spLocks noGrp="1"/>
          </p:cNvSpPr>
          <p:nvPr>
            <p:ph idx="1"/>
          </p:nvPr>
        </p:nvSpPr>
        <p:spPr/>
        <p:txBody>
          <a:bodyPr>
            <a:normAutofit/>
          </a:bodyPr>
          <a:lstStyle/>
          <a:p>
            <a:r>
              <a:rPr lang="ja-JP" altLang="en-US" sz="2400" dirty="0"/>
              <a:t>各</a:t>
            </a:r>
            <a:r>
              <a:rPr lang="ja-JP" altLang="en-US" sz="2400" b="1" dirty="0"/>
              <a:t>ニューロン</a:t>
            </a:r>
            <a:r>
              <a:rPr lang="ja-JP" altLang="en-US" sz="2400" dirty="0"/>
              <a:t>は、前の層からの</a:t>
            </a:r>
            <a:r>
              <a:rPr lang="ja-JP" altLang="en-US" sz="2400" b="1" dirty="0"/>
              <a:t>入力</a:t>
            </a:r>
            <a:r>
              <a:rPr lang="ja-JP" altLang="en-US" sz="2400" dirty="0"/>
              <a:t>を受け取る</a:t>
            </a:r>
            <a:endParaRPr lang="en-US" altLang="ja-JP" sz="2400" dirty="0"/>
          </a:p>
          <a:p>
            <a:r>
              <a:rPr lang="ja-JP" altLang="en-US" sz="2400" b="1" dirty="0"/>
              <a:t>入力</a:t>
            </a:r>
            <a:r>
              <a:rPr lang="ja-JP" altLang="en-US" sz="2400" dirty="0"/>
              <a:t>には</a:t>
            </a:r>
            <a:r>
              <a:rPr lang="ja-JP" altLang="en-US" sz="2400" b="1" dirty="0"/>
              <a:t>重み</a:t>
            </a:r>
            <a:r>
              <a:rPr lang="ja-JP" altLang="en-US" sz="2400" dirty="0"/>
              <a:t>が関連付けられており、</a:t>
            </a:r>
            <a:r>
              <a:rPr lang="ja-JP" altLang="en-US" sz="2400" b="1" u="sng" dirty="0">
                <a:solidFill>
                  <a:srgbClr val="FF0000"/>
                </a:solidFill>
              </a:rPr>
              <a:t>各データがニューロンの活性化に与える影響</a:t>
            </a:r>
            <a:r>
              <a:rPr lang="ja-JP" altLang="en-US" sz="2400" dirty="0"/>
              <a:t>を調整する</a:t>
            </a:r>
          </a:p>
          <a:p>
            <a:r>
              <a:rPr lang="ja-JP" altLang="en-US" sz="2400" b="1" dirty="0"/>
              <a:t>ニューロン</a:t>
            </a:r>
            <a:r>
              <a:rPr lang="ja-JP" altLang="en-US" sz="2400" dirty="0"/>
              <a:t>は</a:t>
            </a:r>
            <a:r>
              <a:rPr lang="ja-JP" altLang="en-US" sz="2400" b="1" dirty="0"/>
              <a:t>バイアス</a:t>
            </a:r>
            <a:r>
              <a:rPr lang="ja-JP" altLang="en-US" sz="2400" dirty="0"/>
              <a:t>を持ち、</a:t>
            </a:r>
            <a:r>
              <a:rPr lang="ja-JP" altLang="en-US" sz="2400" b="1" dirty="0"/>
              <a:t>入力</a:t>
            </a:r>
            <a:r>
              <a:rPr lang="ja-JP" altLang="en-US" sz="2400" dirty="0"/>
              <a:t>に</a:t>
            </a:r>
            <a:r>
              <a:rPr lang="ja-JP" altLang="en-US" sz="2400" b="1" dirty="0"/>
              <a:t>重み</a:t>
            </a:r>
            <a:r>
              <a:rPr lang="ja-JP" altLang="en-US" sz="2400" dirty="0"/>
              <a:t>をかけた</a:t>
            </a:r>
            <a:r>
              <a:rPr lang="ja-JP" altLang="en-US" sz="2400" b="1" dirty="0"/>
              <a:t>総和</a:t>
            </a:r>
            <a:r>
              <a:rPr lang="ja-JP" altLang="en-US" sz="2400" dirty="0"/>
              <a:t>に</a:t>
            </a:r>
            <a:r>
              <a:rPr lang="ja-JP" altLang="en-US" sz="2400" b="1" dirty="0"/>
              <a:t>バイアス</a:t>
            </a:r>
            <a:r>
              <a:rPr lang="ja-JP" altLang="en-US" sz="2400" dirty="0"/>
              <a:t>を</a:t>
            </a:r>
            <a:r>
              <a:rPr lang="ja-JP" altLang="en-US" sz="2400" b="1" dirty="0"/>
              <a:t>加算</a:t>
            </a:r>
            <a:r>
              <a:rPr lang="ja-JP" altLang="en-US" sz="2400" dirty="0"/>
              <a:t>する</a:t>
            </a:r>
          </a:p>
          <a:p>
            <a:r>
              <a:rPr lang="ja-JP" altLang="en-US" sz="2400" b="1" dirty="0"/>
              <a:t>活性化関数</a:t>
            </a:r>
            <a:r>
              <a:rPr lang="ja-JP" altLang="en-US" sz="2400" dirty="0"/>
              <a:t>による</a:t>
            </a:r>
            <a:r>
              <a:rPr lang="ja-JP" altLang="en-US" sz="2400" b="1" dirty="0"/>
              <a:t>処理</a:t>
            </a:r>
            <a:r>
              <a:rPr lang="ja-JP" altLang="en-US" sz="2400" dirty="0"/>
              <a:t>を行い、その結果を</a:t>
            </a:r>
            <a:r>
              <a:rPr lang="ja-JP" altLang="en-US" sz="2400" b="1" dirty="0"/>
              <a:t>次の層のニューロン</a:t>
            </a:r>
            <a:r>
              <a:rPr lang="ja-JP" altLang="en-US" sz="2400" dirty="0"/>
              <a:t>に伝える</a:t>
            </a:r>
            <a:endParaRPr lang="en-US" altLang="ja-JP" sz="2400" dirty="0"/>
          </a:p>
          <a:p>
            <a:r>
              <a:rPr lang="en-US" altLang="ja-JP" sz="2400" dirty="0" err="1"/>
              <a:t>ReLU</a:t>
            </a:r>
            <a:r>
              <a:rPr lang="ja-JP" altLang="en-US" sz="2400" dirty="0"/>
              <a:t>などの</a:t>
            </a:r>
            <a:r>
              <a:rPr lang="ja-JP" altLang="en-US" sz="2400" b="1" dirty="0"/>
              <a:t>活性化関数</a:t>
            </a:r>
            <a:r>
              <a:rPr lang="ja-JP" altLang="en-US" sz="2400" dirty="0"/>
              <a:t>がある。</a:t>
            </a:r>
          </a:p>
          <a:p>
            <a:r>
              <a:rPr lang="ja-JP" altLang="en-US" sz="2400" b="1" dirty="0"/>
              <a:t>ニューロン</a:t>
            </a:r>
            <a:r>
              <a:rPr lang="ja-JP" altLang="en-US" sz="2400" dirty="0"/>
              <a:t>は</a:t>
            </a:r>
            <a:r>
              <a:rPr lang="ja-JP" altLang="en-US" sz="2400" b="1" dirty="0"/>
              <a:t>特定のパターン</a:t>
            </a:r>
            <a:r>
              <a:rPr lang="ja-JP" altLang="en-US" sz="2400" dirty="0"/>
              <a:t>の</a:t>
            </a:r>
            <a:r>
              <a:rPr lang="ja-JP" altLang="en-US" sz="2400" b="1" dirty="0"/>
              <a:t>入力</a:t>
            </a:r>
            <a:r>
              <a:rPr lang="ja-JP" altLang="en-US" sz="2400" dirty="0"/>
              <a:t>に対して</a:t>
            </a:r>
            <a:r>
              <a:rPr lang="ja-JP" altLang="en-US" sz="2400" b="1" dirty="0"/>
              <a:t>活性化</a:t>
            </a:r>
            <a:r>
              <a:rPr lang="ja-JP" altLang="en-US" sz="2400" dirty="0"/>
              <a:t>し、その</a:t>
            </a:r>
            <a:r>
              <a:rPr lang="ja-JP" altLang="en-US" sz="2400" b="1" dirty="0"/>
              <a:t>活性度</a:t>
            </a:r>
            <a:r>
              <a:rPr lang="ja-JP" altLang="en-US" sz="2400" dirty="0"/>
              <a:t>は</a:t>
            </a:r>
            <a:r>
              <a:rPr lang="ja-JP" altLang="en-US" sz="2400" b="1" dirty="0"/>
              <a:t>入力</a:t>
            </a:r>
            <a:r>
              <a:rPr lang="ja-JP" altLang="en-US" sz="2400" dirty="0"/>
              <a:t>、</a:t>
            </a:r>
            <a:r>
              <a:rPr lang="ja-JP" altLang="en-US" sz="2400" b="1" dirty="0"/>
              <a:t>重み</a:t>
            </a:r>
            <a:r>
              <a:rPr lang="ja-JP" altLang="en-US" sz="2400" dirty="0"/>
              <a:t>、</a:t>
            </a:r>
            <a:r>
              <a:rPr lang="ja-JP" altLang="en-US" sz="2400" b="1" dirty="0"/>
              <a:t>バイアス</a:t>
            </a:r>
            <a:r>
              <a:rPr lang="ja-JP" altLang="en-US" sz="2400" dirty="0"/>
              <a:t>、</a:t>
            </a:r>
            <a:r>
              <a:rPr lang="ja-JP" altLang="en-US" sz="2400" b="1" dirty="0"/>
              <a:t>活性化関数</a:t>
            </a:r>
            <a:r>
              <a:rPr lang="ja-JP" altLang="en-US" sz="2400" dirty="0"/>
              <a:t>によって決まる</a:t>
            </a:r>
            <a:endParaRPr kumimoji="1" lang="ja-JP" altLang="en-US" sz="2400"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39</a:t>
            </a:fld>
            <a:endParaRPr kumimoji="1" lang="ja-JP" altLang="en-US"/>
          </a:p>
        </p:txBody>
      </p:sp>
    </p:spTree>
    <p:extLst>
      <p:ext uri="{BB962C8B-B14F-4D97-AF65-F5344CB8AC3E}">
        <p14:creationId xmlns:p14="http://schemas.microsoft.com/office/powerpoint/2010/main" val="2463315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73321" y="329184"/>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861995" y="2351314"/>
            <a:ext cx="5098010" cy="4370162"/>
          </a:xfrm>
        </p:spPr>
        <p:txBody>
          <a:bodyPr>
            <a:normAutofit/>
          </a:bodyPr>
          <a:lstStyle/>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イントロダクション</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ディープラーニングの特徴</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ニューラルネットワークの基本</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ニューラルネットワークのデモ</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フォワードプロパゲーション</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ディープラーニングの応用例（オンラインデモ）</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損失関数と教師あり学習</a:t>
            </a: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752154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8E19C64-24F9-48B7-937F-B1129EFE27C9}"/>
              </a:ext>
            </a:extLst>
          </p:cNvPr>
          <p:cNvSpPr>
            <a:spLocks noGrp="1"/>
          </p:cNvSpPr>
          <p:nvPr>
            <p:ph idx="1"/>
          </p:nvPr>
        </p:nvSpPr>
        <p:spPr>
          <a:xfrm>
            <a:off x="321845" y="717901"/>
            <a:ext cx="8461208" cy="5836719"/>
          </a:xfrm>
        </p:spPr>
        <p:txBody>
          <a:bodyPr/>
          <a:lstStyle/>
          <a:p>
            <a:pPr marL="457200" lvl="1" indent="0">
              <a:buNone/>
            </a:pPr>
            <a:r>
              <a:rPr lang="ja-JP" altLang="en-US" b="1" dirty="0"/>
              <a:t>① 入力</a:t>
            </a:r>
            <a:r>
              <a:rPr lang="ja-JP" altLang="en-US" dirty="0"/>
              <a:t>は</a:t>
            </a:r>
            <a:r>
              <a:rPr lang="ja-JP" altLang="en-US" b="1" dirty="0"/>
              <a:t>複数</a:t>
            </a:r>
            <a:endParaRPr lang="en-US" altLang="ja-JP" b="1" dirty="0"/>
          </a:p>
          <a:p>
            <a:pPr marL="457200" lvl="1" indent="0">
              <a:buNone/>
            </a:pPr>
            <a:r>
              <a:rPr lang="ja-JP" altLang="en-US" b="1" dirty="0"/>
              <a:t>②入力</a:t>
            </a:r>
            <a:r>
              <a:rPr lang="ja-JP" altLang="en-US" dirty="0"/>
              <a:t>に</a:t>
            </a:r>
            <a:r>
              <a:rPr lang="ja-JP" altLang="en-US" b="1" dirty="0"/>
              <a:t>重み</a:t>
            </a:r>
            <a:r>
              <a:rPr lang="ja-JP" altLang="en-US" dirty="0"/>
              <a:t>をかけた</a:t>
            </a:r>
            <a:r>
              <a:rPr lang="ja-JP" altLang="en-US" b="1" dirty="0"/>
              <a:t>総和</a:t>
            </a:r>
            <a:r>
              <a:rPr lang="ja-JP" altLang="en-US" dirty="0"/>
              <a:t>に</a:t>
            </a:r>
            <a:r>
              <a:rPr lang="ja-JP" altLang="en-US" b="1" dirty="0"/>
              <a:t>バイアス</a:t>
            </a:r>
            <a:r>
              <a:rPr lang="ja-JP" altLang="en-US" dirty="0"/>
              <a:t>を</a:t>
            </a:r>
            <a:r>
              <a:rPr lang="ja-JP" altLang="en-US" b="1" dirty="0"/>
              <a:t>加算</a:t>
            </a:r>
            <a:endParaRPr lang="en-US" altLang="ja-JP" dirty="0"/>
          </a:p>
          <a:p>
            <a:pPr marL="457200" lvl="1" indent="0">
              <a:buNone/>
            </a:pPr>
            <a:r>
              <a:rPr lang="ja-JP" altLang="en-US" dirty="0"/>
              <a:t>③ ②の結果に対して、</a:t>
            </a:r>
            <a:r>
              <a:rPr lang="ja-JP" altLang="en-US" b="1" dirty="0"/>
              <a:t>活性化関数</a:t>
            </a:r>
            <a:r>
              <a:rPr lang="ja-JP" altLang="en-US" dirty="0"/>
              <a:t>による</a:t>
            </a:r>
            <a:r>
              <a:rPr lang="ja-JP" altLang="en-US" b="1" dirty="0"/>
              <a:t>処理</a:t>
            </a:r>
            <a:endParaRPr lang="en-US" altLang="ja-JP" dirty="0"/>
          </a:p>
        </p:txBody>
      </p:sp>
      <p:sp>
        <p:nvSpPr>
          <p:cNvPr id="4" name="スライド番号プレースホルダー 3">
            <a:extLst>
              <a:ext uri="{FF2B5EF4-FFF2-40B4-BE49-F238E27FC236}">
                <a16:creationId xmlns:a16="http://schemas.microsoft.com/office/drawing/2014/main" id="{42ECB97B-CDE9-4408-936B-B3EADEE5905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106289B6-E205-4107-B6C2-975BF96E3B41}"/>
              </a:ext>
            </a:extLst>
          </p:cNvPr>
          <p:cNvSpPr/>
          <p:nvPr/>
        </p:nvSpPr>
        <p:spPr>
          <a:xfrm>
            <a:off x="588184" y="3052291"/>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98ADA970-23F0-4886-BE69-224767AFC831}"/>
              </a:ext>
            </a:extLst>
          </p:cNvPr>
          <p:cNvSpPr/>
          <p:nvPr/>
        </p:nvSpPr>
        <p:spPr>
          <a:xfrm>
            <a:off x="924734" y="3052291"/>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01024536-562D-43F4-A622-33200EC274CB}"/>
              </a:ext>
            </a:extLst>
          </p:cNvPr>
          <p:cNvSpPr/>
          <p:nvPr/>
        </p:nvSpPr>
        <p:spPr>
          <a:xfrm>
            <a:off x="1261284" y="3052291"/>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A85DCE57-89AE-4830-B2FB-6CBF4DCE5A3A}"/>
              </a:ext>
            </a:extLst>
          </p:cNvPr>
          <p:cNvSpPr/>
          <p:nvPr/>
        </p:nvSpPr>
        <p:spPr>
          <a:xfrm>
            <a:off x="588184" y="3406287"/>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CFADAADC-43AC-479D-B673-A26AD074A8E4}"/>
              </a:ext>
            </a:extLst>
          </p:cNvPr>
          <p:cNvSpPr/>
          <p:nvPr/>
        </p:nvSpPr>
        <p:spPr>
          <a:xfrm>
            <a:off x="924734" y="3406287"/>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3D207B7F-1999-4AFF-9B96-1A3412F51447}"/>
              </a:ext>
            </a:extLst>
          </p:cNvPr>
          <p:cNvSpPr/>
          <p:nvPr/>
        </p:nvSpPr>
        <p:spPr>
          <a:xfrm>
            <a:off x="1261284" y="3406287"/>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4578DF4C-8A52-4D78-9D85-C050436B579D}"/>
              </a:ext>
            </a:extLst>
          </p:cNvPr>
          <p:cNvSpPr/>
          <p:nvPr/>
        </p:nvSpPr>
        <p:spPr>
          <a:xfrm>
            <a:off x="588184" y="3760283"/>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095CDD7A-AB76-4DCC-9751-A6E3D62B8225}"/>
              </a:ext>
            </a:extLst>
          </p:cNvPr>
          <p:cNvSpPr/>
          <p:nvPr/>
        </p:nvSpPr>
        <p:spPr>
          <a:xfrm>
            <a:off x="924734" y="3760283"/>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AA0ED95F-1CD2-413C-9749-26425EAE3DDB}"/>
              </a:ext>
            </a:extLst>
          </p:cNvPr>
          <p:cNvSpPr/>
          <p:nvPr/>
        </p:nvSpPr>
        <p:spPr>
          <a:xfrm>
            <a:off x="1261284" y="3760283"/>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2790E32B-6D3B-4EE8-AAFD-59A373D87C51}"/>
              </a:ext>
            </a:extLst>
          </p:cNvPr>
          <p:cNvSpPr txBox="1"/>
          <p:nvPr/>
        </p:nvSpPr>
        <p:spPr>
          <a:xfrm>
            <a:off x="714005" y="4475450"/>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19" name="テキスト ボックス 18">
            <a:extLst>
              <a:ext uri="{FF2B5EF4-FFF2-40B4-BE49-F238E27FC236}">
                <a16:creationId xmlns:a16="http://schemas.microsoft.com/office/drawing/2014/main" id="{512FD78A-7499-4E1A-AF81-76D12C4EC329}"/>
              </a:ext>
            </a:extLst>
          </p:cNvPr>
          <p:cNvSpPr txBox="1"/>
          <p:nvPr/>
        </p:nvSpPr>
        <p:spPr>
          <a:xfrm>
            <a:off x="560651" y="3012037"/>
            <a:ext cx="1064715"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1   2   3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4   5   6</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7   8   9</a:t>
            </a:r>
            <a:endParaRPr kumimoji="1" lang="en-US" altLang="ja-JP" sz="18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7B7483E0-1DD4-4A62-B40A-E3198AF7C7E8}"/>
              </a:ext>
            </a:extLst>
          </p:cNvPr>
          <p:cNvSpPr txBox="1"/>
          <p:nvPr/>
        </p:nvSpPr>
        <p:spPr>
          <a:xfrm>
            <a:off x="1792144" y="2467621"/>
            <a:ext cx="524503" cy="258532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2</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3</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4</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5</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6</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7</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8</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9</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a:t>
            </a:r>
          </a:p>
        </p:txBody>
      </p:sp>
      <p:sp>
        <p:nvSpPr>
          <p:cNvPr id="21" name="テキスト ボックス 20">
            <a:extLst>
              <a:ext uri="{FF2B5EF4-FFF2-40B4-BE49-F238E27FC236}">
                <a16:creationId xmlns:a16="http://schemas.microsoft.com/office/drawing/2014/main" id="{C0BE313B-5CEC-4110-B93D-86BC6354F640}"/>
              </a:ext>
            </a:extLst>
          </p:cNvPr>
          <p:cNvSpPr txBox="1"/>
          <p:nvPr/>
        </p:nvSpPr>
        <p:spPr>
          <a:xfrm>
            <a:off x="-96479" y="4977516"/>
            <a:ext cx="2424062"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白黒の画像</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（画素は </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または </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22" name="楕円 21">
            <a:extLst>
              <a:ext uri="{FF2B5EF4-FFF2-40B4-BE49-F238E27FC236}">
                <a16:creationId xmlns:a16="http://schemas.microsoft.com/office/drawing/2014/main" id="{C6C40609-6E0D-4EC4-90A2-CE22EA13B873}"/>
              </a:ext>
            </a:extLst>
          </p:cNvPr>
          <p:cNvSpPr/>
          <p:nvPr/>
        </p:nvSpPr>
        <p:spPr>
          <a:xfrm>
            <a:off x="3411353" y="3406287"/>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4" name="直線コネクタ 23">
            <a:extLst>
              <a:ext uri="{FF2B5EF4-FFF2-40B4-BE49-F238E27FC236}">
                <a16:creationId xmlns:a16="http://schemas.microsoft.com/office/drawing/2014/main" id="{18FFE164-28A0-4D57-99A1-6F33B95B956A}"/>
              </a:ext>
            </a:extLst>
          </p:cNvPr>
          <p:cNvCxnSpPr>
            <a:cxnSpLocks/>
            <a:endCxn id="22" idx="2"/>
          </p:cNvCxnSpPr>
          <p:nvPr/>
        </p:nvCxnSpPr>
        <p:spPr>
          <a:xfrm>
            <a:off x="2327583" y="2650379"/>
            <a:ext cx="1083770" cy="1039113"/>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a:extLst>
              <a:ext uri="{FF2B5EF4-FFF2-40B4-BE49-F238E27FC236}">
                <a16:creationId xmlns:a16="http://schemas.microsoft.com/office/drawing/2014/main" id="{990522B5-4C58-4031-A4F3-E566D7C2B17B}"/>
              </a:ext>
            </a:extLst>
          </p:cNvPr>
          <p:cNvCxnSpPr>
            <a:cxnSpLocks/>
            <a:endCxn id="22" idx="2"/>
          </p:cNvCxnSpPr>
          <p:nvPr/>
        </p:nvCxnSpPr>
        <p:spPr>
          <a:xfrm>
            <a:off x="2327583" y="2932066"/>
            <a:ext cx="1083770" cy="757426"/>
          </a:xfrm>
          <a:prstGeom prst="line">
            <a:avLst/>
          </a:prstGeom>
        </p:spPr>
        <p:style>
          <a:lnRef idx="1">
            <a:schemeClr val="dk1"/>
          </a:lnRef>
          <a:fillRef idx="0">
            <a:schemeClr val="dk1"/>
          </a:fillRef>
          <a:effectRef idx="0">
            <a:schemeClr val="dk1"/>
          </a:effectRef>
          <a:fontRef idx="minor">
            <a:schemeClr val="tx1"/>
          </a:fontRef>
        </p:style>
      </p:cxnSp>
      <p:cxnSp>
        <p:nvCxnSpPr>
          <p:cNvPr id="30" name="直線コネクタ 29">
            <a:extLst>
              <a:ext uri="{FF2B5EF4-FFF2-40B4-BE49-F238E27FC236}">
                <a16:creationId xmlns:a16="http://schemas.microsoft.com/office/drawing/2014/main" id="{A81C30FC-788F-4F48-A9E8-11FC714C457A}"/>
              </a:ext>
            </a:extLst>
          </p:cNvPr>
          <p:cNvCxnSpPr>
            <a:cxnSpLocks/>
            <a:endCxn id="22" idx="2"/>
          </p:cNvCxnSpPr>
          <p:nvPr/>
        </p:nvCxnSpPr>
        <p:spPr>
          <a:xfrm>
            <a:off x="2327583" y="3204927"/>
            <a:ext cx="1083770" cy="484565"/>
          </a:xfrm>
          <a:prstGeom prst="line">
            <a:avLst/>
          </a:prstGeom>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FD85F97C-A704-4D58-B701-9C662CDEE9CB}"/>
              </a:ext>
            </a:extLst>
          </p:cNvPr>
          <p:cNvCxnSpPr>
            <a:cxnSpLocks/>
            <a:endCxn id="22" idx="2"/>
          </p:cNvCxnSpPr>
          <p:nvPr/>
        </p:nvCxnSpPr>
        <p:spPr>
          <a:xfrm>
            <a:off x="2305711" y="3477079"/>
            <a:ext cx="1105642" cy="212413"/>
          </a:xfrm>
          <a:prstGeom prst="line">
            <a:avLst/>
          </a:prstGeom>
        </p:spPr>
        <p:style>
          <a:lnRef idx="1">
            <a:schemeClr val="dk1"/>
          </a:lnRef>
          <a:fillRef idx="0">
            <a:schemeClr val="dk1"/>
          </a:fillRef>
          <a:effectRef idx="0">
            <a:schemeClr val="dk1"/>
          </a:effectRef>
          <a:fontRef idx="minor">
            <a:schemeClr val="tx1"/>
          </a:fontRef>
        </p:style>
      </p:cxnSp>
      <p:cxnSp>
        <p:nvCxnSpPr>
          <p:cNvPr id="35" name="直線コネクタ 34">
            <a:extLst>
              <a:ext uri="{FF2B5EF4-FFF2-40B4-BE49-F238E27FC236}">
                <a16:creationId xmlns:a16="http://schemas.microsoft.com/office/drawing/2014/main" id="{D709DE0A-CB9F-4B3F-998F-F9ED79DB87B8}"/>
              </a:ext>
            </a:extLst>
          </p:cNvPr>
          <p:cNvCxnSpPr>
            <a:cxnSpLocks/>
            <a:stCxn id="20" idx="3"/>
          </p:cNvCxnSpPr>
          <p:nvPr/>
        </p:nvCxnSpPr>
        <p:spPr>
          <a:xfrm flipV="1">
            <a:off x="2316647" y="3689493"/>
            <a:ext cx="1105642" cy="70790"/>
          </a:xfrm>
          <a:prstGeom prst="line">
            <a:avLst/>
          </a:prstGeom>
        </p:spPr>
        <p:style>
          <a:lnRef idx="1">
            <a:schemeClr val="dk1"/>
          </a:lnRef>
          <a:fillRef idx="0">
            <a:schemeClr val="dk1"/>
          </a:fillRef>
          <a:effectRef idx="0">
            <a:schemeClr val="dk1"/>
          </a:effectRef>
          <a:fontRef idx="minor">
            <a:schemeClr val="tx1"/>
          </a:fontRef>
        </p:style>
      </p:cxnSp>
      <p:cxnSp>
        <p:nvCxnSpPr>
          <p:cNvPr id="45" name="直線コネクタ 44">
            <a:extLst>
              <a:ext uri="{FF2B5EF4-FFF2-40B4-BE49-F238E27FC236}">
                <a16:creationId xmlns:a16="http://schemas.microsoft.com/office/drawing/2014/main" id="{1789CE56-32F1-47F9-A033-C42591111413}"/>
              </a:ext>
            </a:extLst>
          </p:cNvPr>
          <p:cNvCxnSpPr>
            <a:cxnSpLocks/>
            <a:endCxn id="22" idx="2"/>
          </p:cNvCxnSpPr>
          <p:nvPr/>
        </p:nvCxnSpPr>
        <p:spPr>
          <a:xfrm flipV="1">
            <a:off x="2294775" y="3689492"/>
            <a:ext cx="1116578" cy="318765"/>
          </a:xfrm>
          <a:prstGeom prst="line">
            <a:avLst/>
          </a:prstGeom>
        </p:spPr>
        <p:style>
          <a:lnRef idx="1">
            <a:schemeClr val="dk1"/>
          </a:lnRef>
          <a:fillRef idx="0">
            <a:schemeClr val="dk1"/>
          </a:fillRef>
          <a:effectRef idx="0">
            <a:schemeClr val="dk1"/>
          </a:effectRef>
          <a:fontRef idx="minor">
            <a:schemeClr val="tx1"/>
          </a:fontRef>
        </p:style>
      </p:cxnSp>
      <p:cxnSp>
        <p:nvCxnSpPr>
          <p:cNvPr id="48" name="直線コネクタ 47">
            <a:extLst>
              <a:ext uri="{FF2B5EF4-FFF2-40B4-BE49-F238E27FC236}">
                <a16:creationId xmlns:a16="http://schemas.microsoft.com/office/drawing/2014/main" id="{C9C225B5-CF38-4BF9-9BC7-418D8ED94D79}"/>
              </a:ext>
            </a:extLst>
          </p:cNvPr>
          <p:cNvCxnSpPr>
            <a:cxnSpLocks/>
            <a:endCxn id="22" idx="2"/>
          </p:cNvCxnSpPr>
          <p:nvPr/>
        </p:nvCxnSpPr>
        <p:spPr>
          <a:xfrm flipV="1">
            <a:off x="2316647" y="3689492"/>
            <a:ext cx="1094706" cy="566411"/>
          </a:xfrm>
          <a:prstGeom prst="line">
            <a:avLst/>
          </a:prstGeom>
        </p:spPr>
        <p:style>
          <a:lnRef idx="1">
            <a:schemeClr val="dk1"/>
          </a:lnRef>
          <a:fillRef idx="0">
            <a:schemeClr val="dk1"/>
          </a:fillRef>
          <a:effectRef idx="0">
            <a:schemeClr val="dk1"/>
          </a:effectRef>
          <a:fontRef idx="minor">
            <a:schemeClr val="tx1"/>
          </a:fontRef>
        </p:style>
      </p:cxnSp>
      <p:cxnSp>
        <p:nvCxnSpPr>
          <p:cNvPr id="51" name="直線コネクタ 50">
            <a:extLst>
              <a:ext uri="{FF2B5EF4-FFF2-40B4-BE49-F238E27FC236}">
                <a16:creationId xmlns:a16="http://schemas.microsoft.com/office/drawing/2014/main" id="{9CC3136E-81A9-42B6-AE1D-5F05A04B2F7E}"/>
              </a:ext>
            </a:extLst>
          </p:cNvPr>
          <p:cNvCxnSpPr>
            <a:cxnSpLocks/>
            <a:endCxn id="22" idx="2"/>
          </p:cNvCxnSpPr>
          <p:nvPr/>
        </p:nvCxnSpPr>
        <p:spPr>
          <a:xfrm flipV="1">
            <a:off x="2302910" y="3689492"/>
            <a:ext cx="1108443" cy="852166"/>
          </a:xfrm>
          <a:prstGeom prst="line">
            <a:avLst/>
          </a:prstGeom>
        </p:spPr>
        <p:style>
          <a:lnRef idx="1">
            <a:schemeClr val="dk1"/>
          </a:lnRef>
          <a:fillRef idx="0">
            <a:schemeClr val="dk1"/>
          </a:fillRef>
          <a:effectRef idx="0">
            <a:schemeClr val="dk1"/>
          </a:effectRef>
          <a:fontRef idx="minor">
            <a:schemeClr val="tx1"/>
          </a:fontRef>
        </p:style>
      </p:cxnSp>
      <p:cxnSp>
        <p:nvCxnSpPr>
          <p:cNvPr id="54" name="直線コネクタ 53">
            <a:extLst>
              <a:ext uri="{FF2B5EF4-FFF2-40B4-BE49-F238E27FC236}">
                <a16:creationId xmlns:a16="http://schemas.microsoft.com/office/drawing/2014/main" id="{2E7BEF77-4ED7-4E48-92B1-36694A58D089}"/>
              </a:ext>
            </a:extLst>
          </p:cNvPr>
          <p:cNvCxnSpPr>
            <a:cxnSpLocks/>
          </p:cNvCxnSpPr>
          <p:nvPr/>
        </p:nvCxnSpPr>
        <p:spPr>
          <a:xfrm flipV="1">
            <a:off x="2283839" y="3689492"/>
            <a:ext cx="1113777" cy="1136645"/>
          </a:xfrm>
          <a:prstGeom prst="line">
            <a:avLst/>
          </a:prstGeom>
        </p:spPr>
        <p:style>
          <a:lnRef idx="1">
            <a:schemeClr val="dk1"/>
          </a:lnRef>
          <a:fillRef idx="0">
            <a:schemeClr val="dk1"/>
          </a:fillRef>
          <a:effectRef idx="0">
            <a:schemeClr val="dk1"/>
          </a:effectRef>
          <a:fontRef idx="minor">
            <a:schemeClr val="tx1"/>
          </a:fontRef>
        </p:style>
      </p:cxnSp>
      <p:sp>
        <p:nvSpPr>
          <p:cNvPr id="56" name="テキスト ボックス 55">
            <a:extLst>
              <a:ext uri="{FF2B5EF4-FFF2-40B4-BE49-F238E27FC236}">
                <a16:creationId xmlns:a16="http://schemas.microsoft.com/office/drawing/2014/main" id="{CF59EC56-43EF-4152-B44B-352FF4B10325}"/>
              </a:ext>
            </a:extLst>
          </p:cNvPr>
          <p:cNvSpPr txBox="1"/>
          <p:nvPr/>
        </p:nvSpPr>
        <p:spPr>
          <a:xfrm>
            <a:off x="2622230" y="2527338"/>
            <a:ext cx="160011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重み </a:t>
            </a: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w1</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w9</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7" name="テキスト ボックス 56">
            <a:extLst>
              <a:ext uri="{FF2B5EF4-FFF2-40B4-BE49-F238E27FC236}">
                <a16:creationId xmlns:a16="http://schemas.microsoft.com/office/drawing/2014/main" id="{B2FA9A06-D70E-4609-811B-249D78B6ADEB}"/>
              </a:ext>
            </a:extLst>
          </p:cNvPr>
          <p:cNvSpPr txBox="1"/>
          <p:nvPr/>
        </p:nvSpPr>
        <p:spPr>
          <a:xfrm>
            <a:off x="3147773" y="4024951"/>
            <a:ext cx="1338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a:t>
            </a:r>
          </a:p>
        </p:txBody>
      </p:sp>
      <p:sp>
        <p:nvSpPr>
          <p:cNvPr id="58" name="テキスト ボックス 57">
            <a:extLst>
              <a:ext uri="{FF2B5EF4-FFF2-40B4-BE49-F238E27FC236}">
                <a16:creationId xmlns:a16="http://schemas.microsoft.com/office/drawing/2014/main" id="{6AC9DCD9-444F-47D0-8BDA-0737F8F594EC}"/>
              </a:ext>
            </a:extLst>
          </p:cNvPr>
          <p:cNvSpPr txBox="1"/>
          <p:nvPr/>
        </p:nvSpPr>
        <p:spPr>
          <a:xfrm>
            <a:off x="2540642" y="2826768"/>
            <a:ext cx="409086" cy="175432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w1</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w2</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w3</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w4</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w5</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w6</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w7</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w8</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w9</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60" name="直線矢印コネクタ 59">
            <a:extLst>
              <a:ext uri="{FF2B5EF4-FFF2-40B4-BE49-F238E27FC236}">
                <a16:creationId xmlns:a16="http://schemas.microsoft.com/office/drawing/2014/main" id="{F90B1EBC-BBA3-460E-88D4-290EF9024CA7}"/>
              </a:ext>
            </a:extLst>
          </p:cNvPr>
          <p:cNvCxnSpPr>
            <a:stCxn id="22" idx="6"/>
          </p:cNvCxnSpPr>
          <p:nvPr/>
        </p:nvCxnSpPr>
        <p:spPr>
          <a:xfrm flipV="1">
            <a:off x="4029420" y="3681310"/>
            <a:ext cx="461625" cy="81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A7C88FF4-06A6-4DA0-98FB-3B76FCF70D10}"/>
              </a:ext>
            </a:extLst>
          </p:cNvPr>
          <p:cNvSpPr txBox="1"/>
          <p:nvPr/>
        </p:nvSpPr>
        <p:spPr>
          <a:xfrm>
            <a:off x="5208598" y="2527338"/>
            <a:ext cx="377539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・活性化関数は</a:t>
            </a:r>
            <a:r>
              <a:rPr kumimoji="1" lang="ja-JP" altLang="en-US" sz="2000" b="0"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さまざまな種類</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64" name="図 63">
            <a:extLst>
              <a:ext uri="{FF2B5EF4-FFF2-40B4-BE49-F238E27FC236}">
                <a16:creationId xmlns:a16="http://schemas.microsoft.com/office/drawing/2014/main" id="{B835B9B3-915E-4605-BD81-43ADAE3DE6A9}"/>
              </a:ext>
            </a:extLst>
          </p:cNvPr>
          <p:cNvPicPr>
            <a:picLocks noChangeAspect="1"/>
          </p:cNvPicPr>
          <p:nvPr/>
        </p:nvPicPr>
        <p:blipFill>
          <a:blip r:embed="rId3"/>
          <a:stretch>
            <a:fillRect/>
          </a:stretch>
        </p:blipFill>
        <p:spPr>
          <a:xfrm>
            <a:off x="5603839" y="4414360"/>
            <a:ext cx="1886818" cy="1251851"/>
          </a:xfrm>
          <a:prstGeom prst="rect">
            <a:avLst/>
          </a:prstGeom>
        </p:spPr>
      </p:pic>
      <p:sp>
        <p:nvSpPr>
          <p:cNvPr id="65" name="テキスト ボックス 64">
            <a:extLst>
              <a:ext uri="{FF2B5EF4-FFF2-40B4-BE49-F238E27FC236}">
                <a16:creationId xmlns:a16="http://schemas.microsoft.com/office/drawing/2014/main" id="{F43D705F-F1D5-4D6B-8804-2681203C63BD}"/>
              </a:ext>
            </a:extLst>
          </p:cNvPr>
          <p:cNvSpPr txBox="1"/>
          <p:nvPr/>
        </p:nvSpPr>
        <p:spPr>
          <a:xfrm>
            <a:off x="7434931" y="4886713"/>
            <a:ext cx="1338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シグモイド</a:t>
            </a:r>
          </a:p>
        </p:txBody>
      </p:sp>
      <p:sp>
        <p:nvSpPr>
          <p:cNvPr id="66" name="テキスト ボックス 65">
            <a:extLst>
              <a:ext uri="{FF2B5EF4-FFF2-40B4-BE49-F238E27FC236}">
                <a16:creationId xmlns:a16="http://schemas.microsoft.com/office/drawing/2014/main" id="{265D14CB-6AE8-4E67-BDD0-D571467AAAFB}"/>
              </a:ext>
            </a:extLst>
          </p:cNvPr>
          <p:cNvSpPr txBox="1"/>
          <p:nvPr/>
        </p:nvSpPr>
        <p:spPr>
          <a:xfrm>
            <a:off x="7448572" y="3274361"/>
            <a:ext cx="180690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ReLU</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2011</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年発表）</a:t>
            </a:r>
          </a:p>
        </p:txBody>
      </p:sp>
      <p:sp>
        <p:nvSpPr>
          <p:cNvPr id="67" name="正方形/長方形 66">
            <a:extLst>
              <a:ext uri="{FF2B5EF4-FFF2-40B4-BE49-F238E27FC236}">
                <a16:creationId xmlns:a16="http://schemas.microsoft.com/office/drawing/2014/main" id="{762DD850-D21E-44E1-93C7-E6DB3F50A264}"/>
              </a:ext>
            </a:extLst>
          </p:cNvPr>
          <p:cNvSpPr/>
          <p:nvPr/>
        </p:nvSpPr>
        <p:spPr>
          <a:xfrm>
            <a:off x="5755881" y="3082628"/>
            <a:ext cx="1615017" cy="106945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8" name="テキスト ボックス 67">
            <a:extLst>
              <a:ext uri="{FF2B5EF4-FFF2-40B4-BE49-F238E27FC236}">
                <a16:creationId xmlns:a16="http://schemas.microsoft.com/office/drawing/2014/main" id="{E3F917B5-6F03-4936-8E19-F2DF6BDAD099}"/>
              </a:ext>
            </a:extLst>
          </p:cNvPr>
          <p:cNvSpPr txBox="1"/>
          <p:nvPr/>
        </p:nvSpPr>
        <p:spPr>
          <a:xfrm>
            <a:off x="5491956" y="4875274"/>
            <a:ext cx="264880" cy="1071062"/>
          </a:xfrm>
          <a:prstGeom prst="rect">
            <a:avLst/>
          </a:prstGeom>
          <a:noFill/>
        </p:spPr>
        <p:txBody>
          <a:bodyPr wrap="none" rtlCol="0">
            <a:spAutoFit/>
          </a:bodyPr>
          <a:lstStyle/>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0.9</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0.8</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0.7</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0.6</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0.5</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0.4</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0.3</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0.2</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0.1</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69" name="テキスト ボックス 68">
            <a:extLst>
              <a:ext uri="{FF2B5EF4-FFF2-40B4-BE49-F238E27FC236}">
                <a16:creationId xmlns:a16="http://schemas.microsoft.com/office/drawing/2014/main" id="{C5511072-8624-4F61-AE9C-348556984D52}"/>
              </a:ext>
            </a:extLst>
          </p:cNvPr>
          <p:cNvSpPr txBox="1"/>
          <p:nvPr/>
        </p:nvSpPr>
        <p:spPr>
          <a:xfrm>
            <a:off x="5707515" y="4152078"/>
            <a:ext cx="1632178" cy="147733"/>
          </a:xfrm>
          <a:prstGeom prst="rect">
            <a:avLst/>
          </a:prstGeom>
          <a:noFill/>
        </p:spPr>
        <p:txBody>
          <a:bodyPr wrap="none" rtlCol="0">
            <a:spAutoFit/>
          </a:bodyPr>
          <a:lstStyle/>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     -1.5     -1.0     -0.5      0.0      0.5      1.0      1.5      2.0</a:t>
            </a:r>
          </a:p>
        </p:txBody>
      </p:sp>
      <p:cxnSp>
        <p:nvCxnSpPr>
          <p:cNvPr id="71" name="直線コネクタ 70">
            <a:extLst>
              <a:ext uri="{FF2B5EF4-FFF2-40B4-BE49-F238E27FC236}">
                <a16:creationId xmlns:a16="http://schemas.microsoft.com/office/drawing/2014/main" id="{14A82354-C6DA-41E0-BBBC-60783E915BAD}"/>
              </a:ext>
            </a:extLst>
          </p:cNvPr>
          <p:cNvCxnSpPr>
            <a:cxnSpLocks/>
            <a:endCxn id="67" idx="2"/>
          </p:cNvCxnSpPr>
          <p:nvPr/>
        </p:nvCxnSpPr>
        <p:spPr>
          <a:xfrm>
            <a:off x="5755881" y="4152078"/>
            <a:ext cx="807509" cy="0"/>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8858AEEE-64A8-47A4-BFC8-5FEBEA3067F4}"/>
              </a:ext>
            </a:extLst>
          </p:cNvPr>
          <p:cNvCxnSpPr>
            <a:cxnSpLocks/>
            <a:stCxn id="67" idx="2"/>
          </p:cNvCxnSpPr>
          <p:nvPr/>
        </p:nvCxnSpPr>
        <p:spPr>
          <a:xfrm flipV="1">
            <a:off x="6563390" y="3082627"/>
            <a:ext cx="332316" cy="1069451"/>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1504BB05-0CC7-4769-A5A2-7D20F8416EFA}"/>
              </a:ext>
            </a:extLst>
          </p:cNvPr>
          <p:cNvSpPr txBox="1"/>
          <p:nvPr/>
        </p:nvSpPr>
        <p:spPr>
          <a:xfrm>
            <a:off x="2528068" y="4638149"/>
            <a:ext cx="2686954" cy="160043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総和は，</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 × </a:t>
            </a: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w1</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+ 1 × </a:t>
            </a: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w2</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+ 1 × </a:t>
            </a: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w3</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 × </a:t>
            </a: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w4</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+ 1 × </a:t>
            </a: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w5</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+ 1 × </a:t>
            </a: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w6</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 × w7 + 0 × w8 + 1 × w9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dirty="0">
              <a:solidFill>
                <a:prstClr val="black"/>
              </a:solidFill>
              <a:latin typeface="Calibri" panose="020F0502020204030204"/>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これにバイアスが足される</a:t>
            </a:r>
          </a:p>
        </p:txBody>
      </p:sp>
    </p:spTree>
    <p:extLst>
      <p:ext uri="{BB962C8B-B14F-4D97-AF65-F5344CB8AC3E}">
        <p14:creationId xmlns:p14="http://schemas.microsoft.com/office/powerpoint/2010/main" val="30308423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4-4. </a:t>
            </a:r>
            <a:r>
              <a:rPr lang="ja-JP" altLang="en-US" sz="4500" dirty="0">
                <a:solidFill>
                  <a:schemeClr val="tx2"/>
                </a:solidFill>
              </a:rPr>
              <a:t>ニューラルネットワークのデモ</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41</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3755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9"/>
            <a:ext cx="8461208" cy="816214"/>
          </a:xfrm>
        </p:spPr>
        <p:txBody>
          <a:bodyPr>
            <a:normAutofit fontScale="90000"/>
          </a:bodyPr>
          <a:lstStyle/>
          <a:p>
            <a:r>
              <a:rPr kumimoji="1" lang="ja-JP" altLang="en-US" dirty="0"/>
              <a:t>バラメータ（バイアス）の変化による出力の変化</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7B7483E0-1DD4-4A62-B40A-E3198AF7C7E8}"/>
              </a:ext>
            </a:extLst>
          </p:cNvPr>
          <p:cNvSpPr txBox="1"/>
          <p:nvPr/>
        </p:nvSpPr>
        <p:spPr>
          <a:xfrm>
            <a:off x="159537" y="1941633"/>
            <a:ext cx="633507"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2</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0</a:t>
            </a:r>
          </a:p>
        </p:txBody>
      </p:sp>
      <p:sp>
        <p:nvSpPr>
          <p:cNvPr id="7" name="テキスト ボックス 6">
            <a:extLst>
              <a:ext uri="{FF2B5EF4-FFF2-40B4-BE49-F238E27FC236}">
                <a16:creationId xmlns:a16="http://schemas.microsoft.com/office/drawing/2014/main" id="{CF59EC56-43EF-4152-B44B-352FF4B10325}"/>
              </a:ext>
            </a:extLst>
          </p:cNvPr>
          <p:cNvSpPr txBox="1"/>
          <p:nvPr/>
        </p:nvSpPr>
        <p:spPr>
          <a:xfrm>
            <a:off x="708806" y="1491346"/>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重み</a:t>
            </a:r>
          </a:p>
        </p:txBody>
      </p:sp>
      <p:cxnSp>
        <p:nvCxnSpPr>
          <p:cNvPr id="9" name="直線矢印コネクタ 8">
            <a:extLst>
              <a:ext uri="{FF2B5EF4-FFF2-40B4-BE49-F238E27FC236}">
                <a16:creationId xmlns:a16="http://schemas.microsoft.com/office/drawing/2014/main" id="{F90B1EBC-BBA3-460E-88D4-290EF9024CA7}"/>
              </a:ext>
            </a:extLst>
          </p:cNvPr>
          <p:cNvCxnSpPr/>
          <p:nvPr/>
        </p:nvCxnSpPr>
        <p:spPr>
          <a:xfrm flipV="1">
            <a:off x="4016279" y="2516165"/>
            <a:ext cx="461625" cy="81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B2FA9A06-D70E-4609-811B-249D78B6ADEB}"/>
              </a:ext>
            </a:extLst>
          </p:cNvPr>
          <p:cNvSpPr txBox="1"/>
          <p:nvPr/>
        </p:nvSpPr>
        <p:spPr>
          <a:xfrm>
            <a:off x="1424786" y="2005023"/>
            <a:ext cx="8034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endPar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1" name="楕円 10">
            <a:extLst>
              <a:ext uri="{FF2B5EF4-FFF2-40B4-BE49-F238E27FC236}">
                <a16:creationId xmlns:a16="http://schemas.microsoft.com/office/drawing/2014/main" id="{978165A8-706B-4123-94AB-D8355FE0831A}"/>
              </a:ext>
            </a:extLst>
          </p:cNvPr>
          <p:cNvSpPr/>
          <p:nvPr/>
        </p:nvSpPr>
        <p:spPr>
          <a:xfrm>
            <a:off x="3398212" y="2244662"/>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2" name="直線コネクタ 11">
            <a:extLst>
              <a:ext uri="{FF2B5EF4-FFF2-40B4-BE49-F238E27FC236}">
                <a16:creationId xmlns:a16="http://schemas.microsoft.com/office/drawing/2014/main" id="{F38B1F08-F12C-4D88-B353-F9B7A4969DB0}"/>
              </a:ext>
            </a:extLst>
          </p:cNvPr>
          <p:cNvCxnSpPr>
            <a:cxnSpLocks/>
            <a:endCxn id="11" idx="2"/>
          </p:cNvCxnSpPr>
          <p:nvPr/>
        </p:nvCxnSpPr>
        <p:spPr>
          <a:xfrm>
            <a:off x="914106" y="2239783"/>
            <a:ext cx="2484106" cy="288084"/>
          </a:xfrm>
          <a:prstGeom prst="line">
            <a:avLst/>
          </a:prstGeom>
        </p:spPr>
        <p:style>
          <a:lnRef idx="1">
            <a:schemeClr val="dk1"/>
          </a:lnRef>
          <a:fillRef idx="0">
            <a:schemeClr val="dk1"/>
          </a:fillRef>
          <a:effectRef idx="0">
            <a:schemeClr val="dk1"/>
          </a:effectRef>
          <a:fontRef idx="minor">
            <a:schemeClr val="tx1"/>
          </a:fontRef>
        </p:style>
      </p:cxnSp>
      <p:cxnSp>
        <p:nvCxnSpPr>
          <p:cNvPr id="13" name="直線コネクタ 12">
            <a:extLst>
              <a:ext uri="{FF2B5EF4-FFF2-40B4-BE49-F238E27FC236}">
                <a16:creationId xmlns:a16="http://schemas.microsoft.com/office/drawing/2014/main" id="{4CFB6AD6-12E1-4F4E-99F1-855CBD2A2594}"/>
              </a:ext>
            </a:extLst>
          </p:cNvPr>
          <p:cNvCxnSpPr>
            <a:cxnSpLocks/>
            <a:endCxn id="11" idx="2"/>
          </p:cNvCxnSpPr>
          <p:nvPr/>
        </p:nvCxnSpPr>
        <p:spPr>
          <a:xfrm flipV="1">
            <a:off x="921377" y="2527867"/>
            <a:ext cx="2476835" cy="264374"/>
          </a:xfrm>
          <a:prstGeom prst="line">
            <a:avLst/>
          </a:prstGeom>
        </p:spPr>
        <p:style>
          <a:lnRef idx="1">
            <a:schemeClr val="dk1"/>
          </a:lnRef>
          <a:fillRef idx="0">
            <a:schemeClr val="dk1"/>
          </a:fillRef>
          <a:effectRef idx="0">
            <a:schemeClr val="dk1"/>
          </a:effectRef>
          <a:fontRef idx="minor">
            <a:schemeClr val="tx1"/>
          </a:fontRef>
        </p:style>
      </p:cxnSp>
      <p:sp>
        <p:nvSpPr>
          <p:cNvPr id="14" name="テキスト ボックス 13">
            <a:extLst>
              <a:ext uri="{FF2B5EF4-FFF2-40B4-BE49-F238E27FC236}">
                <a16:creationId xmlns:a16="http://schemas.microsoft.com/office/drawing/2014/main" id="{E574F47D-541A-454F-B62D-358AFE518D13}"/>
              </a:ext>
            </a:extLst>
          </p:cNvPr>
          <p:cNvSpPr txBox="1"/>
          <p:nvPr/>
        </p:nvSpPr>
        <p:spPr>
          <a:xfrm>
            <a:off x="1013692" y="2058922"/>
            <a:ext cx="409086"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B2FA9A06-D70E-4609-811B-249D78B6ADEB}"/>
              </a:ext>
            </a:extLst>
          </p:cNvPr>
          <p:cNvSpPr txBox="1"/>
          <p:nvPr/>
        </p:nvSpPr>
        <p:spPr>
          <a:xfrm>
            <a:off x="1449516" y="2568218"/>
            <a:ext cx="8034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endPar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CF59EC56-43EF-4152-B44B-352FF4B10325}"/>
              </a:ext>
            </a:extLst>
          </p:cNvPr>
          <p:cNvSpPr txBox="1"/>
          <p:nvPr/>
        </p:nvSpPr>
        <p:spPr>
          <a:xfrm>
            <a:off x="1466631" y="1188376"/>
            <a:ext cx="141577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75000"/>
                  </a:srgbClr>
                </a:solidFill>
                <a:effectLst/>
                <a:uLnTx/>
                <a:uFillTx/>
                <a:latin typeface="Calibri" panose="020F0502020204030204"/>
                <a:ea typeface="游ゴシック" panose="020B0400000000000000" pitchFamily="50" charset="-128"/>
                <a:cs typeface="+mn-cs"/>
              </a:rPr>
              <a:t>重みとの</a:t>
            </a:r>
            <a:endParaRPr kumimoji="1" lang="en-US" altLang="ja-JP" sz="2400" b="0" i="0" u="none" strike="noStrike" kern="1200" cap="none" spc="0" normalizeH="0" baseline="0" noProof="0" dirty="0">
              <a:ln>
                <a:noFill/>
              </a:ln>
              <a:solidFill>
                <a:srgbClr val="4472C4">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75000"/>
                  </a:srgbClr>
                </a:solidFill>
                <a:effectLst/>
                <a:uLnTx/>
                <a:uFillTx/>
                <a:latin typeface="Calibri" panose="020F0502020204030204"/>
                <a:ea typeface="游ゴシック" panose="020B0400000000000000" pitchFamily="50" charset="-128"/>
                <a:cs typeface="+mn-cs"/>
              </a:rPr>
              <a:t>掛け算</a:t>
            </a:r>
          </a:p>
        </p:txBody>
      </p:sp>
      <p:sp>
        <p:nvSpPr>
          <p:cNvPr id="17" name="テキスト ボックス 16">
            <a:extLst>
              <a:ext uri="{FF2B5EF4-FFF2-40B4-BE49-F238E27FC236}">
                <a16:creationId xmlns:a16="http://schemas.microsoft.com/office/drawing/2014/main" id="{E574F47D-541A-454F-B62D-358AFE518D13}"/>
              </a:ext>
            </a:extLst>
          </p:cNvPr>
          <p:cNvSpPr txBox="1"/>
          <p:nvPr/>
        </p:nvSpPr>
        <p:spPr>
          <a:xfrm>
            <a:off x="2252964" y="2026688"/>
            <a:ext cx="409086"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4472C4">
                    <a:lumMod val="75000"/>
                  </a:srgbClr>
                </a:solidFill>
                <a:effectLst/>
                <a:uLnTx/>
                <a:uFillTx/>
                <a:latin typeface="Calibri" panose="020F0502020204030204"/>
                <a:ea typeface="游ゴシック" panose="020B0400000000000000" pitchFamily="50" charset="-128"/>
                <a:cs typeface="+mn-cs"/>
              </a:rPr>
              <a:t>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4472C4">
                    <a:lumMod val="75000"/>
                  </a:srgbClr>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2790E32B-6D3B-4EE8-AAFD-59A373D87C51}"/>
              </a:ext>
            </a:extLst>
          </p:cNvPr>
          <p:cNvSpPr txBox="1"/>
          <p:nvPr/>
        </p:nvSpPr>
        <p:spPr>
          <a:xfrm>
            <a:off x="0" y="1491346"/>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19" name="テキスト ボックス 18">
            <a:extLst>
              <a:ext uri="{FF2B5EF4-FFF2-40B4-BE49-F238E27FC236}">
                <a16:creationId xmlns:a16="http://schemas.microsoft.com/office/drawing/2014/main" id="{CF59EC56-43EF-4152-B44B-352FF4B10325}"/>
              </a:ext>
            </a:extLst>
          </p:cNvPr>
          <p:cNvSpPr txBox="1"/>
          <p:nvPr/>
        </p:nvSpPr>
        <p:spPr>
          <a:xfrm>
            <a:off x="2471101" y="1710800"/>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バイアス</a:t>
            </a:r>
          </a:p>
        </p:txBody>
      </p:sp>
      <p:sp>
        <p:nvSpPr>
          <p:cNvPr id="20" name="テキスト ボックス 19">
            <a:extLst>
              <a:ext uri="{FF2B5EF4-FFF2-40B4-BE49-F238E27FC236}">
                <a16:creationId xmlns:a16="http://schemas.microsoft.com/office/drawing/2014/main" id="{E574F47D-541A-454F-B62D-358AFE518D13}"/>
              </a:ext>
            </a:extLst>
          </p:cNvPr>
          <p:cNvSpPr txBox="1"/>
          <p:nvPr/>
        </p:nvSpPr>
        <p:spPr>
          <a:xfrm>
            <a:off x="2682099" y="2239783"/>
            <a:ext cx="34015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E574F47D-541A-454F-B62D-358AFE518D13}"/>
              </a:ext>
            </a:extLst>
          </p:cNvPr>
          <p:cNvSpPr txBox="1"/>
          <p:nvPr/>
        </p:nvSpPr>
        <p:spPr>
          <a:xfrm>
            <a:off x="3642209" y="2983943"/>
            <a:ext cx="263245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4472C4">
                    <a:lumMod val="75000"/>
                  </a:srgbClr>
                </a:solidFill>
                <a:effectLst/>
                <a:uLnTx/>
                <a:uFillTx/>
                <a:latin typeface="Calibri" panose="020F0502020204030204"/>
                <a:ea typeface="游ゴシック" panose="020B0400000000000000" pitchFamily="50" charset="-128"/>
                <a:cs typeface="+mn-cs"/>
              </a:rPr>
              <a:t>1 + 0</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に</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バイアス </a:t>
            </a:r>
            <a:r>
              <a:rPr kumimoji="1" lang="en-US" altLang="ja-JP"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0</a:t>
            </a:r>
            <a:r>
              <a:rPr kumimoji="1" lang="ja-JP" altLang="en-US"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 を加算</a:t>
            </a:r>
            <a:endParaRPr kumimoji="1" lang="en-US" altLang="ja-JP"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E574F47D-541A-454F-B62D-358AFE518D13}"/>
              </a:ext>
            </a:extLst>
          </p:cNvPr>
          <p:cNvSpPr txBox="1"/>
          <p:nvPr/>
        </p:nvSpPr>
        <p:spPr>
          <a:xfrm>
            <a:off x="3032911" y="2249092"/>
            <a:ext cx="34015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23" name="直線矢印コネクタ 22"/>
          <p:cNvCxnSpPr/>
          <p:nvPr/>
        </p:nvCxnSpPr>
        <p:spPr>
          <a:xfrm flipH="1" flipV="1">
            <a:off x="3256695" y="2626852"/>
            <a:ext cx="450550" cy="412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E574F47D-541A-454F-B62D-358AFE518D13}"/>
              </a:ext>
            </a:extLst>
          </p:cNvPr>
          <p:cNvSpPr txBox="1"/>
          <p:nvPr/>
        </p:nvSpPr>
        <p:spPr>
          <a:xfrm>
            <a:off x="4021283" y="2253063"/>
            <a:ext cx="34015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33" name="直線矢印コネクタ 32"/>
          <p:cNvCxnSpPr>
            <a:endCxn id="31" idx="0"/>
          </p:cNvCxnSpPr>
          <p:nvPr/>
        </p:nvCxnSpPr>
        <p:spPr>
          <a:xfrm flipH="1">
            <a:off x="4191362" y="1813370"/>
            <a:ext cx="175083" cy="439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B2FA9A06-D70E-4609-811B-249D78B6ADEB}"/>
              </a:ext>
            </a:extLst>
          </p:cNvPr>
          <p:cNvSpPr txBox="1"/>
          <p:nvPr/>
        </p:nvSpPr>
        <p:spPr>
          <a:xfrm>
            <a:off x="3887378" y="1000283"/>
            <a:ext cx="1798121"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ReLU</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適用</a:t>
            </a:r>
          </a:p>
        </p:txBody>
      </p:sp>
      <p:sp>
        <p:nvSpPr>
          <p:cNvPr id="32" name="テキスト ボックス 31"/>
          <p:cNvSpPr txBox="1"/>
          <p:nvPr/>
        </p:nvSpPr>
        <p:spPr>
          <a:xfrm>
            <a:off x="5954988" y="2005022"/>
            <a:ext cx="305724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重み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1, 1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バイアス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58" name="テキスト ボックス 57">
            <a:extLst>
              <a:ext uri="{FF2B5EF4-FFF2-40B4-BE49-F238E27FC236}">
                <a16:creationId xmlns:a16="http://schemas.microsoft.com/office/drawing/2014/main" id="{7B7483E0-1DD4-4A62-B40A-E3198AF7C7E8}"/>
              </a:ext>
            </a:extLst>
          </p:cNvPr>
          <p:cNvSpPr txBox="1"/>
          <p:nvPr/>
        </p:nvSpPr>
        <p:spPr>
          <a:xfrm>
            <a:off x="224573" y="4885486"/>
            <a:ext cx="633507"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2</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0</a:t>
            </a:r>
          </a:p>
        </p:txBody>
      </p:sp>
      <p:sp>
        <p:nvSpPr>
          <p:cNvPr id="59" name="テキスト ボックス 58">
            <a:extLst>
              <a:ext uri="{FF2B5EF4-FFF2-40B4-BE49-F238E27FC236}">
                <a16:creationId xmlns:a16="http://schemas.microsoft.com/office/drawing/2014/main" id="{CF59EC56-43EF-4152-B44B-352FF4B10325}"/>
              </a:ext>
            </a:extLst>
          </p:cNvPr>
          <p:cNvSpPr txBox="1"/>
          <p:nvPr/>
        </p:nvSpPr>
        <p:spPr>
          <a:xfrm>
            <a:off x="773842" y="4435199"/>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重み</a:t>
            </a:r>
          </a:p>
        </p:txBody>
      </p:sp>
      <p:cxnSp>
        <p:nvCxnSpPr>
          <p:cNvPr id="60" name="直線矢印コネクタ 59">
            <a:extLst>
              <a:ext uri="{FF2B5EF4-FFF2-40B4-BE49-F238E27FC236}">
                <a16:creationId xmlns:a16="http://schemas.microsoft.com/office/drawing/2014/main" id="{F90B1EBC-BBA3-460E-88D4-290EF9024CA7}"/>
              </a:ext>
            </a:extLst>
          </p:cNvPr>
          <p:cNvCxnSpPr/>
          <p:nvPr/>
        </p:nvCxnSpPr>
        <p:spPr>
          <a:xfrm flipV="1">
            <a:off x="4081315" y="5460018"/>
            <a:ext cx="461625" cy="81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B2FA9A06-D70E-4609-811B-249D78B6ADEB}"/>
              </a:ext>
            </a:extLst>
          </p:cNvPr>
          <p:cNvSpPr txBox="1"/>
          <p:nvPr/>
        </p:nvSpPr>
        <p:spPr>
          <a:xfrm>
            <a:off x="1489822" y="4948876"/>
            <a:ext cx="8034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endPar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62" name="楕円 61">
            <a:extLst>
              <a:ext uri="{FF2B5EF4-FFF2-40B4-BE49-F238E27FC236}">
                <a16:creationId xmlns:a16="http://schemas.microsoft.com/office/drawing/2014/main" id="{978165A8-706B-4123-94AB-D8355FE0831A}"/>
              </a:ext>
            </a:extLst>
          </p:cNvPr>
          <p:cNvSpPr/>
          <p:nvPr/>
        </p:nvSpPr>
        <p:spPr>
          <a:xfrm>
            <a:off x="3463248" y="5188515"/>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63" name="直線コネクタ 62">
            <a:extLst>
              <a:ext uri="{FF2B5EF4-FFF2-40B4-BE49-F238E27FC236}">
                <a16:creationId xmlns:a16="http://schemas.microsoft.com/office/drawing/2014/main" id="{F38B1F08-F12C-4D88-B353-F9B7A4969DB0}"/>
              </a:ext>
            </a:extLst>
          </p:cNvPr>
          <p:cNvCxnSpPr>
            <a:cxnSpLocks/>
            <a:endCxn id="62" idx="2"/>
          </p:cNvCxnSpPr>
          <p:nvPr/>
        </p:nvCxnSpPr>
        <p:spPr>
          <a:xfrm>
            <a:off x="979142" y="5183636"/>
            <a:ext cx="2484106" cy="288084"/>
          </a:xfrm>
          <a:prstGeom prst="line">
            <a:avLst/>
          </a:prstGeom>
        </p:spPr>
        <p:style>
          <a:lnRef idx="1">
            <a:schemeClr val="dk1"/>
          </a:lnRef>
          <a:fillRef idx="0">
            <a:schemeClr val="dk1"/>
          </a:fillRef>
          <a:effectRef idx="0">
            <a:schemeClr val="dk1"/>
          </a:effectRef>
          <a:fontRef idx="minor">
            <a:schemeClr val="tx1"/>
          </a:fontRef>
        </p:style>
      </p:cxnSp>
      <p:cxnSp>
        <p:nvCxnSpPr>
          <p:cNvPr id="64" name="直線コネクタ 63">
            <a:extLst>
              <a:ext uri="{FF2B5EF4-FFF2-40B4-BE49-F238E27FC236}">
                <a16:creationId xmlns:a16="http://schemas.microsoft.com/office/drawing/2014/main" id="{4CFB6AD6-12E1-4F4E-99F1-855CBD2A2594}"/>
              </a:ext>
            </a:extLst>
          </p:cNvPr>
          <p:cNvCxnSpPr>
            <a:cxnSpLocks/>
            <a:endCxn id="62" idx="2"/>
          </p:cNvCxnSpPr>
          <p:nvPr/>
        </p:nvCxnSpPr>
        <p:spPr>
          <a:xfrm flipV="1">
            <a:off x="986413" y="5471720"/>
            <a:ext cx="2476835" cy="264374"/>
          </a:xfrm>
          <a:prstGeom prst="line">
            <a:avLst/>
          </a:prstGeom>
        </p:spPr>
        <p:style>
          <a:lnRef idx="1">
            <a:schemeClr val="dk1"/>
          </a:lnRef>
          <a:fillRef idx="0">
            <a:schemeClr val="dk1"/>
          </a:fillRef>
          <a:effectRef idx="0">
            <a:schemeClr val="dk1"/>
          </a:effectRef>
          <a:fontRef idx="minor">
            <a:schemeClr val="tx1"/>
          </a:fontRef>
        </p:style>
      </p:cxnSp>
      <p:sp>
        <p:nvSpPr>
          <p:cNvPr id="65" name="テキスト ボックス 64">
            <a:extLst>
              <a:ext uri="{FF2B5EF4-FFF2-40B4-BE49-F238E27FC236}">
                <a16:creationId xmlns:a16="http://schemas.microsoft.com/office/drawing/2014/main" id="{E574F47D-541A-454F-B62D-358AFE518D13}"/>
              </a:ext>
            </a:extLst>
          </p:cNvPr>
          <p:cNvSpPr txBox="1"/>
          <p:nvPr/>
        </p:nvSpPr>
        <p:spPr>
          <a:xfrm>
            <a:off x="1078728" y="5002775"/>
            <a:ext cx="409086"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6" name="テキスト ボックス 65">
            <a:extLst>
              <a:ext uri="{FF2B5EF4-FFF2-40B4-BE49-F238E27FC236}">
                <a16:creationId xmlns:a16="http://schemas.microsoft.com/office/drawing/2014/main" id="{B2FA9A06-D70E-4609-811B-249D78B6ADEB}"/>
              </a:ext>
            </a:extLst>
          </p:cNvPr>
          <p:cNvSpPr txBox="1"/>
          <p:nvPr/>
        </p:nvSpPr>
        <p:spPr>
          <a:xfrm>
            <a:off x="1514552" y="5512071"/>
            <a:ext cx="8034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endPar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67" name="テキスト ボックス 66">
            <a:extLst>
              <a:ext uri="{FF2B5EF4-FFF2-40B4-BE49-F238E27FC236}">
                <a16:creationId xmlns:a16="http://schemas.microsoft.com/office/drawing/2014/main" id="{CF59EC56-43EF-4152-B44B-352FF4B10325}"/>
              </a:ext>
            </a:extLst>
          </p:cNvPr>
          <p:cNvSpPr txBox="1"/>
          <p:nvPr/>
        </p:nvSpPr>
        <p:spPr>
          <a:xfrm>
            <a:off x="1531667" y="4132229"/>
            <a:ext cx="141577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75000"/>
                  </a:srgbClr>
                </a:solidFill>
                <a:effectLst/>
                <a:uLnTx/>
                <a:uFillTx/>
                <a:latin typeface="Calibri" panose="020F0502020204030204"/>
                <a:ea typeface="游ゴシック" panose="020B0400000000000000" pitchFamily="50" charset="-128"/>
                <a:cs typeface="+mn-cs"/>
              </a:rPr>
              <a:t>重みとの</a:t>
            </a:r>
            <a:endParaRPr kumimoji="1" lang="en-US" altLang="ja-JP" sz="2400" b="0" i="0" u="none" strike="noStrike" kern="1200" cap="none" spc="0" normalizeH="0" baseline="0" noProof="0" dirty="0">
              <a:ln>
                <a:noFill/>
              </a:ln>
              <a:solidFill>
                <a:srgbClr val="4472C4">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75000"/>
                  </a:srgbClr>
                </a:solidFill>
                <a:effectLst/>
                <a:uLnTx/>
                <a:uFillTx/>
                <a:latin typeface="Calibri" panose="020F0502020204030204"/>
                <a:ea typeface="游ゴシック" panose="020B0400000000000000" pitchFamily="50" charset="-128"/>
                <a:cs typeface="+mn-cs"/>
              </a:rPr>
              <a:t>掛け算</a:t>
            </a:r>
          </a:p>
        </p:txBody>
      </p:sp>
      <p:sp>
        <p:nvSpPr>
          <p:cNvPr id="68" name="テキスト ボックス 67">
            <a:extLst>
              <a:ext uri="{FF2B5EF4-FFF2-40B4-BE49-F238E27FC236}">
                <a16:creationId xmlns:a16="http://schemas.microsoft.com/office/drawing/2014/main" id="{E574F47D-541A-454F-B62D-358AFE518D13}"/>
              </a:ext>
            </a:extLst>
          </p:cNvPr>
          <p:cNvSpPr txBox="1"/>
          <p:nvPr/>
        </p:nvSpPr>
        <p:spPr>
          <a:xfrm>
            <a:off x="2318000" y="4970541"/>
            <a:ext cx="409086"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4472C4">
                    <a:lumMod val="75000"/>
                  </a:srgbClr>
                </a:solidFill>
                <a:effectLst/>
                <a:uLnTx/>
                <a:uFillTx/>
                <a:latin typeface="Calibri" panose="020F0502020204030204"/>
                <a:ea typeface="游ゴシック" panose="020B0400000000000000" pitchFamily="50" charset="-128"/>
                <a:cs typeface="+mn-cs"/>
              </a:rPr>
              <a:t>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4472C4">
                    <a:lumMod val="75000"/>
                  </a:srgbClr>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9" name="テキスト ボックス 68">
            <a:extLst>
              <a:ext uri="{FF2B5EF4-FFF2-40B4-BE49-F238E27FC236}">
                <a16:creationId xmlns:a16="http://schemas.microsoft.com/office/drawing/2014/main" id="{2790E32B-6D3B-4EE8-AAFD-59A373D87C51}"/>
              </a:ext>
            </a:extLst>
          </p:cNvPr>
          <p:cNvSpPr txBox="1"/>
          <p:nvPr/>
        </p:nvSpPr>
        <p:spPr>
          <a:xfrm>
            <a:off x="65036" y="4435199"/>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70" name="テキスト ボックス 69">
            <a:extLst>
              <a:ext uri="{FF2B5EF4-FFF2-40B4-BE49-F238E27FC236}">
                <a16:creationId xmlns:a16="http://schemas.microsoft.com/office/drawing/2014/main" id="{CF59EC56-43EF-4152-B44B-352FF4B10325}"/>
              </a:ext>
            </a:extLst>
          </p:cNvPr>
          <p:cNvSpPr txBox="1"/>
          <p:nvPr/>
        </p:nvSpPr>
        <p:spPr>
          <a:xfrm>
            <a:off x="2536137" y="4654653"/>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バイアス</a:t>
            </a:r>
          </a:p>
        </p:txBody>
      </p:sp>
      <p:sp>
        <p:nvSpPr>
          <p:cNvPr id="71" name="テキスト ボックス 70">
            <a:extLst>
              <a:ext uri="{FF2B5EF4-FFF2-40B4-BE49-F238E27FC236}">
                <a16:creationId xmlns:a16="http://schemas.microsoft.com/office/drawing/2014/main" id="{E574F47D-541A-454F-B62D-358AFE518D13}"/>
              </a:ext>
            </a:extLst>
          </p:cNvPr>
          <p:cNvSpPr txBox="1"/>
          <p:nvPr/>
        </p:nvSpPr>
        <p:spPr>
          <a:xfrm>
            <a:off x="2747135" y="5183636"/>
            <a:ext cx="434734"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2" name="テキスト ボックス 71">
            <a:extLst>
              <a:ext uri="{FF2B5EF4-FFF2-40B4-BE49-F238E27FC236}">
                <a16:creationId xmlns:a16="http://schemas.microsoft.com/office/drawing/2014/main" id="{E574F47D-541A-454F-B62D-358AFE518D13}"/>
              </a:ext>
            </a:extLst>
          </p:cNvPr>
          <p:cNvSpPr txBox="1"/>
          <p:nvPr/>
        </p:nvSpPr>
        <p:spPr>
          <a:xfrm>
            <a:off x="3707245" y="5927796"/>
            <a:ext cx="2727029"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4472C4">
                    <a:lumMod val="75000"/>
                  </a:srgbClr>
                </a:solidFill>
                <a:effectLst/>
                <a:uLnTx/>
                <a:uFillTx/>
                <a:latin typeface="Calibri" panose="020F0502020204030204"/>
                <a:ea typeface="游ゴシック" panose="020B0400000000000000" pitchFamily="50" charset="-128"/>
                <a:cs typeface="+mn-cs"/>
              </a:rPr>
              <a:t>1 + 0</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に</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バイアス </a:t>
            </a:r>
            <a:r>
              <a:rPr kumimoji="1" lang="en-US" altLang="ja-JP"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-1</a:t>
            </a:r>
            <a:r>
              <a:rPr kumimoji="1" lang="ja-JP" altLang="en-US"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 を加算</a:t>
            </a:r>
            <a:endParaRPr kumimoji="1" lang="en-US" altLang="ja-JP"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endParaRPr>
          </a:p>
        </p:txBody>
      </p:sp>
      <p:sp>
        <p:nvSpPr>
          <p:cNvPr id="73" name="テキスト ボックス 72">
            <a:extLst>
              <a:ext uri="{FF2B5EF4-FFF2-40B4-BE49-F238E27FC236}">
                <a16:creationId xmlns:a16="http://schemas.microsoft.com/office/drawing/2014/main" id="{E574F47D-541A-454F-B62D-358AFE518D13}"/>
              </a:ext>
            </a:extLst>
          </p:cNvPr>
          <p:cNvSpPr txBox="1"/>
          <p:nvPr/>
        </p:nvSpPr>
        <p:spPr>
          <a:xfrm>
            <a:off x="3097947" y="5192945"/>
            <a:ext cx="34015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74" name="直線矢印コネクタ 73"/>
          <p:cNvCxnSpPr/>
          <p:nvPr/>
        </p:nvCxnSpPr>
        <p:spPr>
          <a:xfrm flipH="1" flipV="1">
            <a:off x="3321731" y="5570705"/>
            <a:ext cx="450550" cy="412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E574F47D-541A-454F-B62D-358AFE518D13}"/>
              </a:ext>
            </a:extLst>
          </p:cNvPr>
          <p:cNvSpPr txBox="1"/>
          <p:nvPr/>
        </p:nvSpPr>
        <p:spPr>
          <a:xfrm>
            <a:off x="4086319" y="5196916"/>
            <a:ext cx="34015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76" name="直線矢印コネクタ 75"/>
          <p:cNvCxnSpPr>
            <a:endCxn id="75" idx="0"/>
          </p:cNvCxnSpPr>
          <p:nvPr/>
        </p:nvCxnSpPr>
        <p:spPr>
          <a:xfrm flipH="1">
            <a:off x="4256398" y="4757223"/>
            <a:ext cx="175087" cy="439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テキスト ボックス 76">
            <a:extLst>
              <a:ext uri="{FF2B5EF4-FFF2-40B4-BE49-F238E27FC236}">
                <a16:creationId xmlns:a16="http://schemas.microsoft.com/office/drawing/2014/main" id="{B2FA9A06-D70E-4609-811B-249D78B6ADEB}"/>
              </a:ext>
            </a:extLst>
          </p:cNvPr>
          <p:cNvSpPr txBox="1"/>
          <p:nvPr/>
        </p:nvSpPr>
        <p:spPr>
          <a:xfrm>
            <a:off x="3952414" y="3944136"/>
            <a:ext cx="1798121"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ReLU</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適用</a:t>
            </a:r>
          </a:p>
        </p:txBody>
      </p:sp>
      <p:sp>
        <p:nvSpPr>
          <p:cNvPr id="78" name="テキスト ボックス 77"/>
          <p:cNvSpPr txBox="1"/>
          <p:nvPr/>
        </p:nvSpPr>
        <p:spPr>
          <a:xfrm>
            <a:off x="6020024" y="4948875"/>
            <a:ext cx="31518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重み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1, 1    </a:t>
            </a:r>
            <a:r>
              <a:rPr kumimoji="1" lang="ja-JP" altLang="en-US" sz="2400" b="1"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バイアス </a:t>
            </a:r>
            <a:r>
              <a:rPr kumimoji="1" lang="en-US" altLang="ja-JP" sz="2400" b="1"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p>
        </p:txBody>
      </p:sp>
    </p:spTree>
    <p:extLst>
      <p:ext uri="{BB962C8B-B14F-4D97-AF65-F5344CB8AC3E}">
        <p14:creationId xmlns:p14="http://schemas.microsoft.com/office/powerpoint/2010/main" val="4236964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62FF7E1-E7B6-4841-BD70-E068DDAEB5D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57" name="テキスト ボックス 56">
            <a:extLst>
              <a:ext uri="{FF2B5EF4-FFF2-40B4-BE49-F238E27FC236}">
                <a16:creationId xmlns:a16="http://schemas.microsoft.com/office/drawing/2014/main" id="{A8AFC381-84F5-49F0-B207-CDF5C782E27E}"/>
              </a:ext>
            </a:extLst>
          </p:cNvPr>
          <p:cNvSpPr txBox="1"/>
          <p:nvPr/>
        </p:nvSpPr>
        <p:spPr>
          <a:xfrm>
            <a:off x="601812" y="2946154"/>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60" name="正方形/長方形 59">
            <a:extLst>
              <a:ext uri="{FF2B5EF4-FFF2-40B4-BE49-F238E27FC236}">
                <a16:creationId xmlns:a16="http://schemas.microsoft.com/office/drawing/2014/main" id="{889ABC2A-EB7B-441B-B6AE-BB237724D601}"/>
              </a:ext>
            </a:extLst>
          </p:cNvPr>
          <p:cNvSpPr/>
          <p:nvPr/>
        </p:nvSpPr>
        <p:spPr>
          <a:xfrm>
            <a:off x="386240" y="2486837"/>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1" name="正方形/長方形 60">
            <a:extLst>
              <a:ext uri="{FF2B5EF4-FFF2-40B4-BE49-F238E27FC236}">
                <a16:creationId xmlns:a16="http://schemas.microsoft.com/office/drawing/2014/main" id="{E8B775C9-A839-4E1A-82C4-DD1A970CCA65}"/>
              </a:ext>
            </a:extLst>
          </p:cNvPr>
          <p:cNvSpPr/>
          <p:nvPr/>
        </p:nvSpPr>
        <p:spPr>
          <a:xfrm>
            <a:off x="722790" y="2486837"/>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8" name="テキスト ボックス 67">
            <a:extLst>
              <a:ext uri="{FF2B5EF4-FFF2-40B4-BE49-F238E27FC236}">
                <a16:creationId xmlns:a16="http://schemas.microsoft.com/office/drawing/2014/main" id="{8F4AE24F-8681-4249-84EA-CA4E1A8AE1CF}"/>
              </a:ext>
            </a:extLst>
          </p:cNvPr>
          <p:cNvSpPr txBox="1"/>
          <p:nvPr/>
        </p:nvSpPr>
        <p:spPr>
          <a:xfrm>
            <a:off x="1091774" y="2435118"/>
            <a:ext cx="64152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1" name="楕円 70">
            <a:extLst>
              <a:ext uri="{FF2B5EF4-FFF2-40B4-BE49-F238E27FC236}">
                <a16:creationId xmlns:a16="http://schemas.microsoft.com/office/drawing/2014/main" id="{978165A8-706B-4123-94AB-D8355FE0831A}"/>
              </a:ext>
            </a:extLst>
          </p:cNvPr>
          <p:cNvSpPr/>
          <p:nvPr/>
        </p:nvSpPr>
        <p:spPr>
          <a:xfrm>
            <a:off x="4318172" y="1082905"/>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75" name="直線コネクタ 74">
            <a:extLst>
              <a:ext uri="{FF2B5EF4-FFF2-40B4-BE49-F238E27FC236}">
                <a16:creationId xmlns:a16="http://schemas.microsoft.com/office/drawing/2014/main" id="{F38B1F08-F12C-4D88-B353-F9B7A4969DB0}"/>
              </a:ext>
            </a:extLst>
          </p:cNvPr>
          <p:cNvCxnSpPr>
            <a:cxnSpLocks/>
            <a:endCxn id="71" idx="2"/>
          </p:cNvCxnSpPr>
          <p:nvPr/>
        </p:nvCxnSpPr>
        <p:spPr>
          <a:xfrm>
            <a:off x="3264269" y="1190199"/>
            <a:ext cx="1053903" cy="175911"/>
          </a:xfrm>
          <a:prstGeom prst="line">
            <a:avLst/>
          </a:prstGeom>
        </p:spPr>
        <p:style>
          <a:lnRef idx="1">
            <a:schemeClr val="dk1"/>
          </a:lnRef>
          <a:fillRef idx="0">
            <a:schemeClr val="dk1"/>
          </a:fillRef>
          <a:effectRef idx="0">
            <a:schemeClr val="dk1"/>
          </a:effectRef>
          <a:fontRef idx="minor">
            <a:schemeClr val="tx1"/>
          </a:fontRef>
        </p:style>
      </p:cxnSp>
      <p:cxnSp>
        <p:nvCxnSpPr>
          <p:cNvPr id="76" name="直線コネクタ 75">
            <a:extLst>
              <a:ext uri="{FF2B5EF4-FFF2-40B4-BE49-F238E27FC236}">
                <a16:creationId xmlns:a16="http://schemas.microsoft.com/office/drawing/2014/main" id="{4CFB6AD6-12E1-4F4E-99F1-855CBD2A2594}"/>
              </a:ext>
            </a:extLst>
          </p:cNvPr>
          <p:cNvCxnSpPr>
            <a:cxnSpLocks/>
          </p:cNvCxnSpPr>
          <p:nvPr/>
        </p:nvCxnSpPr>
        <p:spPr>
          <a:xfrm flipV="1">
            <a:off x="3221458" y="1366112"/>
            <a:ext cx="1107650" cy="176387"/>
          </a:xfrm>
          <a:prstGeom prst="line">
            <a:avLst/>
          </a:prstGeom>
        </p:spPr>
        <p:style>
          <a:lnRef idx="1">
            <a:schemeClr val="dk1"/>
          </a:lnRef>
          <a:fillRef idx="0">
            <a:schemeClr val="dk1"/>
          </a:fillRef>
          <a:effectRef idx="0">
            <a:schemeClr val="dk1"/>
          </a:effectRef>
          <a:fontRef idx="minor">
            <a:schemeClr val="tx1"/>
          </a:fontRef>
        </p:style>
      </p:cxnSp>
      <p:sp>
        <p:nvSpPr>
          <p:cNvPr id="82" name="テキスト ボックス 81">
            <a:extLst>
              <a:ext uri="{FF2B5EF4-FFF2-40B4-BE49-F238E27FC236}">
                <a16:creationId xmlns:a16="http://schemas.microsoft.com/office/drawing/2014/main" id="{E574F47D-541A-454F-B62D-358AFE518D13}"/>
              </a:ext>
            </a:extLst>
          </p:cNvPr>
          <p:cNvSpPr txBox="1"/>
          <p:nvPr/>
        </p:nvSpPr>
        <p:spPr>
          <a:xfrm>
            <a:off x="3296282" y="879714"/>
            <a:ext cx="372218" cy="98488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83" name="直線矢印コネクタ 82">
            <a:extLst>
              <a:ext uri="{FF2B5EF4-FFF2-40B4-BE49-F238E27FC236}">
                <a16:creationId xmlns:a16="http://schemas.microsoft.com/office/drawing/2014/main" id="{0756789D-4B48-4912-B56F-23D690FB6F75}"/>
              </a:ext>
            </a:extLst>
          </p:cNvPr>
          <p:cNvCxnSpPr>
            <a:cxnSpLocks/>
            <a:stCxn id="71" idx="6"/>
            <a:endCxn id="97" idx="2"/>
          </p:cNvCxnSpPr>
          <p:nvPr/>
        </p:nvCxnSpPr>
        <p:spPr>
          <a:xfrm>
            <a:off x="4936239" y="1366110"/>
            <a:ext cx="1009483" cy="1231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F4615AD0-7037-408F-A360-FC0CB1513337}"/>
              </a:ext>
            </a:extLst>
          </p:cNvPr>
          <p:cNvSpPr txBox="1"/>
          <p:nvPr/>
        </p:nvSpPr>
        <p:spPr>
          <a:xfrm>
            <a:off x="3032684" y="539806"/>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重み</a:t>
            </a:r>
          </a:p>
        </p:txBody>
      </p:sp>
      <p:sp>
        <p:nvSpPr>
          <p:cNvPr id="89" name="楕円 88">
            <a:extLst>
              <a:ext uri="{FF2B5EF4-FFF2-40B4-BE49-F238E27FC236}">
                <a16:creationId xmlns:a16="http://schemas.microsoft.com/office/drawing/2014/main" id="{298833EB-8DE2-4680-B183-86DB3987F0C2}"/>
              </a:ext>
            </a:extLst>
          </p:cNvPr>
          <p:cNvSpPr/>
          <p:nvPr/>
        </p:nvSpPr>
        <p:spPr>
          <a:xfrm>
            <a:off x="4377740" y="3593472"/>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90" name="直線コネクタ 89">
            <a:extLst>
              <a:ext uri="{FF2B5EF4-FFF2-40B4-BE49-F238E27FC236}">
                <a16:creationId xmlns:a16="http://schemas.microsoft.com/office/drawing/2014/main" id="{C2462722-31B1-4547-8310-286815CC9D98}"/>
              </a:ext>
            </a:extLst>
          </p:cNvPr>
          <p:cNvCxnSpPr>
            <a:cxnSpLocks/>
            <a:endCxn id="89" idx="2"/>
          </p:cNvCxnSpPr>
          <p:nvPr/>
        </p:nvCxnSpPr>
        <p:spPr>
          <a:xfrm>
            <a:off x="3323837" y="3700766"/>
            <a:ext cx="1053903" cy="175911"/>
          </a:xfrm>
          <a:prstGeom prst="line">
            <a:avLst/>
          </a:prstGeom>
        </p:spPr>
        <p:style>
          <a:lnRef idx="1">
            <a:schemeClr val="dk1"/>
          </a:lnRef>
          <a:fillRef idx="0">
            <a:schemeClr val="dk1"/>
          </a:fillRef>
          <a:effectRef idx="0">
            <a:schemeClr val="dk1"/>
          </a:effectRef>
          <a:fontRef idx="minor">
            <a:schemeClr val="tx1"/>
          </a:fontRef>
        </p:style>
      </p:cxnSp>
      <p:cxnSp>
        <p:nvCxnSpPr>
          <p:cNvPr id="91" name="直線コネクタ 90">
            <a:extLst>
              <a:ext uri="{FF2B5EF4-FFF2-40B4-BE49-F238E27FC236}">
                <a16:creationId xmlns:a16="http://schemas.microsoft.com/office/drawing/2014/main" id="{D452100D-F2FD-489D-BA73-B03A1F5D008F}"/>
              </a:ext>
            </a:extLst>
          </p:cNvPr>
          <p:cNvCxnSpPr>
            <a:cxnSpLocks/>
          </p:cNvCxnSpPr>
          <p:nvPr/>
        </p:nvCxnSpPr>
        <p:spPr>
          <a:xfrm flipV="1">
            <a:off x="3281026" y="3876679"/>
            <a:ext cx="1107650" cy="176387"/>
          </a:xfrm>
          <a:prstGeom prst="line">
            <a:avLst/>
          </a:prstGeom>
        </p:spPr>
        <p:style>
          <a:lnRef idx="1">
            <a:schemeClr val="dk1"/>
          </a:lnRef>
          <a:fillRef idx="0">
            <a:schemeClr val="dk1"/>
          </a:fillRef>
          <a:effectRef idx="0">
            <a:schemeClr val="dk1"/>
          </a:effectRef>
          <a:fontRef idx="minor">
            <a:schemeClr val="tx1"/>
          </a:fontRef>
        </p:style>
      </p:cxnSp>
      <p:sp>
        <p:nvSpPr>
          <p:cNvPr id="93" name="テキスト ボックス 92">
            <a:extLst>
              <a:ext uri="{FF2B5EF4-FFF2-40B4-BE49-F238E27FC236}">
                <a16:creationId xmlns:a16="http://schemas.microsoft.com/office/drawing/2014/main" id="{658FF0D8-97CE-46A7-A941-365200123320}"/>
              </a:ext>
            </a:extLst>
          </p:cNvPr>
          <p:cNvSpPr txBox="1"/>
          <p:nvPr/>
        </p:nvSpPr>
        <p:spPr>
          <a:xfrm>
            <a:off x="3355850" y="3390281"/>
            <a:ext cx="372218" cy="98488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94" name="直線矢印コネクタ 93">
            <a:extLst>
              <a:ext uri="{FF2B5EF4-FFF2-40B4-BE49-F238E27FC236}">
                <a16:creationId xmlns:a16="http://schemas.microsoft.com/office/drawing/2014/main" id="{2BF270CC-52D9-4781-B379-DBCBC59A31DB}"/>
              </a:ext>
            </a:extLst>
          </p:cNvPr>
          <p:cNvCxnSpPr>
            <a:cxnSpLocks/>
            <a:stCxn id="89" idx="6"/>
            <a:endCxn id="97" idx="2"/>
          </p:cNvCxnSpPr>
          <p:nvPr/>
        </p:nvCxnSpPr>
        <p:spPr>
          <a:xfrm flipV="1">
            <a:off x="4995807" y="2597122"/>
            <a:ext cx="949915" cy="12795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テキスト ボックス 95">
            <a:extLst>
              <a:ext uri="{FF2B5EF4-FFF2-40B4-BE49-F238E27FC236}">
                <a16:creationId xmlns:a16="http://schemas.microsoft.com/office/drawing/2014/main" id="{4BC1B3F9-1377-4978-88DF-1EBB8C63D408}"/>
              </a:ext>
            </a:extLst>
          </p:cNvPr>
          <p:cNvSpPr txBox="1"/>
          <p:nvPr/>
        </p:nvSpPr>
        <p:spPr>
          <a:xfrm>
            <a:off x="3128952" y="3031202"/>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重み</a:t>
            </a:r>
          </a:p>
        </p:txBody>
      </p:sp>
      <p:sp>
        <p:nvSpPr>
          <p:cNvPr id="97" name="楕円 96">
            <a:extLst>
              <a:ext uri="{FF2B5EF4-FFF2-40B4-BE49-F238E27FC236}">
                <a16:creationId xmlns:a16="http://schemas.microsoft.com/office/drawing/2014/main" id="{F57755CC-94AF-4D5E-8A51-03A077CAC7B1}"/>
              </a:ext>
            </a:extLst>
          </p:cNvPr>
          <p:cNvSpPr/>
          <p:nvPr/>
        </p:nvSpPr>
        <p:spPr>
          <a:xfrm>
            <a:off x="5945722" y="2313917"/>
            <a:ext cx="618067" cy="56641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4" name="テキスト ボックス 103">
            <a:extLst>
              <a:ext uri="{FF2B5EF4-FFF2-40B4-BE49-F238E27FC236}">
                <a16:creationId xmlns:a16="http://schemas.microsoft.com/office/drawing/2014/main" id="{27D558BA-CCB2-4FBF-B52C-4EFF402B0A55}"/>
              </a:ext>
            </a:extLst>
          </p:cNvPr>
          <p:cNvSpPr txBox="1"/>
          <p:nvPr/>
        </p:nvSpPr>
        <p:spPr>
          <a:xfrm>
            <a:off x="2680332" y="5580031"/>
            <a:ext cx="48692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３つのニューロンの活性化関数はすべて </a:t>
            </a: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ReLU</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4" name="グループ化 113">
            <a:extLst>
              <a:ext uri="{FF2B5EF4-FFF2-40B4-BE49-F238E27FC236}">
                <a16:creationId xmlns:a16="http://schemas.microsoft.com/office/drawing/2014/main" id="{8EB6E036-B43D-4F3E-8640-5EA1FE84087A}"/>
              </a:ext>
            </a:extLst>
          </p:cNvPr>
          <p:cNvGrpSpPr/>
          <p:nvPr/>
        </p:nvGrpSpPr>
        <p:grpSpPr>
          <a:xfrm>
            <a:off x="3671394" y="6042862"/>
            <a:ext cx="2724405" cy="789249"/>
            <a:chOff x="5722270" y="1709574"/>
            <a:chExt cx="2724405" cy="789249"/>
          </a:xfrm>
        </p:grpSpPr>
        <p:sp>
          <p:nvSpPr>
            <p:cNvPr id="105" name="テキスト ボックス 104">
              <a:extLst>
                <a:ext uri="{FF2B5EF4-FFF2-40B4-BE49-F238E27FC236}">
                  <a16:creationId xmlns:a16="http://schemas.microsoft.com/office/drawing/2014/main" id="{F6F4CF41-2165-414D-B468-C8E492380705}"/>
                </a:ext>
              </a:extLst>
            </p:cNvPr>
            <p:cNvSpPr txBox="1"/>
            <p:nvPr/>
          </p:nvSpPr>
          <p:spPr>
            <a:xfrm>
              <a:off x="7732377" y="1819733"/>
              <a:ext cx="7142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ReLU</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p:txBody>
        </p:sp>
        <p:sp>
          <p:nvSpPr>
            <p:cNvPr id="106" name="正方形/長方形 105">
              <a:extLst>
                <a:ext uri="{FF2B5EF4-FFF2-40B4-BE49-F238E27FC236}">
                  <a16:creationId xmlns:a16="http://schemas.microsoft.com/office/drawing/2014/main" id="{6A1CAE97-17AB-4767-9E4B-6700CD419103}"/>
                </a:ext>
              </a:extLst>
            </p:cNvPr>
            <p:cNvSpPr/>
            <p:nvPr/>
          </p:nvSpPr>
          <p:spPr>
            <a:xfrm>
              <a:off x="6054227" y="1709574"/>
              <a:ext cx="1615017" cy="54629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7" name="テキスト ボックス 106">
              <a:extLst>
                <a:ext uri="{FF2B5EF4-FFF2-40B4-BE49-F238E27FC236}">
                  <a16:creationId xmlns:a16="http://schemas.microsoft.com/office/drawing/2014/main" id="{01AC905B-FC10-416B-8ACD-AD263484BEFD}"/>
                </a:ext>
              </a:extLst>
            </p:cNvPr>
            <p:cNvSpPr txBox="1"/>
            <p:nvPr/>
          </p:nvSpPr>
          <p:spPr>
            <a:xfrm>
              <a:off x="5722270" y="1709574"/>
              <a:ext cx="364267" cy="681020"/>
            </a:xfrm>
            <a:prstGeom prst="rect">
              <a:avLst/>
            </a:prstGeom>
            <a:noFill/>
          </p:spPr>
          <p:txBody>
            <a:bodyPr wrap="none" rtlCol="0">
              <a:spAutoFit/>
            </a:bodyPr>
            <a:lstStyle/>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108" name="テキスト ボックス 107">
              <a:extLst>
                <a:ext uri="{FF2B5EF4-FFF2-40B4-BE49-F238E27FC236}">
                  <a16:creationId xmlns:a16="http://schemas.microsoft.com/office/drawing/2014/main" id="{FBCFB7FB-7009-43D9-8484-C2D06FAFD656}"/>
                </a:ext>
              </a:extLst>
            </p:cNvPr>
            <p:cNvSpPr txBox="1"/>
            <p:nvPr/>
          </p:nvSpPr>
          <p:spPr>
            <a:xfrm>
              <a:off x="5968586" y="2330764"/>
              <a:ext cx="1745992" cy="168059"/>
            </a:xfrm>
            <a:prstGeom prst="rect">
              <a:avLst/>
            </a:prstGeom>
            <a:noFill/>
          </p:spPr>
          <p:txBody>
            <a:bodyPr wrap="none" rtlCol="0">
              <a:spAutoFit/>
            </a:bodyPr>
            <a:lstStyle/>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    -1.0    0.0     1.0     2.0</a:t>
              </a:r>
            </a:p>
          </p:txBody>
        </p:sp>
        <p:cxnSp>
          <p:nvCxnSpPr>
            <p:cNvPr id="109" name="直線コネクタ 108">
              <a:extLst>
                <a:ext uri="{FF2B5EF4-FFF2-40B4-BE49-F238E27FC236}">
                  <a16:creationId xmlns:a16="http://schemas.microsoft.com/office/drawing/2014/main" id="{55D8487F-06D4-430C-8035-A58A87C9A530}"/>
                </a:ext>
              </a:extLst>
            </p:cNvPr>
            <p:cNvCxnSpPr>
              <a:cxnSpLocks/>
              <a:endCxn id="106" idx="2"/>
            </p:cNvCxnSpPr>
            <p:nvPr/>
          </p:nvCxnSpPr>
          <p:spPr>
            <a:xfrm>
              <a:off x="6054227" y="2255864"/>
              <a:ext cx="807509"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44BAD515-1E0B-4303-8DDE-0BFA4E653446}"/>
                </a:ext>
              </a:extLst>
            </p:cNvPr>
            <p:cNvCxnSpPr>
              <a:cxnSpLocks/>
              <a:stCxn id="106" idx="2"/>
            </p:cNvCxnSpPr>
            <p:nvPr/>
          </p:nvCxnSpPr>
          <p:spPr>
            <a:xfrm flipV="1">
              <a:off x="6861736" y="1709574"/>
              <a:ext cx="597684" cy="54629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6" name="テキスト ボックス 125">
            <a:extLst>
              <a:ext uri="{FF2B5EF4-FFF2-40B4-BE49-F238E27FC236}">
                <a16:creationId xmlns:a16="http://schemas.microsoft.com/office/drawing/2014/main" id="{DA3FEBDD-9854-472F-80CB-DC838DB8AEC8}"/>
              </a:ext>
            </a:extLst>
          </p:cNvPr>
          <p:cNvSpPr txBox="1"/>
          <p:nvPr/>
        </p:nvSpPr>
        <p:spPr>
          <a:xfrm>
            <a:off x="5277229" y="147945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重み</a:t>
            </a:r>
          </a:p>
        </p:txBody>
      </p:sp>
      <p:sp>
        <p:nvSpPr>
          <p:cNvPr id="127" name="テキスト ボックス 126">
            <a:extLst>
              <a:ext uri="{FF2B5EF4-FFF2-40B4-BE49-F238E27FC236}">
                <a16:creationId xmlns:a16="http://schemas.microsoft.com/office/drawing/2014/main" id="{CAEC4402-5AAC-48BF-A5BF-66F5FC102FA8}"/>
              </a:ext>
            </a:extLst>
          </p:cNvPr>
          <p:cNvSpPr txBox="1"/>
          <p:nvPr/>
        </p:nvSpPr>
        <p:spPr>
          <a:xfrm>
            <a:off x="5400386" y="1832465"/>
            <a:ext cx="393056" cy="160043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8F7B904E-C88B-28DC-5AC7-2AF0B4F01264}"/>
              </a:ext>
            </a:extLst>
          </p:cNvPr>
          <p:cNvSpPr txBox="1"/>
          <p:nvPr/>
        </p:nvSpPr>
        <p:spPr>
          <a:xfrm>
            <a:off x="410124" y="2015703"/>
            <a:ext cx="70243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1   2</a:t>
            </a:r>
            <a:endParaRPr kumimoji="1" lang="en-US" altLang="ja-JP" sz="18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endParaRPr>
          </a:p>
        </p:txBody>
      </p:sp>
      <p:sp>
        <p:nvSpPr>
          <p:cNvPr id="56" name="テキスト ボックス 55">
            <a:extLst>
              <a:ext uri="{FF2B5EF4-FFF2-40B4-BE49-F238E27FC236}">
                <a16:creationId xmlns:a16="http://schemas.microsoft.com/office/drawing/2014/main" id="{CF59EC56-43EF-4152-B44B-352FF4B10325}"/>
              </a:ext>
            </a:extLst>
          </p:cNvPr>
          <p:cNvSpPr txBox="1"/>
          <p:nvPr/>
        </p:nvSpPr>
        <p:spPr>
          <a:xfrm>
            <a:off x="3728068" y="554998"/>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バイアス</a:t>
            </a:r>
          </a:p>
        </p:txBody>
      </p:sp>
      <p:sp>
        <p:nvSpPr>
          <p:cNvPr id="70" name="テキスト ボックス 69">
            <a:extLst>
              <a:ext uri="{FF2B5EF4-FFF2-40B4-BE49-F238E27FC236}">
                <a16:creationId xmlns:a16="http://schemas.microsoft.com/office/drawing/2014/main" id="{E574F47D-541A-454F-B62D-358AFE518D13}"/>
              </a:ext>
            </a:extLst>
          </p:cNvPr>
          <p:cNvSpPr txBox="1"/>
          <p:nvPr/>
        </p:nvSpPr>
        <p:spPr>
          <a:xfrm>
            <a:off x="3833083" y="1017829"/>
            <a:ext cx="34015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2" name="テキスト ボックス 71">
            <a:extLst>
              <a:ext uri="{FF2B5EF4-FFF2-40B4-BE49-F238E27FC236}">
                <a16:creationId xmlns:a16="http://schemas.microsoft.com/office/drawing/2014/main" id="{E574F47D-541A-454F-B62D-358AFE518D13}"/>
              </a:ext>
            </a:extLst>
          </p:cNvPr>
          <p:cNvSpPr txBox="1"/>
          <p:nvPr/>
        </p:nvSpPr>
        <p:spPr>
          <a:xfrm>
            <a:off x="3819764" y="3570982"/>
            <a:ext cx="434734"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3" name="テキスト ボックス 72">
            <a:extLst>
              <a:ext uri="{FF2B5EF4-FFF2-40B4-BE49-F238E27FC236}">
                <a16:creationId xmlns:a16="http://schemas.microsoft.com/office/drawing/2014/main" id="{CF59EC56-43EF-4152-B44B-352FF4B10325}"/>
              </a:ext>
            </a:extLst>
          </p:cNvPr>
          <p:cNvSpPr txBox="1"/>
          <p:nvPr/>
        </p:nvSpPr>
        <p:spPr>
          <a:xfrm>
            <a:off x="3728068" y="3196752"/>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バイアス</a:t>
            </a:r>
          </a:p>
        </p:txBody>
      </p:sp>
      <p:sp>
        <p:nvSpPr>
          <p:cNvPr id="74" name="テキスト ボックス 73">
            <a:extLst>
              <a:ext uri="{FF2B5EF4-FFF2-40B4-BE49-F238E27FC236}">
                <a16:creationId xmlns:a16="http://schemas.microsoft.com/office/drawing/2014/main" id="{CF59EC56-43EF-4152-B44B-352FF4B10325}"/>
              </a:ext>
            </a:extLst>
          </p:cNvPr>
          <p:cNvSpPr txBox="1"/>
          <p:nvPr/>
        </p:nvSpPr>
        <p:spPr>
          <a:xfrm>
            <a:off x="5239444" y="2110254"/>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バイアス</a:t>
            </a:r>
          </a:p>
        </p:txBody>
      </p:sp>
      <p:sp>
        <p:nvSpPr>
          <p:cNvPr id="77" name="テキスト ボックス 76">
            <a:extLst>
              <a:ext uri="{FF2B5EF4-FFF2-40B4-BE49-F238E27FC236}">
                <a16:creationId xmlns:a16="http://schemas.microsoft.com/office/drawing/2014/main" id="{E574F47D-541A-454F-B62D-358AFE518D13}"/>
              </a:ext>
            </a:extLst>
          </p:cNvPr>
          <p:cNvSpPr txBox="1"/>
          <p:nvPr/>
        </p:nvSpPr>
        <p:spPr>
          <a:xfrm>
            <a:off x="5518343" y="2369719"/>
            <a:ext cx="34015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8" name="テキスト ボックス 77">
            <a:extLst>
              <a:ext uri="{FF2B5EF4-FFF2-40B4-BE49-F238E27FC236}">
                <a16:creationId xmlns:a16="http://schemas.microsoft.com/office/drawing/2014/main" id="{7B7483E0-1DD4-4A62-B40A-E3198AF7C7E8}"/>
              </a:ext>
            </a:extLst>
          </p:cNvPr>
          <p:cNvSpPr txBox="1"/>
          <p:nvPr/>
        </p:nvSpPr>
        <p:spPr>
          <a:xfrm>
            <a:off x="2483857" y="724472"/>
            <a:ext cx="633507"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2</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79" name="テキスト ボックス 78">
            <a:extLst>
              <a:ext uri="{FF2B5EF4-FFF2-40B4-BE49-F238E27FC236}">
                <a16:creationId xmlns:a16="http://schemas.microsoft.com/office/drawing/2014/main" id="{7B7483E0-1DD4-4A62-B40A-E3198AF7C7E8}"/>
              </a:ext>
            </a:extLst>
          </p:cNvPr>
          <p:cNvSpPr txBox="1"/>
          <p:nvPr/>
        </p:nvSpPr>
        <p:spPr>
          <a:xfrm>
            <a:off x="2622555" y="3301954"/>
            <a:ext cx="633507"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2</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80" name="テキスト ボックス 79">
            <a:extLst>
              <a:ext uri="{FF2B5EF4-FFF2-40B4-BE49-F238E27FC236}">
                <a16:creationId xmlns:a16="http://schemas.microsoft.com/office/drawing/2014/main" id="{7B7483E0-1DD4-4A62-B40A-E3198AF7C7E8}"/>
              </a:ext>
            </a:extLst>
          </p:cNvPr>
          <p:cNvSpPr txBox="1"/>
          <p:nvPr/>
        </p:nvSpPr>
        <p:spPr>
          <a:xfrm>
            <a:off x="4947175" y="1041778"/>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84" name="テキスト ボックス 83">
            <a:extLst>
              <a:ext uri="{FF2B5EF4-FFF2-40B4-BE49-F238E27FC236}">
                <a16:creationId xmlns:a16="http://schemas.microsoft.com/office/drawing/2014/main" id="{7B7483E0-1DD4-4A62-B40A-E3198AF7C7E8}"/>
              </a:ext>
            </a:extLst>
          </p:cNvPr>
          <p:cNvSpPr txBox="1"/>
          <p:nvPr/>
        </p:nvSpPr>
        <p:spPr>
          <a:xfrm>
            <a:off x="5060228" y="3618506"/>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86" name="テキスト ボックス 85">
            <a:extLst>
              <a:ext uri="{FF2B5EF4-FFF2-40B4-BE49-F238E27FC236}">
                <a16:creationId xmlns:a16="http://schemas.microsoft.com/office/drawing/2014/main" id="{7B7483E0-1DD4-4A62-B40A-E3198AF7C7E8}"/>
              </a:ext>
            </a:extLst>
          </p:cNvPr>
          <p:cNvSpPr txBox="1"/>
          <p:nvPr/>
        </p:nvSpPr>
        <p:spPr>
          <a:xfrm>
            <a:off x="6657290" y="2366289"/>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p:txBody>
      </p:sp>
      <p:sp>
        <p:nvSpPr>
          <p:cNvPr id="87" name="テキスト ボックス 86">
            <a:extLst>
              <a:ext uri="{FF2B5EF4-FFF2-40B4-BE49-F238E27FC236}">
                <a16:creationId xmlns:a16="http://schemas.microsoft.com/office/drawing/2014/main" id="{C985A81B-1C9B-40DC-9408-66DB499A03BB}"/>
              </a:ext>
            </a:extLst>
          </p:cNvPr>
          <p:cNvSpPr txBox="1"/>
          <p:nvPr/>
        </p:nvSpPr>
        <p:spPr>
          <a:xfrm>
            <a:off x="6303119" y="275977"/>
            <a:ext cx="2492990"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大きなプラスの値を</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出力している</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a:t>
            </a:r>
            <a:r>
              <a:rPr kumimoji="1" lang="ja-JP" altLang="en-US" sz="20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活性化</a:t>
            </a:r>
          </a:p>
        </p:txBody>
      </p:sp>
    </p:spTree>
    <p:extLst>
      <p:ext uri="{BB962C8B-B14F-4D97-AF65-F5344CB8AC3E}">
        <p14:creationId xmlns:p14="http://schemas.microsoft.com/office/powerpoint/2010/main" val="37891963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62FF7E1-E7B6-4841-BD70-E068DDAEB5D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57" name="テキスト ボックス 56">
            <a:extLst>
              <a:ext uri="{FF2B5EF4-FFF2-40B4-BE49-F238E27FC236}">
                <a16:creationId xmlns:a16="http://schemas.microsoft.com/office/drawing/2014/main" id="{A8AFC381-84F5-49F0-B207-CDF5C782E27E}"/>
              </a:ext>
            </a:extLst>
          </p:cNvPr>
          <p:cNvSpPr txBox="1"/>
          <p:nvPr/>
        </p:nvSpPr>
        <p:spPr>
          <a:xfrm>
            <a:off x="767649" y="2938869"/>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60" name="正方形/長方形 59">
            <a:extLst>
              <a:ext uri="{FF2B5EF4-FFF2-40B4-BE49-F238E27FC236}">
                <a16:creationId xmlns:a16="http://schemas.microsoft.com/office/drawing/2014/main" id="{889ABC2A-EB7B-441B-B6AE-BB237724D601}"/>
              </a:ext>
            </a:extLst>
          </p:cNvPr>
          <p:cNvSpPr/>
          <p:nvPr/>
        </p:nvSpPr>
        <p:spPr>
          <a:xfrm>
            <a:off x="552077" y="2479552"/>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8" name="テキスト ボックス 67">
            <a:extLst>
              <a:ext uri="{FF2B5EF4-FFF2-40B4-BE49-F238E27FC236}">
                <a16:creationId xmlns:a16="http://schemas.microsoft.com/office/drawing/2014/main" id="{8F4AE24F-8681-4249-84EA-CA4E1A8AE1CF}"/>
              </a:ext>
            </a:extLst>
          </p:cNvPr>
          <p:cNvSpPr txBox="1"/>
          <p:nvPr/>
        </p:nvSpPr>
        <p:spPr>
          <a:xfrm>
            <a:off x="1257611" y="2427833"/>
            <a:ext cx="64152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1" name="楕円 70">
            <a:extLst>
              <a:ext uri="{FF2B5EF4-FFF2-40B4-BE49-F238E27FC236}">
                <a16:creationId xmlns:a16="http://schemas.microsoft.com/office/drawing/2014/main" id="{978165A8-706B-4123-94AB-D8355FE0831A}"/>
              </a:ext>
            </a:extLst>
          </p:cNvPr>
          <p:cNvSpPr/>
          <p:nvPr/>
        </p:nvSpPr>
        <p:spPr>
          <a:xfrm>
            <a:off x="4318172" y="1082905"/>
            <a:ext cx="618067" cy="56641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75" name="直線コネクタ 74">
            <a:extLst>
              <a:ext uri="{FF2B5EF4-FFF2-40B4-BE49-F238E27FC236}">
                <a16:creationId xmlns:a16="http://schemas.microsoft.com/office/drawing/2014/main" id="{F38B1F08-F12C-4D88-B353-F9B7A4969DB0}"/>
              </a:ext>
            </a:extLst>
          </p:cNvPr>
          <p:cNvCxnSpPr>
            <a:cxnSpLocks/>
            <a:endCxn id="71" idx="2"/>
          </p:cNvCxnSpPr>
          <p:nvPr/>
        </p:nvCxnSpPr>
        <p:spPr>
          <a:xfrm>
            <a:off x="3264269" y="1190199"/>
            <a:ext cx="1053903" cy="175911"/>
          </a:xfrm>
          <a:prstGeom prst="line">
            <a:avLst/>
          </a:prstGeom>
        </p:spPr>
        <p:style>
          <a:lnRef idx="1">
            <a:schemeClr val="dk1"/>
          </a:lnRef>
          <a:fillRef idx="0">
            <a:schemeClr val="dk1"/>
          </a:fillRef>
          <a:effectRef idx="0">
            <a:schemeClr val="dk1"/>
          </a:effectRef>
          <a:fontRef idx="minor">
            <a:schemeClr val="tx1"/>
          </a:fontRef>
        </p:style>
      </p:cxnSp>
      <p:cxnSp>
        <p:nvCxnSpPr>
          <p:cNvPr id="76" name="直線コネクタ 75">
            <a:extLst>
              <a:ext uri="{FF2B5EF4-FFF2-40B4-BE49-F238E27FC236}">
                <a16:creationId xmlns:a16="http://schemas.microsoft.com/office/drawing/2014/main" id="{4CFB6AD6-12E1-4F4E-99F1-855CBD2A2594}"/>
              </a:ext>
            </a:extLst>
          </p:cNvPr>
          <p:cNvCxnSpPr>
            <a:cxnSpLocks/>
          </p:cNvCxnSpPr>
          <p:nvPr/>
        </p:nvCxnSpPr>
        <p:spPr>
          <a:xfrm flipV="1">
            <a:off x="3221458" y="1366112"/>
            <a:ext cx="1107650" cy="176387"/>
          </a:xfrm>
          <a:prstGeom prst="line">
            <a:avLst/>
          </a:prstGeom>
        </p:spPr>
        <p:style>
          <a:lnRef idx="1">
            <a:schemeClr val="dk1"/>
          </a:lnRef>
          <a:fillRef idx="0">
            <a:schemeClr val="dk1"/>
          </a:fillRef>
          <a:effectRef idx="0">
            <a:schemeClr val="dk1"/>
          </a:effectRef>
          <a:fontRef idx="minor">
            <a:schemeClr val="tx1"/>
          </a:fontRef>
        </p:style>
      </p:cxnSp>
      <p:sp>
        <p:nvSpPr>
          <p:cNvPr id="82" name="テキスト ボックス 81">
            <a:extLst>
              <a:ext uri="{FF2B5EF4-FFF2-40B4-BE49-F238E27FC236}">
                <a16:creationId xmlns:a16="http://schemas.microsoft.com/office/drawing/2014/main" id="{E574F47D-541A-454F-B62D-358AFE518D13}"/>
              </a:ext>
            </a:extLst>
          </p:cNvPr>
          <p:cNvSpPr txBox="1"/>
          <p:nvPr/>
        </p:nvSpPr>
        <p:spPr>
          <a:xfrm>
            <a:off x="3296282" y="879714"/>
            <a:ext cx="372218" cy="98488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83" name="直線矢印コネクタ 82">
            <a:extLst>
              <a:ext uri="{FF2B5EF4-FFF2-40B4-BE49-F238E27FC236}">
                <a16:creationId xmlns:a16="http://schemas.microsoft.com/office/drawing/2014/main" id="{0756789D-4B48-4912-B56F-23D690FB6F75}"/>
              </a:ext>
            </a:extLst>
          </p:cNvPr>
          <p:cNvCxnSpPr>
            <a:cxnSpLocks/>
            <a:stCxn id="71" idx="6"/>
            <a:endCxn id="97" idx="2"/>
          </p:cNvCxnSpPr>
          <p:nvPr/>
        </p:nvCxnSpPr>
        <p:spPr>
          <a:xfrm>
            <a:off x="4936239" y="1366110"/>
            <a:ext cx="1009483" cy="1231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F4615AD0-7037-408F-A360-FC0CB1513337}"/>
              </a:ext>
            </a:extLst>
          </p:cNvPr>
          <p:cNvSpPr txBox="1"/>
          <p:nvPr/>
        </p:nvSpPr>
        <p:spPr>
          <a:xfrm>
            <a:off x="3032684" y="539806"/>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重み</a:t>
            </a:r>
          </a:p>
        </p:txBody>
      </p:sp>
      <p:sp>
        <p:nvSpPr>
          <p:cNvPr id="89" name="楕円 88">
            <a:extLst>
              <a:ext uri="{FF2B5EF4-FFF2-40B4-BE49-F238E27FC236}">
                <a16:creationId xmlns:a16="http://schemas.microsoft.com/office/drawing/2014/main" id="{298833EB-8DE2-4680-B183-86DB3987F0C2}"/>
              </a:ext>
            </a:extLst>
          </p:cNvPr>
          <p:cNvSpPr/>
          <p:nvPr/>
        </p:nvSpPr>
        <p:spPr>
          <a:xfrm>
            <a:off x="4377740" y="3593472"/>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90" name="直線コネクタ 89">
            <a:extLst>
              <a:ext uri="{FF2B5EF4-FFF2-40B4-BE49-F238E27FC236}">
                <a16:creationId xmlns:a16="http://schemas.microsoft.com/office/drawing/2014/main" id="{C2462722-31B1-4547-8310-286815CC9D98}"/>
              </a:ext>
            </a:extLst>
          </p:cNvPr>
          <p:cNvCxnSpPr>
            <a:cxnSpLocks/>
            <a:endCxn id="89" idx="2"/>
          </p:cNvCxnSpPr>
          <p:nvPr/>
        </p:nvCxnSpPr>
        <p:spPr>
          <a:xfrm>
            <a:off x="3323837" y="3700766"/>
            <a:ext cx="1053903" cy="175911"/>
          </a:xfrm>
          <a:prstGeom prst="line">
            <a:avLst/>
          </a:prstGeom>
        </p:spPr>
        <p:style>
          <a:lnRef idx="1">
            <a:schemeClr val="dk1"/>
          </a:lnRef>
          <a:fillRef idx="0">
            <a:schemeClr val="dk1"/>
          </a:fillRef>
          <a:effectRef idx="0">
            <a:schemeClr val="dk1"/>
          </a:effectRef>
          <a:fontRef idx="minor">
            <a:schemeClr val="tx1"/>
          </a:fontRef>
        </p:style>
      </p:cxnSp>
      <p:cxnSp>
        <p:nvCxnSpPr>
          <p:cNvPr id="91" name="直線コネクタ 90">
            <a:extLst>
              <a:ext uri="{FF2B5EF4-FFF2-40B4-BE49-F238E27FC236}">
                <a16:creationId xmlns:a16="http://schemas.microsoft.com/office/drawing/2014/main" id="{D452100D-F2FD-489D-BA73-B03A1F5D008F}"/>
              </a:ext>
            </a:extLst>
          </p:cNvPr>
          <p:cNvCxnSpPr>
            <a:cxnSpLocks/>
          </p:cNvCxnSpPr>
          <p:nvPr/>
        </p:nvCxnSpPr>
        <p:spPr>
          <a:xfrm flipV="1">
            <a:off x="3281026" y="3876679"/>
            <a:ext cx="1107650" cy="176387"/>
          </a:xfrm>
          <a:prstGeom prst="line">
            <a:avLst/>
          </a:prstGeom>
        </p:spPr>
        <p:style>
          <a:lnRef idx="1">
            <a:schemeClr val="dk1"/>
          </a:lnRef>
          <a:fillRef idx="0">
            <a:schemeClr val="dk1"/>
          </a:fillRef>
          <a:effectRef idx="0">
            <a:schemeClr val="dk1"/>
          </a:effectRef>
          <a:fontRef idx="minor">
            <a:schemeClr val="tx1"/>
          </a:fontRef>
        </p:style>
      </p:cxnSp>
      <p:sp>
        <p:nvSpPr>
          <p:cNvPr id="93" name="テキスト ボックス 92">
            <a:extLst>
              <a:ext uri="{FF2B5EF4-FFF2-40B4-BE49-F238E27FC236}">
                <a16:creationId xmlns:a16="http://schemas.microsoft.com/office/drawing/2014/main" id="{658FF0D8-97CE-46A7-A941-365200123320}"/>
              </a:ext>
            </a:extLst>
          </p:cNvPr>
          <p:cNvSpPr txBox="1"/>
          <p:nvPr/>
        </p:nvSpPr>
        <p:spPr>
          <a:xfrm>
            <a:off x="3355850" y="3390281"/>
            <a:ext cx="372218" cy="98488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94" name="直線矢印コネクタ 93">
            <a:extLst>
              <a:ext uri="{FF2B5EF4-FFF2-40B4-BE49-F238E27FC236}">
                <a16:creationId xmlns:a16="http://schemas.microsoft.com/office/drawing/2014/main" id="{2BF270CC-52D9-4781-B379-DBCBC59A31DB}"/>
              </a:ext>
            </a:extLst>
          </p:cNvPr>
          <p:cNvCxnSpPr>
            <a:cxnSpLocks/>
            <a:stCxn id="89" idx="6"/>
            <a:endCxn id="97" idx="2"/>
          </p:cNvCxnSpPr>
          <p:nvPr/>
        </p:nvCxnSpPr>
        <p:spPr>
          <a:xfrm flipV="1">
            <a:off x="4995807" y="2597122"/>
            <a:ext cx="949915" cy="12795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テキスト ボックス 95">
            <a:extLst>
              <a:ext uri="{FF2B5EF4-FFF2-40B4-BE49-F238E27FC236}">
                <a16:creationId xmlns:a16="http://schemas.microsoft.com/office/drawing/2014/main" id="{4BC1B3F9-1377-4978-88DF-1EBB8C63D408}"/>
              </a:ext>
            </a:extLst>
          </p:cNvPr>
          <p:cNvSpPr txBox="1"/>
          <p:nvPr/>
        </p:nvSpPr>
        <p:spPr>
          <a:xfrm>
            <a:off x="3128952" y="3031202"/>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重み</a:t>
            </a:r>
          </a:p>
        </p:txBody>
      </p:sp>
      <p:sp>
        <p:nvSpPr>
          <p:cNvPr id="97" name="楕円 96">
            <a:extLst>
              <a:ext uri="{FF2B5EF4-FFF2-40B4-BE49-F238E27FC236}">
                <a16:creationId xmlns:a16="http://schemas.microsoft.com/office/drawing/2014/main" id="{F57755CC-94AF-4D5E-8A51-03A077CAC7B1}"/>
              </a:ext>
            </a:extLst>
          </p:cNvPr>
          <p:cNvSpPr/>
          <p:nvPr/>
        </p:nvSpPr>
        <p:spPr>
          <a:xfrm>
            <a:off x="5945722" y="2313917"/>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4" name="テキスト ボックス 103">
            <a:extLst>
              <a:ext uri="{FF2B5EF4-FFF2-40B4-BE49-F238E27FC236}">
                <a16:creationId xmlns:a16="http://schemas.microsoft.com/office/drawing/2014/main" id="{27D558BA-CCB2-4FBF-B52C-4EFF402B0A55}"/>
              </a:ext>
            </a:extLst>
          </p:cNvPr>
          <p:cNvSpPr txBox="1"/>
          <p:nvPr/>
        </p:nvSpPr>
        <p:spPr>
          <a:xfrm>
            <a:off x="2680332" y="5580031"/>
            <a:ext cx="48692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３つのニューロンの活性化関数はすべて </a:t>
            </a: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ReLU</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4" name="グループ化 113">
            <a:extLst>
              <a:ext uri="{FF2B5EF4-FFF2-40B4-BE49-F238E27FC236}">
                <a16:creationId xmlns:a16="http://schemas.microsoft.com/office/drawing/2014/main" id="{8EB6E036-B43D-4F3E-8640-5EA1FE84087A}"/>
              </a:ext>
            </a:extLst>
          </p:cNvPr>
          <p:cNvGrpSpPr/>
          <p:nvPr/>
        </p:nvGrpSpPr>
        <p:grpSpPr>
          <a:xfrm>
            <a:off x="3671394" y="6042862"/>
            <a:ext cx="2724405" cy="789249"/>
            <a:chOff x="5722270" y="1709574"/>
            <a:chExt cx="2724405" cy="789249"/>
          </a:xfrm>
        </p:grpSpPr>
        <p:sp>
          <p:nvSpPr>
            <p:cNvPr id="105" name="テキスト ボックス 104">
              <a:extLst>
                <a:ext uri="{FF2B5EF4-FFF2-40B4-BE49-F238E27FC236}">
                  <a16:creationId xmlns:a16="http://schemas.microsoft.com/office/drawing/2014/main" id="{F6F4CF41-2165-414D-B468-C8E492380705}"/>
                </a:ext>
              </a:extLst>
            </p:cNvPr>
            <p:cNvSpPr txBox="1"/>
            <p:nvPr/>
          </p:nvSpPr>
          <p:spPr>
            <a:xfrm>
              <a:off x="7732377" y="1819733"/>
              <a:ext cx="7142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ReLU</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p:txBody>
        </p:sp>
        <p:sp>
          <p:nvSpPr>
            <p:cNvPr id="106" name="正方形/長方形 105">
              <a:extLst>
                <a:ext uri="{FF2B5EF4-FFF2-40B4-BE49-F238E27FC236}">
                  <a16:creationId xmlns:a16="http://schemas.microsoft.com/office/drawing/2014/main" id="{6A1CAE97-17AB-4767-9E4B-6700CD419103}"/>
                </a:ext>
              </a:extLst>
            </p:cNvPr>
            <p:cNvSpPr/>
            <p:nvPr/>
          </p:nvSpPr>
          <p:spPr>
            <a:xfrm>
              <a:off x="6054227" y="1709574"/>
              <a:ext cx="1615017" cy="54629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7" name="テキスト ボックス 106">
              <a:extLst>
                <a:ext uri="{FF2B5EF4-FFF2-40B4-BE49-F238E27FC236}">
                  <a16:creationId xmlns:a16="http://schemas.microsoft.com/office/drawing/2014/main" id="{01AC905B-FC10-416B-8ACD-AD263484BEFD}"/>
                </a:ext>
              </a:extLst>
            </p:cNvPr>
            <p:cNvSpPr txBox="1"/>
            <p:nvPr/>
          </p:nvSpPr>
          <p:spPr>
            <a:xfrm>
              <a:off x="5722270" y="1709574"/>
              <a:ext cx="364267" cy="681020"/>
            </a:xfrm>
            <a:prstGeom prst="rect">
              <a:avLst/>
            </a:prstGeom>
            <a:noFill/>
          </p:spPr>
          <p:txBody>
            <a:bodyPr wrap="none" rtlCol="0">
              <a:spAutoFit/>
            </a:bodyPr>
            <a:lstStyle/>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108" name="テキスト ボックス 107">
              <a:extLst>
                <a:ext uri="{FF2B5EF4-FFF2-40B4-BE49-F238E27FC236}">
                  <a16:creationId xmlns:a16="http://schemas.microsoft.com/office/drawing/2014/main" id="{FBCFB7FB-7009-43D9-8484-C2D06FAFD656}"/>
                </a:ext>
              </a:extLst>
            </p:cNvPr>
            <p:cNvSpPr txBox="1"/>
            <p:nvPr/>
          </p:nvSpPr>
          <p:spPr>
            <a:xfrm>
              <a:off x="5968586" y="2330764"/>
              <a:ext cx="1745992" cy="168059"/>
            </a:xfrm>
            <a:prstGeom prst="rect">
              <a:avLst/>
            </a:prstGeom>
            <a:noFill/>
          </p:spPr>
          <p:txBody>
            <a:bodyPr wrap="none" rtlCol="0">
              <a:spAutoFit/>
            </a:bodyPr>
            <a:lstStyle/>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    -1.0    0.0     1.0     2.0</a:t>
              </a:r>
            </a:p>
          </p:txBody>
        </p:sp>
        <p:cxnSp>
          <p:nvCxnSpPr>
            <p:cNvPr id="109" name="直線コネクタ 108">
              <a:extLst>
                <a:ext uri="{FF2B5EF4-FFF2-40B4-BE49-F238E27FC236}">
                  <a16:creationId xmlns:a16="http://schemas.microsoft.com/office/drawing/2014/main" id="{55D8487F-06D4-430C-8035-A58A87C9A530}"/>
                </a:ext>
              </a:extLst>
            </p:cNvPr>
            <p:cNvCxnSpPr>
              <a:cxnSpLocks/>
              <a:endCxn id="106" idx="2"/>
            </p:cNvCxnSpPr>
            <p:nvPr/>
          </p:nvCxnSpPr>
          <p:spPr>
            <a:xfrm>
              <a:off x="6054227" y="2255864"/>
              <a:ext cx="807509"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44BAD515-1E0B-4303-8DDE-0BFA4E653446}"/>
                </a:ext>
              </a:extLst>
            </p:cNvPr>
            <p:cNvCxnSpPr>
              <a:cxnSpLocks/>
              <a:stCxn id="106" idx="2"/>
            </p:cNvCxnSpPr>
            <p:nvPr/>
          </p:nvCxnSpPr>
          <p:spPr>
            <a:xfrm flipV="1">
              <a:off x="6861736" y="1709574"/>
              <a:ext cx="597684" cy="54629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6" name="テキスト ボックス 125">
            <a:extLst>
              <a:ext uri="{FF2B5EF4-FFF2-40B4-BE49-F238E27FC236}">
                <a16:creationId xmlns:a16="http://schemas.microsoft.com/office/drawing/2014/main" id="{DA3FEBDD-9854-472F-80CB-DC838DB8AEC8}"/>
              </a:ext>
            </a:extLst>
          </p:cNvPr>
          <p:cNvSpPr txBox="1"/>
          <p:nvPr/>
        </p:nvSpPr>
        <p:spPr>
          <a:xfrm>
            <a:off x="5277229" y="147945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重み</a:t>
            </a:r>
          </a:p>
        </p:txBody>
      </p:sp>
      <p:sp>
        <p:nvSpPr>
          <p:cNvPr id="127" name="テキスト ボックス 126">
            <a:extLst>
              <a:ext uri="{FF2B5EF4-FFF2-40B4-BE49-F238E27FC236}">
                <a16:creationId xmlns:a16="http://schemas.microsoft.com/office/drawing/2014/main" id="{CAEC4402-5AAC-48BF-A5BF-66F5FC102FA8}"/>
              </a:ext>
            </a:extLst>
          </p:cNvPr>
          <p:cNvSpPr txBox="1"/>
          <p:nvPr/>
        </p:nvSpPr>
        <p:spPr>
          <a:xfrm>
            <a:off x="5400386" y="1832465"/>
            <a:ext cx="393056" cy="160043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8F7B904E-C88B-28DC-5AC7-2AF0B4F01264}"/>
              </a:ext>
            </a:extLst>
          </p:cNvPr>
          <p:cNvSpPr txBox="1"/>
          <p:nvPr/>
        </p:nvSpPr>
        <p:spPr>
          <a:xfrm>
            <a:off x="575961" y="2008418"/>
            <a:ext cx="70243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1   2</a:t>
            </a:r>
            <a:endParaRPr kumimoji="1" lang="en-US" altLang="ja-JP" sz="18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endParaRPr>
          </a:p>
        </p:txBody>
      </p:sp>
      <p:sp>
        <p:nvSpPr>
          <p:cNvPr id="56" name="テキスト ボックス 55">
            <a:extLst>
              <a:ext uri="{FF2B5EF4-FFF2-40B4-BE49-F238E27FC236}">
                <a16:creationId xmlns:a16="http://schemas.microsoft.com/office/drawing/2014/main" id="{CF59EC56-43EF-4152-B44B-352FF4B10325}"/>
              </a:ext>
            </a:extLst>
          </p:cNvPr>
          <p:cNvSpPr txBox="1"/>
          <p:nvPr/>
        </p:nvSpPr>
        <p:spPr>
          <a:xfrm>
            <a:off x="3728068" y="554998"/>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バイアス</a:t>
            </a:r>
          </a:p>
        </p:txBody>
      </p:sp>
      <p:sp>
        <p:nvSpPr>
          <p:cNvPr id="70" name="テキスト ボックス 69">
            <a:extLst>
              <a:ext uri="{FF2B5EF4-FFF2-40B4-BE49-F238E27FC236}">
                <a16:creationId xmlns:a16="http://schemas.microsoft.com/office/drawing/2014/main" id="{E574F47D-541A-454F-B62D-358AFE518D13}"/>
              </a:ext>
            </a:extLst>
          </p:cNvPr>
          <p:cNvSpPr txBox="1"/>
          <p:nvPr/>
        </p:nvSpPr>
        <p:spPr>
          <a:xfrm>
            <a:off x="3833083" y="1017829"/>
            <a:ext cx="34015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2" name="テキスト ボックス 71">
            <a:extLst>
              <a:ext uri="{FF2B5EF4-FFF2-40B4-BE49-F238E27FC236}">
                <a16:creationId xmlns:a16="http://schemas.microsoft.com/office/drawing/2014/main" id="{E574F47D-541A-454F-B62D-358AFE518D13}"/>
              </a:ext>
            </a:extLst>
          </p:cNvPr>
          <p:cNvSpPr txBox="1"/>
          <p:nvPr/>
        </p:nvSpPr>
        <p:spPr>
          <a:xfrm>
            <a:off x="3819764" y="3570982"/>
            <a:ext cx="434734"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3" name="テキスト ボックス 72">
            <a:extLst>
              <a:ext uri="{FF2B5EF4-FFF2-40B4-BE49-F238E27FC236}">
                <a16:creationId xmlns:a16="http://schemas.microsoft.com/office/drawing/2014/main" id="{CF59EC56-43EF-4152-B44B-352FF4B10325}"/>
              </a:ext>
            </a:extLst>
          </p:cNvPr>
          <p:cNvSpPr txBox="1"/>
          <p:nvPr/>
        </p:nvSpPr>
        <p:spPr>
          <a:xfrm>
            <a:off x="3728068" y="3196752"/>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バイアス</a:t>
            </a:r>
          </a:p>
        </p:txBody>
      </p:sp>
      <p:sp>
        <p:nvSpPr>
          <p:cNvPr id="74" name="テキスト ボックス 73">
            <a:extLst>
              <a:ext uri="{FF2B5EF4-FFF2-40B4-BE49-F238E27FC236}">
                <a16:creationId xmlns:a16="http://schemas.microsoft.com/office/drawing/2014/main" id="{CF59EC56-43EF-4152-B44B-352FF4B10325}"/>
              </a:ext>
            </a:extLst>
          </p:cNvPr>
          <p:cNvSpPr txBox="1"/>
          <p:nvPr/>
        </p:nvSpPr>
        <p:spPr>
          <a:xfrm>
            <a:off x="5239444" y="2110254"/>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バイアス</a:t>
            </a:r>
          </a:p>
        </p:txBody>
      </p:sp>
      <p:sp>
        <p:nvSpPr>
          <p:cNvPr id="77" name="テキスト ボックス 76">
            <a:extLst>
              <a:ext uri="{FF2B5EF4-FFF2-40B4-BE49-F238E27FC236}">
                <a16:creationId xmlns:a16="http://schemas.microsoft.com/office/drawing/2014/main" id="{E574F47D-541A-454F-B62D-358AFE518D13}"/>
              </a:ext>
            </a:extLst>
          </p:cNvPr>
          <p:cNvSpPr txBox="1"/>
          <p:nvPr/>
        </p:nvSpPr>
        <p:spPr>
          <a:xfrm>
            <a:off x="5518343" y="2369719"/>
            <a:ext cx="34015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8" name="テキスト ボックス 77">
            <a:extLst>
              <a:ext uri="{FF2B5EF4-FFF2-40B4-BE49-F238E27FC236}">
                <a16:creationId xmlns:a16="http://schemas.microsoft.com/office/drawing/2014/main" id="{7B7483E0-1DD4-4A62-B40A-E3198AF7C7E8}"/>
              </a:ext>
            </a:extLst>
          </p:cNvPr>
          <p:cNvSpPr txBox="1"/>
          <p:nvPr/>
        </p:nvSpPr>
        <p:spPr>
          <a:xfrm>
            <a:off x="2483857" y="724472"/>
            <a:ext cx="633507"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2</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p:txBody>
      </p:sp>
      <p:sp>
        <p:nvSpPr>
          <p:cNvPr id="79" name="テキスト ボックス 78">
            <a:extLst>
              <a:ext uri="{FF2B5EF4-FFF2-40B4-BE49-F238E27FC236}">
                <a16:creationId xmlns:a16="http://schemas.microsoft.com/office/drawing/2014/main" id="{7B7483E0-1DD4-4A62-B40A-E3198AF7C7E8}"/>
              </a:ext>
            </a:extLst>
          </p:cNvPr>
          <p:cNvSpPr txBox="1"/>
          <p:nvPr/>
        </p:nvSpPr>
        <p:spPr>
          <a:xfrm>
            <a:off x="2622555" y="3301954"/>
            <a:ext cx="633507"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2</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p:txBody>
      </p:sp>
      <p:sp>
        <p:nvSpPr>
          <p:cNvPr id="80" name="テキスト ボックス 79">
            <a:extLst>
              <a:ext uri="{FF2B5EF4-FFF2-40B4-BE49-F238E27FC236}">
                <a16:creationId xmlns:a16="http://schemas.microsoft.com/office/drawing/2014/main" id="{7B7483E0-1DD4-4A62-B40A-E3198AF7C7E8}"/>
              </a:ext>
            </a:extLst>
          </p:cNvPr>
          <p:cNvSpPr txBox="1"/>
          <p:nvPr/>
        </p:nvSpPr>
        <p:spPr>
          <a:xfrm>
            <a:off x="4947175" y="1041778"/>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p:txBody>
      </p:sp>
      <p:sp>
        <p:nvSpPr>
          <p:cNvPr id="84" name="テキスト ボックス 83">
            <a:extLst>
              <a:ext uri="{FF2B5EF4-FFF2-40B4-BE49-F238E27FC236}">
                <a16:creationId xmlns:a16="http://schemas.microsoft.com/office/drawing/2014/main" id="{7B7483E0-1DD4-4A62-B40A-E3198AF7C7E8}"/>
              </a:ext>
            </a:extLst>
          </p:cNvPr>
          <p:cNvSpPr txBox="1"/>
          <p:nvPr/>
        </p:nvSpPr>
        <p:spPr>
          <a:xfrm>
            <a:off x="5060228" y="3618506"/>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86" name="テキスト ボックス 85">
            <a:extLst>
              <a:ext uri="{FF2B5EF4-FFF2-40B4-BE49-F238E27FC236}">
                <a16:creationId xmlns:a16="http://schemas.microsoft.com/office/drawing/2014/main" id="{7B7483E0-1DD4-4A62-B40A-E3198AF7C7E8}"/>
              </a:ext>
            </a:extLst>
          </p:cNvPr>
          <p:cNvSpPr txBox="1"/>
          <p:nvPr/>
        </p:nvSpPr>
        <p:spPr>
          <a:xfrm>
            <a:off x="6657290" y="2366289"/>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44" name="正方形/長方形 43">
            <a:extLst>
              <a:ext uri="{FF2B5EF4-FFF2-40B4-BE49-F238E27FC236}">
                <a16:creationId xmlns:a16="http://schemas.microsoft.com/office/drawing/2014/main" id="{8D947B0D-688D-4136-B0E1-07A761E6DFA5}"/>
              </a:ext>
            </a:extLst>
          </p:cNvPr>
          <p:cNvSpPr/>
          <p:nvPr/>
        </p:nvSpPr>
        <p:spPr>
          <a:xfrm>
            <a:off x="881271" y="2479550"/>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5" name="テキスト ボックス 44">
            <a:extLst>
              <a:ext uri="{FF2B5EF4-FFF2-40B4-BE49-F238E27FC236}">
                <a16:creationId xmlns:a16="http://schemas.microsoft.com/office/drawing/2014/main" id="{C985A81B-1C9B-40DC-9408-66DB499A03BB}"/>
              </a:ext>
            </a:extLst>
          </p:cNvPr>
          <p:cNvSpPr txBox="1"/>
          <p:nvPr/>
        </p:nvSpPr>
        <p:spPr>
          <a:xfrm>
            <a:off x="6303119" y="275977"/>
            <a:ext cx="2492990"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大きなプラスの値を</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出力している</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a:t>
            </a:r>
            <a:r>
              <a:rPr kumimoji="1" lang="ja-JP" altLang="en-US" sz="20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活性化</a:t>
            </a:r>
          </a:p>
        </p:txBody>
      </p:sp>
    </p:spTree>
    <p:extLst>
      <p:ext uri="{BB962C8B-B14F-4D97-AF65-F5344CB8AC3E}">
        <p14:creationId xmlns:p14="http://schemas.microsoft.com/office/powerpoint/2010/main" val="513407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62FF7E1-E7B6-4841-BD70-E068DDAEB5D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57" name="テキスト ボックス 56">
            <a:extLst>
              <a:ext uri="{FF2B5EF4-FFF2-40B4-BE49-F238E27FC236}">
                <a16:creationId xmlns:a16="http://schemas.microsoft.com/office/drawing/2014/main" id="{A8AFC381-84F5-49F0-B207-CDF5C782E27E}"/>
              </a:ext>
            </a:extLst>
          </p:cNvPr>
          <p:cNvSpPr txBox="1"/>
          <p:nvPr/>
        </p:nvSpPr>
        <p:spPr>
          <a:xfrm>
            <a:off x="927369" y="2880327"/>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61" name="正方形/長方形 60">
            <a:extLst>
              <a:ext uri="{FF2B5EF4-FFF2-40B4-BE49-F238E27FC236}">
                <a16:creationId xmlns:a16="http://schemas.microsoft.com/office/drawing/2014/main" id="{E8B775C9-A839-4E1A-82C4-DD1A970CCA65}"/>
              </a:ext>
            </a:extLst>
          </p:cNvPr>
          <p:cNvSpPr/>
          <p:nvPr/>
        </p:nvSpPr>
        <p:spPr>
          <a:xfrm>
            <a:off x="1048347" y="2421010"/>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8" name="テキスト ボックス 67">
            <a:extLst>
              <a:ext uri="{FF2B5EF4-FFF2-40B4-BE49-F238E27FC236}">
                <a16:creationId xmlns:a16="http://schemas.microsoft.com/office/drawing/2014/main" id="{8F4AE24F-8681-4249-84EA-CA4E1A8AE1CF}"/>
              </a:ext>
            </a:extLst>
          </p:cNvPr>
          <p:cNvSpPr txBox="1"/>
          <p:nvPr/>
        </p:nvSpPr>
        <p:spPr>
          <a:xfrm>
            <a:off x="1417331" y="2369291"/>
            <a:ext cx="64152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1" name="楕円 70">
            <a:extLst>
              <a:ext uri="{FF2B5EF4-FFF2-40B4-BE49-F238E27FC236}">
                <a16:creationId xmlns:a16="http://schemas.microsoft.com/office/drawing/2014/main" id="{978165A8-706B-4123-94AB-D8355FE0831A}"/>
              </a:ext>
            </a:extLst>
          </p:cNvPr>
          <p:cNvSpPr/>
          <p:nvPr/>
        </p:nvSpPr>
        <p:spPr>
          <a:xfrm>
            <a:off x="4318172" y="1082905"/>
            <a:ext cx="618067" cy="56641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75" name="直線コネクタ 74">
            <a:extLst>
              <a:ext uri="{FF2B5EF4-FFF2-40B4-BE49-F238E27FC236}">
                <a16:creationId xmlns:a16="http://schemas.microsoft.com/office/drawing/2014/main" id="{F38B1F08-F12C-4D88-B353-F9B7A4969DB0}"/>
              </a:ext>
            </a:extLst>
          </p:cNvPr>
          <p:cNvCxnSpPr>
            <a:cxnSpLocks/>
            <a:endCxn id="71" idx="2"/>
          </p:cNvCxnSpPr>
          <p:nvPr/>
        </p:nvCxnSpPr>
        <p:spPr>
          <a:xfrm>
            <a:off x="3264269" y="1190199"/>
            <a:ext cx="1053903" cy="175911"/>
          </a:xfrm>
          <a:prstGeom prst="line">
            <a:avLst/>
          </a:prstGeom>
        </p:spPr>
        <p:style>
          <a:lnRef idx="1">
            <a:schemeClr val="dk1"/>
          </a:lnRef>
          <a:fillRef idx="0">
            <a:schemeClr val="dk1"/>
          </a:fillRef>
          <a:effectRef idx="0">
            <a:schemeClr val="dk1"/>
          </a:effectRef>
          <a:fontRef idx="minor">
            <a:schemeClr val="tx1"/>
          </a:fontRef>
        </p:style>
      </p:cxnSp>
      <p:cxnSp>
        <p:nvCxnSpPr>
          <p:cNvPr id="76" name="直線コネクタ 75">
            <a:extLst>
              <a:ext uri="{FF2B5EF4-FFF2-40B4-BE49-F238E27FC236}">
                <a16:creationId xmlns:a16="http://schemas.microsoft.com/office/drawing/2014/main" id="{4CFB6AD6-12E1-4F4E-99F1-855CBD2A2594}"/>
              </a:ext>
            </a:extLst>
          </p:cNvPr>
          <p:cNvCxnSpPr>
            <a:cxnSpLocks/>
          </p:cNvCxnSpPr>
          <p:nvPr/>
        </p:nvCxnSpPr>
        <p:spPr>
          <a:xfrm flipV="1">
            <a:off x="3221458" y="1366112"/>
            <a:ext cx="1107650" cy="176387"/>
          </a:xfrm>
          <a:prstGeom prst="line">
            <a:avLst/>
          </a:prstGeom>
        </p:spPr>
        <p:style>
          <a:lnRef idx="1">
            <a:schemeClr val="dk1"/>
          </a:lnRef>
          <a:fillRef idx="0">
            <a:schemeClr val="dk1"/>
          </a:fillRef>
          <a:effectRef idx="0">
            <a:schemeClr val="dk1"/>
          </a:effectRef>
          <a:fontRef idx="minor">
            <a:schemeClr val="tx1"/>
          </a:fontRef>
        </p:style>
      </p:cxnSp>
      <p:sp>
        <p:nvSpPr>
          <p:cNvPr id="82" name="テキスト ボックス 81">
            <a:extLst>
              <a:ext uri="{FF2B5EF4-FFF2-40B4-BE49-F238E27FC236}">
                <a16:creationId xmlns:a16="http://schemas.microsoft.com/office/drawing/2014/main" id="{E574F47D-541A-454F-B62D-358AFE518D13}"/>
              </a:ext>
            </a:extLst>
          </p:cNvPr>
          <p:cNvSpPr txBox="1"/>
          <p:nvPr/>
        </p:nvSpPr>
        <p:spPr>
          <a:xfrm>
            <a:off x="3296282" y="879714"/>
            <a:ext cx="372218" cy="98488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83" name="直線矢印コネクタ 82">
            <a:extLst>
              <a:ext uri="{FF2B5EF4-FFF2-40B4-BE49-F238E27FC236}">
                <a16:creationId xmlns:a16="http://schemas.microsoft.com/office/drawing/2014/main" id="{0756789D-4B48-4912-B56F-23D690FB6F75}"/>
              </a:ext>
            </a:extLst>
          </p:cNvPr>
          <p:cNvCxnSpPr>
            <a:cxnSpLocks/>
            <a:stCxn id="71" idx="6"/>
            <a:endCxn id="97" idx="2"/>
          </p:cNvCxnSpPr>
          <p:nvPr/>
        </p:nvCxnSpPr>
        <p:spPr>
          <a:xfrm>
            <a:off x="4936239" y="1366110"/>
            <a:ext cx="1009483" cy="1231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F4615AD0-7037-408F-A360-FC0CB1513337}"/>
              </a:ext>
            </a:extLst>
          </p:cNvPr>
          <p:cNvSpPr txBox="1"/>
          <p:nvPr/>
        </p:nvSpPr>
        <p:spPr>
          <a:xfrm>
            <a:off x="3032684" y="539806"/>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重み</a:t>
            </a:r>
          </a:p>
        </p:txBody>
      </p:sp>
      <p:sp>
        <p:nvSpPr>
          <p:cNvPr id="89" name="楕円 88">
            <a:extLst>
              <a:ext uri="{FF2B5EF4-FFF2-40B4-BE49-F238E27FC236}">
                <a16:creationId xmlns:a16="http://schemas.microsoft.com/office/drawing/2014/main" id="{298833EB-8DE2-4680-B183-86DB3987F0C2}"/>
              </a:ext>
            </a:extLst>
          </p:cNvPr>
          <p:cNvSpPr/>
          <p:nvPr/>
        </p:nvSpPr>
        <p:spPr>
          <a:xfrm>
            <a:off x="4377740" y="3593472"/>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90" name="直線コネクタ 89">
            <a:extLst>
              <a:ext uri="{FF2B5EF4-FFF2-40B4-BE49-F238E27FC236}">
                <a16:creationId xmlns:a16="http://schemas.microsoft.com/office/drawing/2014/main" id="{C2462722-31B1-4547-8310-286815CC9D98}"/>
              </a:ext>
            </a:extLst>
          </p:cNvPr>
          <p:cNvCxnSpPr>
            <a:cxnSpLocks/>
            <a:endCxn id="89" idx="2"/>
          </p:cNvCxnSpPr>
          <p:nvPr/>
        </p:nvCxnSpPr>
        <p:spPr>
          <a:xfrm>
            <a:off x="3323837" y="3700766"/>
            <a:ext cx="1053903" cy="175911"/>
          </a:xfrm>
          <a:prstGeom prst="line">
            <a:avLst/>
          </a:prstGeom>
        </p:spPr>
        <p:style>
          <a:lnRef idx="1">
            <a:schemeClr val="dk1"/>
          </a:lnRef>
          <a:fillRef idx="0">
            <a:schemeClr val="dk1"/>
          </a:fillRef>
          <a:effectRef idx="0">
            <a:schemeClr val="dk1"/>
          </a:effectRef>
          <a:fontRef idx="minor">
            <a:schemeClr val="tx1"/>
          </a:fontRef>
        </p:style>
      </p:cxnSp>
      <p:cxnSp>
        <p:nvCxnSpPr>
          <p:cNvPr id="91" name="直線コネクタ 90">
            <a:extLst>
              <a:ext uri="{FF2B5EF4-FFF2-40B4-BE49-F238E27FC236}">
                <a16:creationId xmlns:a16="http://schemas.microsoft.com/office/drawing/2014/main" id="{D452100D-F2FD-489D-BA73-B03A1F5D008F}"/>
              </a:ext>
            </a:extLst>
          </p:cNvPr>
          <p:cNvCxnSpPr>
            <a:cxnSpLocks/>
          </p:cNvCxnSpPr>
          <p:nvPr/>
        </p:nvCxnSpPr>
        <p:spPr>
          <a:xfrm flipV="1">
            <a:off x="3281026" y="3876679"/>
            <a:ext cx="1107650" cy="176387"/>
          </a:xfrm>
          <a:prstGeom prst="line">
            <a:avLst/>
          </a:prstGeom>
        </p:spPr>
        <p:style>
          <a:lnRef idx="1">
            <a:schemeClr val="dk1"/>
          </a:lnRef>
          <a:fillRef idx="0">
            <a:schemeClr val="dk1"/>
          </a:fillRef>
          <a:effectRef idx="0">
            <a:schemeClr val="dk1"/>
          </a:effectRef>
          <a:fontRef idx="minor">
            <a:schemeClr val="tx1"/>
          </a:fontRef>
        </p:style>
      </p:cxnSp>
      <p:sp>
        <p:nvSpPr>
          <p:cNvPr id="93" name="テキスト ボックス 92">
            <a:extLst>
              <a:ext uri="{FF2B5EF4-FFF2-40B4-BE49-F238E27FC236}">
                <a16:creationId xmlns:a16="http://schemas.microsoft.com/office/drawing/2014/main" id="{658FF0D8-97CE-46A7-A941-365200123320}"/>
              </a:ext>
            </a:extLst>
          </p:cNvPr>
          <p:cNvSpPr txBox="1"/>
          <p:nvPr/>
        </p:nvSpPr>
        <p:spPr>
          <a:xfrm>
            <a:off x="3355850" y="3390281"/>
            <a:ext cx="372218" cy="98488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94" name="直線矢印コネクタ 93">
            <a:extLst>
              <a:ext uri="{FF2B5EF4-FFF2-40B4-BE49-F238E27FC236}">
                <a16:creationId xmlns:a16="http://schemas.microsoft.com/office/drawing/2014/main" id="{2BF270CC-52D9-4781-B379-DBCBC59A31DB}"/>
              </a:ext>
            </a:extLst>
          </p:cNvPr>
          <p:cNvCxnSpPr>
            <a:cxnSpLocks/>
            <a:stCxn id="89" idx="6"/>
            <a:endCxn id="97" idx="2"/>
          </p:cNvCxnSpPr>
          <p:nvPr/>
        </p:nvCxnSpPr>
        <p:spPr>
          <a:xfrm flipV="1">
            <a:off x="4995807" y="2597122"/>
            <a:ext cx="949915" cy="12795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テキスト ボックス 95">
            <a:extLst>
              <a:ext uri="{FF2B5EF4-FFF2-40B4-BE49-F238E27FC236}">
                <a16:creationId xmlns:a16="http://schemas.microsoft.com/office/drawing/2014/main" id="{4BC1B3F9-1377-4978-88DF-1EBB8C63D408}"/>
              </a:ext>
            </a:extLst>
          </p:cNvPr>
          <p:cNvSpPr txBox="1"/>
          <p:nvPr/>
        </p:nvSpPr>
        <p:spPr>
          <a:xfrm>
            <a:off x="3128952" y="3031202"/>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重み</a:t>
            </a:r>
          </a:p>
        </p:txBody>
      </p:sp>
      <p:sp>
        <p:nvSpPr>
          <p:cNvPr id="97" name="楕円 96">
            <a:extLst>
              <a:ext uri="{FF2B5EF4-FFF2-40B4-BE49-F238E27FC236}">
                <a16:creationId xmlns:a16="http://schemas.microsoft.com/office/drawing/2014/main" id="{F57755CC-94AF-4D5E-8A51-03A077CAC7B1}"/>
              </a:ext>
            </a:extLst>
          </p:cNvPr>
          <p:cNvSpPr/>
          <p:nvPr/>
        </p:nvSpPr>
        <p:spPr>
          <a:xfrm>
            <a:off x="5945722" y="2313917"/>
            <a:ext cx="618067" cy="5664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4" name="テキスト ボックス 103">
            <a:extLst>
              <a:ext uri="{FF2B5EF4-FFF2-40B4-BE49-F238E27FC236}">
                <a16:creationId xmlns:a16="http://schemas.microsoft.com/office/drawing/2014/main" id="{27D558BA-CCB2-4FBF-B52C-4EFF402B0A55}"/>
              </a:ext>
            </a:extLst>
          </p:cNvPr>
          <p:cNvSpPr txBox="1"/>
          <p:nvPr/>
        </p:nvSpPr>
        <p:spPr>
          <a:xfrm>
            <a:off x="2680332" y="5580031"/>
            <a:ext cx="48692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３つのニューロンの活性化関数はすべて </a:t>
            </a: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ReLU</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4" name="グループ化 113">
            <a:extLst>
              <a:ext uri="{FF2B5EF4-FFF2-40B4-BE49-F238E27FC236}">
                <a16:creationId xmlns:a16="http://schemas.microsoft.com/office/drawing/2014/main" id="{8EB6E036-B43D-4F3E-8640-5EA1FE84087A}"/>
              </a:ext>
            </a:extLst>
          </p:cNvPr>
          <p:cNvGrpSpPr/>
          <p:nvPr/>
        </p:nvGrpSpPr>
        <p:grpSpPr>
          <a:xfrm>
            <a:off x="3671394" y="6042862"/>
            <a:ext cx="2724405" cy="789249"/>
            <a:chOff x="5722270" y="1709574"/>
            <a:chExt cx="2724405" cy="789249"/>
          </a:xfrm>
        </p:grpSpPr>
        <p:sp>
          <p:nvSpPr>
            <p:cNvPr id="105" name="テキスト ボックス 104">
              <a:extLst>
                <a:ext uri="{FF2B5EF4-FFF2-40B4-BE49-F238E27FC236}">
                  <a16:creationId xmlns:a16="http://schemas.microsoft.com/office/drawing/2014/main" id="{F6F4CF41-2165-414D-B468-C8E492380705}"/>
                </a:ext>
              </a:extLst>
            </p:cNvPr>
            <p:cNvSpPr txBox="1"/>
            <p:nvPr/>
          </p:nvSpPr>
          <p:spPr>
            <a:xfrm>
              <a:off x="7732377" y="1819733"/>
              <a:ext cx="7142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ReLU</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p:txBody>
        </p:sp>
        <p:sp>
          <p:nvSpPr>
            <p:cNvPr id="106" name="正方形/長方形 105">
              <a:extLst>
                <a:ext uri="{FF2B5EF4-FFF2-40B4-BE49-F238E27FC236}">
                  <a16:creationId xmlns:a16="http://schemas.microsoft.com/office/drawing/2014/main" id="{6A1CAE97-17AB-4767-9E4B-6700CD419103}"/>
                </a:ext>
              </a:extLst>
            </p:cNvPr>
            <p:cNvSpPr/>
            <p:nvPr/>
          </p:nvSpPr>
          <p:spPr>
            <a:xfrm>
              <a:off x="6054227" y="1709574"/>
              <a:ext cx="1615017" cy="54629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7" name="テキスト ボックス 106">
              <a:extLst>
                <a:ext uri="{FF2B5EF4-FFF2-40B4-BE49-F238E27FC236}">
                  <a16:creationId xmlns:a16="http://schemas.microsoft.com/office/drawing/2014/main" id="{01AC905B-FC10-416B-8ACD-AD263484BEFD}"/>
                </a:ext>
              </a:extLst>
            </p:cNvPr>
            <p:cNvSpPr txBox="1"/>
            <p:nvPr/>
          </p:nvSpPr>
          <p:spPr>
            <a:xfrm>
              <a:off x="5722270" y="1709574"/>
              <a:ext cx="364267" cy="681020"/>
            </a:xfrm>
            <a:prstGeom prst="rect">
              <a:avLst/>
            </a:prstGeom>
            <a:noFill/>
          </p:spPr>
          <p:txBody>
            <a:bodyPr wrap="none" rtlCol="0">
              <a:spAutoFit/>
            </a:bodyPr>
            <a:lstStyle/>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108" name="テキスト ボックス 107">
              <a:extLst>
                <a:ext uri="{FF2B5EF4-FFF2-40B4-BE49-F238E27FC236}">
                  <a16:creationId xmlns:a16="http://schemas.microsoft.com/office/drawing/2014/main" id="{FBCFB7FB-7009-43D9-8484-C2D06FAFD656}"/>
                </a:ext>
              </a:extLst>
            </p:cNvPr>
            <p:cNvSpPr txBox="1"/>
            <p:nvPr/>
          </p:nvSpPr>
          <p:spPr>
            <a:xfrm>
              <a:off x="5968586" y="2330764"/>
              <a:ext cx="1745992" cy="168059"/>
            </a:xfrm>
            <a:prstGeom prst="rect">
              <a:avLst/>
            </a:prstGeom>
            <a:noFill/>
          </p:spPr>
          <p:txBody>
            <a:bodyPr wrap="none" rtlCol="0">
              <a:spAutoFit/>
            </a:bodyPr>
            <a:lstStyle/>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    -1.0    0.0     1.0     2.0</a:t>
              </a:r>
            </a:p>
          </p:txBody>
        </p:sp>
        <p:cxnSp>
          <p:nvCxnSpPr>
            <p:cNvPr id="109" name="直線コネクタ 108">
              <a:extLst>
                <a:ext uri="{FF2B5EF4-FFF2-40B4-BE49-F238E27FC236}">
                  <a16:creationId xmlns:a16="http://schemas.microsoft.com/office/drawing/2014/main" id="{55D8487F-06D4-430C-8035-A58A87C9A530}"/>
                </a:ext>
              </a:extLst>
            </p:cNvPr>
            <p:cNvCxnSpPr>
              <a:cxnSpLocks/>
              <a:endCxn id="106" idx="2"/>
            </p:cNvCxnSpPr>
            <p:nvPr/>
          </p:nvCxnSpPr>
          <p:spPr>
            <a:xfrm>
              <a:off x="6054227" y="2255864"/>
              <a:ext cx="807509"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44BAD515-1E0B-4303-8DDE-0BFA4E653446}"/>
                </a:ext>
              </a:extLst>
            </p:cNvPr>
            <p:cNvCxnSpPr>
              <a:cxnSpLocks/>
              <a:stCxn id="106" idx="2"/>
            </p:cNvCxnSpPr>
            <p:nvPr/>
          </p:nvCxnSpPr>
          <p:spPr>
            <a:xfrm flipV="1">
              <a:off x="6861736" y="1709574"/>
              <a:ext cx="597684" cy="54629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6" name="テキスト ボックス 125">
            <a:extLst>
              <a:ext uri="{FF2B5EF4-FFF2-40B4-BE49-F238E27FC236}">
                <a16:creationId xmlns:a16="http://schemas.microsoft.com/office/drawing/2014/main" id="{DA3FEBDD-9854-472F-80CB-DC838DB8AEC8}"/>
              </a:ext>
            </a:extLst>
          </p:cNvPr>
          <p:cNvSpPr txBox="1"/>
          <p:nvPr/>
        </p:nvSpPr>
        <p:spPr>
          <a:xfrm>
            <a:off x="5277229" y="147945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重み</a:t>
            </a:r>
          </a:p>
        </p:txBody>
      </p:sp>
      <p:sp>
        <p:nvSpPr>
          <p:cNvPr id="127" name="テキスト ボックス 126">
            <a:extLst>
              <a:ext uri="{FF2B5EF4-FFF2-40B4-BE49-F238E27FC236}">
                <a16:creationId xmlns:a16="http://schemas.microsoft.com/office/drawing/2014/main" id="{CAEC4402-5AAC-48BF-A5BF-66F5FC102FA8}"/>
              </a:ext>
            </a:extLst>
          </p:cNvPr>
          <p:cNvSpPr txBox="1"/>
          <p:nvPr/>
        </p:nvSpPr>
        <p:spPr>
          <a:xfrm>
            <a:off x="5400386" y="1832465"/>
            <a:ext cx="393056" cy="160043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8F7B904E-C88B-28DC-5AC7-2AF0B4F01264}"/>
              </a:ext>
            </a:extLst>
          </p:cNvPr>
          <p:cNvSpPr txBox="1"/>
          <p:nvPr/>
        </p:nvSpPr>
        <p:spPr>
          <a:xfrm>
            <a:off x="735681" y="1949876"/>
            <a:ext cx="70243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1   2</a:t>
            </a:r>
            <a:endParaRPr kumimoji="1" lang="en-US" altLang="ja-JP" sz="18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endParaRPr>
          </a:p>
        </p:txBody>
      </p:sp>
      <p:sp>
        <p:nvSpPr>
          <p:cNvPr id="56" name="テキスト ボックス 55">
            <a:extLst>
              <a:ext uri="{FF2B5EF4-FFF2-40B4-BE49-F238E27FC236}">
                <a16:creationId xmlns:a16="http://schemas.microsoft.com/office/drawing/2014/main" id="{CF59EC56-43EF-4152-B44B-352FF4B10325}"/>
              </a:ext>
            </a:extLst>
          </p:cNvPr>
          <p:cNvSpPr txBox="1"/>
          <p:nvPr/>
        </p:nvSpPr>
        <p:spPr>
          <a:xfrm>
            <a:off x="3728068" y="554998"/>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バイアス</a:t>
            </a:r>
          </a:p>
        </p:txBody>
      </p:sp>
      <p:sp>
        <p:nvSpPr>
          <p:cNvPr id="70" name="テキスト ボックス 69">
            <a:extLst>
              <a:ext uri="{FF2B5EF4-FFF2-40B4-BE49-F238E27FC236}">
                <a16:creationId xmlns:a16="http://schemas.microsoft.com/office/drawing/2014/main" id="{E574F47D-541A-454F-B62D-358AFE518D13}"/>
              </a:ext>
            </a:extLst>
          </p:cNvPr>
          <p:cNvSpPr txBox="1"/>
          <p:nvPr/>
        </p:nvSpPr>
        <p:spPr>
          <a:xfrm>
            <a:off x="3833083" y="1017829"/>
            <a:ext cx="34015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2" name="テキスト ボックス 71">
            <a:extLst>
              <a:ext uri="{FF2B5EF4-FFF2-40B4-BE49-F238E27FC236}">
                <a16:creationId xmlns:a16="http://schemas.microsoft.com/office/drawing/2014/main" id="{E574F47D-541A-454F-B62D-358AFE518D13}"/>
              </a:ext>
            </a:extLst>
          </p:cNvPr>
          <p:cNvSpPr txBox="1"/>
          <p:nvPr/>
        </p:nvSpPr>
        <p:spPr>
          <a:xfrm>
            <a:off x="3819764" y="3570982"/>
            <a:ext cx="434734"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3" name="テキスト ボックス 72">
            <a:extLst>
              <a:ext uri="{FF2B5EF4-FFF2-40B4-BE49-F238E27FC236}">
                <a16:creationId xmlns:a16="http://schemas.microsoft.com/office/drawing/2014/main" id="{CF59EC56-43EF-4152-B44B-352FF4B10325}"/>
              </a:ext>
            </a:extLst>
          </p:cNvPr>
          <p:cNvSpPr txBox="1"/>
          <p:nvPr/>
        </p:nvSpPr>
        <p:spPr>
          <a:xfrm>
            <a:off x="3728068" y="3196752"/>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バイアス</a:t>
            </a:r>
          </a:p>
        </p:txBody>
      </p:sp>
      <p:sp>
        <p:nvSpPr>
          <p:cNvPr id="74" name="テキスト ボックス 73">
            <a:extLst>
              <a:ext uri="{FF2B5EF4-FFF2-40B4-BE49-F238E27FC236}">
                <a16:creationId xmlns:a16="http://schemas.microsoft.com/office/drawing/2014/main" id="{CF59EC56-43EF-4152-B44B-352FF4B10325}"/>
              </a:ext>
            </a:extLst>
          </p:cNvPr>
          <p:cNvSpPr txBox="1"/>
          <p:nvPr/>
        </p:nvSpPr>
        <p:spPr>
          <a:xfrm>
            <a:off x="5239444" y="2110254"/>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バイアス</a:t>
            </a:r>
          </a:p>
        </p:txBody>
      </p:sp>
      <p:sp>
        <p:nvSpPr>
          <p:cNvPr id="77" name="テキスト ボックス 76">
            <a:extLst>
              <a:ext uri="{FF2B5EF4-FFF2-40B4-BE49-F238E27FC236}">
                <a16:creationId xmlns:a16="http://schemas.microsoft.com/office/drawing/2014/main" id="{E574F47D-541A-454F-B62D-358AFE518D13}"/>
              </a:ext>
            </a:extLst>
          </p:cNvPr>
          <p:cNvSpPr txBox="1"/>
          <p:nvPr/>
        </p:nvSpPr>
        <p:spPr>
          <a:xfrm>
            <a:off x="5518343" y="2369719"/>
            <a:ext cx="34015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8" name="テキスト ボックス 77">
            <a:extLst>
              <a:ext uri="{FF2B5EF4-FFF2-40B4-BE49-F238E27FC236}">
                <a16:creationId xmlns:a16="http://schemas.microsoft.com/office/drawing/2014/main" id="{7B7483E0-1DD4-4A62-B40A-E3198AF7C7E8}"/>
              </a:ext>
            </a:extLst>
          </p:cNvPr>
          <p:cNvSpPr txBox="1"/>
          <p:nvPr/>
        </p:nvSpPr>
        <p:spPr>
          <a:xfrm>
            <a:off x="2483857" y="724472"/>
            <a:ext cx="633507"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2</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79" name="テキスト ボックス 78">
            <a:extLst>
              <a:ext uri="{FF2B5EF4-FFF2-40B4-BE49-F238E27FC236}">
                <a16:creationId xmlns:a16="http://schemas.microsoft.com/office/drawing/2014/main" id="{7B7483E0-1DD4-4A62-B40A-E3198AF7C7E8}"/>
              </a:ext>
            </a:extLst>
          </p:cNvPr>
          <p:cNvSpPr txBox="1"/>
          <p:nvPr/>
        </p:nvSpPr>
        <p:spPr>
          <a:xfrm>
            <a:off x="2622555" y="3301954"/>
            <a:ext cx="633507"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2</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80" name="テキスト ボックス 79">
            <a:extLst>
              <a:ext uri="{FF2B5EF4-FFF2-40B4-BE49-F238E27FC236}">
                <a16:creationId xmlns:a16="http://schemas.microsoft.com/office/drawing/2014/main" id="{7B7483E0-1DD4-4A62-B40A-E3198AF7C7E8}"/>
              </a:ext>
            </a:extLst>
          </p:cNvPr>
          <p:cNvSpPr txBox="1"/>
          <p:nvPr/>
        </p:nvSpPr>
        <p:spPr>
          <a:xfrm>
            <a:off x="4947175" y="1041778"/>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p:txBody>
      </p:sp>
      <p:sp>
        <p:nvSpPr>
          <p:cNvPr id="84" name="テキスト ボックス 83">
            <a:extLst>
              <a:ext uri="{FF2B5EF4-FFF2-40B4-BE49-F238E27FC236}">
                <a16:creationId xmlns:a16="http://schemas.microsoft.com/office/drawing/2014/main" id="{7B7483E0-1DD4-4A62-B40A-E3198AF7C7E8}"/>
              </a:ext>
            </a:extLst>
          </p:cNvPr>
          <p:cNvSpPr txBox="1"/>
          <p:nvPr/>
        </p:nvSpPr>
        <p:spPr>
          <a:xfrm>
            <a:off x="5060228" y="3618506"/>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86" name="テキスト ボックス 85">
            <a:extLst>
              <a:ext uri="{FF2B5EF4-FFF2-40B4-BE49-F238E27FC236}">
                <a16:creationId xmlns:a16="http://schemas.microsoft.com/office/drawing/2014/main" id="{7B7483E0-1DD4-4A62-B40A-E3198AF7C7E8}"/>
              </a:ext>
            </a:extLst>
          </p:cNvPr>
          <p:cNvSpPr txBox="1"/>
          <p:nvPr/>
        </p:nvSpPr>
        <p:spPr>
          <a:xfrm>
            <a:off x="6657290" y="2366289"/>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44" name="テキスト ボックス 43">
            <a:extLst>
              <a:ext uri="{FF2B5EF4-FFF2-40B4-BE49-F238E27FC236}">
                <a16:creationId xmlns:a16="http://schemas.microsoft.com/office/drawing/2014/main" id="{C985A81B-1C9B-40DC-9408-66DB499A03BB}"/>
              </a:ext>
            </a:extLst>
          </p:cNvPr>
          <p:cNvSpPr txBox="1"/>
          <p:nvPr/>
        </p:nvSpPr>
        <p:spPr>
          <a:xfrm>
            <a:off x="6303119" y="275977"/>
            <a:ext cx="2492990"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大きなプラスの値を</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出力している</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a:t>
            </a:r>
            <a:r>
              <a:rPr kumimoji="1" lang="ja-JP" altLang="en-US" sz="20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活性化</a:t>
            </a:r>
          </a:p>
        </p:txBody>
      </p:sp>
      <p:sp>
        <p:nvSpPr>
          <p:cNvPr id="45" name="正方形/長方形 44">
            <a:extLst>
              <a:ext uri="{FF2B5EF4-FFF2-40B4-BE49-F238E27FC236}">
                <a16:creationId xmlns:a16="http://schemas.microsoft.com/office/drawing/2014/main" id="{8D947B0D-688D-4136-B0E1-07A761E6DFA5}"/>
              </a:ext>
            </a:extLst>
          </p:cNvPr>
          <p:cNvSpPr/>
          <p:nvPr/>
        </p:nvSpPr>
        <p:spPr>
          <a:xfrm>
            <a:off x="704441" y="2421008"/>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145895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62FF7E1-E7B6-4841-BD70-E068DDAEB5D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57" name="テキスト ボックス 56">
            <a:extLst>
              <a:ext uri="{FF2B5EF4-FFF2-40B4-BE49-F238E27FC236}">
                <a16:creationId xmlns:a16="http://schemas.microsoft.com/office/drawing/2014/main" id="{A8AFC381-84F5-49F0-B207-CDF5C782E27E}"/>
              </a:ext>
            </a:extLst>
          </p:cNvPr>
          <p:cNvSpPr txBox="1"/>
          <p:nvPr/>
        </p:nvSpPr>
        <p:spPr>
          <a:xfrm>
            <a:off x="863223" y="2859301"/>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68" name="テキスト ボックス 67">
            <a:extLst>
              <a:ext uri="{FF2B5EF4-FFF2-40B4-BE49-F238E27FC236}">
                <a16:creationId xmlns:a16="http://schemas.microsoft.com/office/drawing/2014/main" id="{8F4AE24F-8681-4249-84EA-CA4E1A8AE1CF}"/>
              </a:ext>
            </a:extLst>
          </p:cNvPr>
          <p:cNvSpPr txBox="1"/>
          <p:nvPr/>
        </p:nvSpPr>
        <p:spPr>
          <a:xfrm>
            <a:off x="1353185" y="2348265"/>
            <a:ext cx="64152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1" name="楕円 70">
            <a:extLst>
              <a:ext uri="{FF2B5EF4-FFF2-40B4-BE49-F238E27FC236}">
                <a16:creationId xmlns:a16="http://schemas.microsoft.com/office/drawing/2014/main" id="{978165A8-706B-4123-94AB-D8355FE0831A}"/>
              </a:ext>
            </a:extLst>
          </p:cNvPr>
          <p:cNvSpPr/>
          <p:nvPr/>
        </p:nvSpPr>
        <p:spPr>
          <a:xfrm>
            <a:off x="4318172" y="1082905"/>
            <a:ext cx="618067" cy="56641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75" name="直線コネクタ 74">
            <a:extLst>
              <a:ext uri="{FF2B5EF4-FFF2-40B4-BE49-F238E27FC236}">
                <a16:creationId xmlns:a16="http://schemas.microsoft.com/office/drawing/2014/main" id="{F38B1F08-F12C-4D88-B353-F9B7A4969DB0}"/>
              </a:ext>
            </a:extLst>
          </p:cNvPr>
          <p:cNvCxnSpPr>
            <a:cxnSpLocks/>
            <a:endCxn id="71" idx="2"/>
          </p:cNvCxnSpPr>
          <p:nvPr/>
        </p:nvCxnSpPr>
        <p:spPr>
          <a:xfrm>
            <a:off x="3264269" y="1190199"/>
            <a:ext cx="1053903" cy="175911"/>
          </a:xfrm>
          <a:prstGeom prst="line">
            <a:avLst/>
          </a:prstGeom>
        </p:spPr>
        <p:style>
          <a:lnRef idx="1">
            <a:schemeClr val="dk1"/>
          </a:lnRef>
          <a:fillRef idx="0">
            <a:schemeClr val="dk1"/>
          </a:fillRef>
          <a:effectRef idx="0">
            <a:schemeClr val="dk1"/>
          </a:effectRef>
          <a:fontRef idx="minor">
            <a:schemeClr val="tx1"/>
          </a:fontRef>
        </p:style>
      </p:cxnSp>
      <p:cxnSp>
        <p:nvCxnSpPr>
          <p:cNvPr id="76" name="直線コネクタ 75">
            <a:extLst>
              <a:ext uri="{FF2B5EF4-FFF2-40B4-BE49-F238E27FC236}">
                <a16:creationId xmlns:a16="http://schemas.microsoft.com/office/drawing/2014/main" id="{4CFB6AD6-12E1-4F4E-99F1-855CBD2A2594}"/>
              </a:ext>
            </a:extLst>
          </p:cNvPr>
          <p:cNvCxnSpPr>
            <a:cxnSpLocks/>
          </p:cNvCxnSpPr>
          <p:nvPr/>
        </p:nvCxnSpPr>
        <p:spPr>
          <a:xfrm flipV="1">
            <a:off x="3221458" y="1366112"/>
            <a:ext cx="1107650" cy="176387"/>
          </a:xfrm>
          <a:prstGeom prst="line">
            <a:avLst/>
          </a:prstGeom>
        </p:spPr>
        <p:style>
          <a:lnRef idx="1">
            <a:schemeClr val="dk1"/>
          </a:lnRef>
          <a:fillRef idx="0">
            <a:schemeClr val="dk1"/>
          </a:fillRef>
          <a:effectRef idx="0">
            <a:schemeClr val="dk1"/>
          </a:effectRef>
          <a:fontRef idx="minor">
            <a:schemeClr val="tx1"/>
          </a:fontRef>
        </p:style>
      </p:cxnSp>
      <p:sp>
        <p:nvSpPr>
          <p:cNvPr id="82" name="テキスト ボックス 81">
            <a:extLst>
              <a:ext uri="{FF2B5EF4-FFF2-40B4-BE49-F238E27FC236}">
                <a16:creationId xmlns:a16="http://schemas.microsoft.com/office/drawing/2014/main" id="{E574F47D-541A-454F-B62D-358AFE518D13}"/>
              </a:ext>
            </a:extLst>
          </p:cNvPr>
          <p:cNvSpPr txBox="1"/>
          <p:nvPr/>
        </p:nvSpPr>
        <p:spPr>
          <a:xfrm>
            <a:off x="3296282" y="879714"/>
            <a:ext cx="372218" cy="98488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83" name="直線矢印コネクタ 82">
            <a:extLst>
              <a:ext uri="{FF2B5EF4-FFF2-40B4-BE49-F238E27FC236}">
                <a16:creationId xmlns:a16="http://schemas.microsoft.com/office/drawing/2014/main" id="{0756789D-4B48-4912-B56F-23D690FB6F75}"/>
              </a:ext>
            </a:extLst>
          </p:cNvPr>
          <p:cNvCxnSpPr>
            <a:cxnSpLocks/>
            <a:stCxn id="71" idx="6"/>
            <a:endCxn id="97" idx="2"/>
          </p:cNvCxnSpPr>
          <p:nvPr/>
        </p:nvCxnSpPr>
        <p:spPr>
          <a:xfrm>
            <a:off x="4936239" y="1366110"/>
            <a:ext cx="1009483" cy="1231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F4615AD0-7037-408F-A360-FC0CB1513337}"/>
              </a:ext>
            </a:extLst>
          </p:cNvPr>
          <p:cNvSpPr txBox="1"/>
          <p:nvPr/>
        </p:nvSpPr>
        <p:spPr>
          <a:xfrm>
            <a:off x="3032684" y="539806"/>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重み</a:t>
            </a:r>
          </a:p>
        </p:txBody>
      </p:sp>
      <p:sp>
        <p:nvSpPr>
          <p:cNvPr id="89" name="楕円 88">
            <a:extLst>
              <a:ext uri="{FF2B5EF4-FFF2-40B4-BE49-F238E27FC236}">
                <a16:creationId xmlns:a16="http://schemas.microsoft.com/office/drawing/2014/main" id="{298833EB-8DE2-4680-B183-86DB3987F0C2}"/>
              </a:ext>
            </a:extLst>
          </p:cNvPr>
          <p:cNvSpPr/>
          <p:nvPr/>
        </p:nvSpPr>
        <p:spPr>
          <a:xfrm>
            <a:off x="4377740" y="3593472"/>
            <a:ext cx="618067" cy="56641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90" name="直線コネクタ 89">
            <a:extLst>
              <a:ext uri="{FF2B5EF4-FFF2-40B4-BE49-F238E27FC236}">
                <a16:creationId xmlns:a16="http://schemas.microsoft.com/office/drawing/2014/main" id="{C2462722-31B1-4547-8310-286815CC9D98}"/>
              </a:ext>
            </a:extLst>
          </p:cNvPr>
          <p:cNvCxnSpPr>
            <a:cxnSpLocks/>
            <a:endCxn id="89" idx="2"/>
          </p:cNvCxnSpPr>
          <p:nvPr/>
        </p:nvCxnSpPr>
        <p:spPr>
          <a:xfrm>
            <a:off x="3323837" y="3700766"/>
            <a:ext cx="1053903" cy="175911"/>
          </a:xfrm>
          <a:prstGeom prst="line">
            <a:avLst/>
          </a:prstGeom>
        </p:spPr>
        <p:style>
          <a:lnRef idx="1">
            <a:schemeClr val="dk1"/>
          </a:lnRef>
          <a:fillRef idx="0">
            <a:schemeClr val="dk1"/>
          </a:fillRef>
          <a:effectRef idx="0">
            <a:schemeClr val="dk1"/>
          </a:effectRef>
          <a:fontRef idx="minor">
            <a:schemeClr val="tx1"/>
          </a:fontRef>
        </p:style>
      </p:cxnSp>
      <p:cxnSp>
        <p:nvCxnSpPr>
          <p:cNvPr id="91" name="直線コネクタ 90">
            <a:extLst>
              <a:ext uri="{FF2B5EF4-FFF2-40B4-BE49-F238E27FC236}">
                <a16:creationId xmlns:a16="http://schemas.microsoft.com/office/drawing/2014/main" id="{D452100D-F2FD-489D-BA73-B03A1F5D008F}"/>
              </a:ext>
            </a:extLst>
          </p:cNvPr>
          <p:cNvCxnSpPr>
            <a:cxnSpLocks/>
          </p:cNvCxnSpPr>
          <p:nvPr/>
        </p:nvCxnSpPr>
        <p:spPr>
          <a:xfrm flipV="1">
            <a:off x="3281026" y="3876679"/>
            <a:ext cx="1107650" cy="176387"/>
          </a:xfrm>
          <a:prstGeom prst="line">
            <a:avLst/>
          </a:prstGeom>
        </p:spPr>
        <p:style>
          <a:lnRef idx="1">
            <a:schemeClr val="dk1"/>
          </a:lnRef>
          <a:fillRef idx="0">
            <a:schemeClr val="dk1"/>
          </a:fillRef>
          <a:effectRef idx="0">
            <a:schemeClr val="dk1"/>
          </a:effectRef>
          <a:fontRef idx="minor">
            <a:schemeClr val="tx1"/>
          </a:fontRef>
        </p:style>
      </p:cxnSp>
      <p:sp>
        <p:nvSpPr>
          <p:cNvPr id="93" name="テキスト ボックス 92">
            <a:extLst>
              <a:ext uri="{FF2B5EF4-FFF2-40B4-BE49-F238E27FC236}">
                <a16:creationId xmlns:a16="http://schemas.microsoft.com/office/drawing/2014/main" id="{658FF0D8-97CE-46A7-A941-365200123320}"/>
              </a:ext>
            </a:extLst>
          </p:cNvPr>
          <p:cNvSpPr txBox="1"/>
          <p:nvPr/>
        </p:nvSpPr>
        <p:spPr>
          <a:xfrm>
            <a:off x="3355850" y="3390281"/>
            <a:ext cx="372218" cy="98488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94" name="直線矢印コネクタ 93">
            <a:extLst>
              <a:ext uri="{FF2B5EF4-FFF2-40B4-BE49-F238E27FC236}">
                <a16:creationId xmlns:a16="http://schemas.microsoft.com/office/drawing/2014/main" id="{2BF270CC-52D9-4781-B379-DBCBC59A31DB}"/>
              </a:ext>
            </a:extLst>
          </p:cNvPr>
          <p:cNvCxnSpPr>
            <a:cxnSpLocks/>
            <a:stCxn id="89" idx="6"/>
            <a:endCxn id="97" idx="2"/>
          </p:cNvCxnSpPr>
          <p:nvPr/>
        </p:nvCxnSpPr>
        <p:spPr>
          <a:xfrm flipV="1">
            <a:off x="4995807" y="2597122"/>
            <a:ext cx="949915" cy="12795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テキスト ボックス 95">
            <a:extLst>
              <a:ext uri="{FF2B5EF4-FFF2-40B4-BE49-F238E27FC236}">
                <a16:creationId xmlns:a16="http://schemas.microsoft.com/office/drawing/2014/main" id="{4BC1B3F9-1377-4978-88DF-1EBB8C63D408}"/>
              </a:ext>
            </a:extLst>
          </p:cNvPr>
          <p:cNvSpPr txBox="1"/>
          <p:nvPr/>
        </p:nvSpPr>
        <p:spPr>
          <a:xfrm>
            <a:off x="3128952" y="3031202"/>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重み</a:t>
            </a:r>
          </a:p>
        </p:txBody>
      </p:sp>
      <p:sp>
        <p:nvSpPr>
          <p:cNvPr id="97" name="楕円 96">
            <a:extLst>
              <a:ext uri="{FF2B5EF4-FFF2-40B4-BE49-F238E27FC236}">
                <a16:creationId xmlns:a16="http://schemas.microsoft.com/office/drawing/2014/main" id="{F57755CC-94AF-4D5E-8A51-03A077CAC7B1}"/>
              </a:ext>
            </a:extLst>
          </p:cNvPr>
          <p:cNvSpPr/>
          <p:nvPr/>
        </p:nvSpPr>
        <p:spPr>
          <a:xfrm>
            <a:off x="5945722" y="2313917"/>
            <a:ext cx="618067" cy="56641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4" name="テキスト ボックス 103">
            <a:extLst>
              <a:ext uri="{FF2B5EF4-FFF2-40B4-BE49-F238E27FC236}">
                <a16:creationId xmlns:a16="http://schemas.microsoft.com/office/drawing/2014/main" id="{27D558BA-CCB2-4FBF-B52C-4EFF402B0A55}"/>
              </a:ext>
            </a:extLst>
          </p:cNvPr>
          <p:cNvSpPr txBox="1"/>
          <p:nvPr/>
        </p:nvSpPr>
        <p:spPr>
          <a:xfrm>
            <a:off x="2680332" y="5580031"/>
            <a:ext cx="48692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３つのニューロンの活性化関数はすべて </a:t>
            </a: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ReLU</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4" name="グループ化 113">
            <a:extLst>
              <a:ext uri="{FF2B5EF4-FFF2-40B4-BE49-F238E27FC236}">
                <a16:creationId xmlns:a16="http://schemas.microsoft.com/office/drawing/2014/main" id="{8EB6E036-B43D-4F3E-8640-5EA1FE84087A}"/>
              </a:ext>
            </a:extLst>
          </p:cNvPr>
          <p:cNvGrpSpPr/>
          <p:nvPr/>
        </p:nvGrpSpPr>
        <p:grpSpPr>
          <a:xfrm>
            <a:off x="3671394" y="6042862"/>
            <a:ext cx="2724405" cy="789249"/>
            <a:chOff x="5722270" y="1709574"/>
            <a:chExt cx="2724405" cy="789249"/>
          </a:xfrm>
        </p:grpSpPr>
        <p:sp>
          <p:nvSpPr>
            <p:cNvPr id="105" name="テキスト ボックス 104">
              <a:extLst>
                <a:ext uri="{FF2B5EF4-FFF2-40B4-BE49-F238E27FC236}">
                  <a16:creationId xmlns:a16="http://schemas.microsoft.com/office/drawing/2014/main" id="{F6F4CF41-2165-414D-B468-C8E492380705}"/>
                </a:ext>
              </a:extLst>
            </p:cNvPr>
            <p:cNvSpPr txBox="1"/>
            <p:nvPr/>
          </p:nvSpPr>
          <p:spPr>
            <a:xfrm>
              <a:off x="7732377" y="1819733"/>
              <a:ext cx="7142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ReLU</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p:txBody>
        </p:sp>
        <p:sp>
          <p:nvSpPr>
            <p:cNvPr id="106" name="正方形/長方形 105">
              <a:extLst>
                <a:ext uri="{FF2B5EF4-FFF2-40B4-BE49-F238E27FC236}">
                  <a16:creationId xmlns:a16="http://schemas.microsoft.com/office/drawing/2014/main" id="{6A1CAE97-17AB-4767-9E4B-6700CD419103}"/>
                </a:ext>
              </a:extLst>
            </p:cNvPr>
            <p:cNvSpPr/>
            <p:nvPr/>
          </p:nvSpPr>
          <p:spPr>
            <a:xfrm>
              <a:off x="6054227" y="1709574"/>
              <a:ext cx="1615017" cy="54629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7" name="テキスト ボックス 106">
              <a:extLst>
                <a:ext uri="{FF2B5EF4-FFF2-40B4-BE49-F238E27FC236}">
                  <a16:creationId xmlns:a16="http://schemas.microsoft.com/office/drawing/2014/main" id="{01AC905B-FC10-416B-8ACD-AD263484BEFD}"/>
                </a:ext>
              </a:extLst>
            </p:cNvPr>
            <p:cNvSpPr txBox="1"/>
            <p:nvPr/>
          </p:nvSpPr>
          <p:spPr>
            <a:xfrm>
              <a:off x="5722270" y="1709574"/>
              <a:ext cx="364267" cy="681020"/>
            </a:xfrm>
            <a:prstGeom prst="rect">
              <a:avLst/>
            </a:prstGeom>
            <a:noFill/>
          </p:spPr>
          <p:txBody>
            <a:bodyPr wrap="none" rtlCol="0">
              <a:spAutoFit/>
            </a:bodyPr>
            <a:lstStyle/>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108" name="テキスト ボックス 107">
              <a:extLst>
                <a:ext uri="{FF2B5EF4-FFF2-40B4-BE49-F238E27FC236}">
                  <a16:creationId xmlns:a16="http://schemas.microsoft.com/office/drawing/2014/main" id="{FBCFB7FB-7009-43D9-8484-C2D06FAFD656}"/>
                </a:ext>
              </a:extLst>
            </p:cNvPr>
            <p:cNvSpPr txBox="1"/>
            <p:nvPr/>
          </p:nvSpPr>
          <p:spPr>
            <a:xfrm>
              <a:off x="5968586" y="2330764"/>
              <a:ext cx="1745992" cy="168059"/>
            </a:xfrm>
            <a:prstGeom prst="rect">
              <a:avLst/>
            </a:prstGeom>
            <a:noFill/>
          </p:spPr>
          <p:txBody>
            <a:bodyPr wrap="none" rtlCol="0">
              <a:spAutoFit/>
            </a:bodyPr>
            <a:lstStyle/>
            <a:p>
              <a:pPr marL="0" marR="0" lvl="0" indent="0" algn="r" defTabSz="457200" rtl="0" eaLnBrk="1" fontAlgn="auto" latinLnBrk="0" hangingPunct="1">
                <a:lnSpc>
                  <a:spcPts val="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    -1.0    0.0     1.0     2.0</a:t>
              </a:r>
            </a:p>
          </p:txBody>
        </p:sp>
        <p:cxnSp>
          <p:nvCxnSpPr>
            <p:cNvPr id="109" name="直線コネクタ 108">
              <a:extLst>
                <a:ext uri="{FF2B5EF4-FFF2-40B4-BE49-F238E27FC236}">
                  <a16:creationId xmlns:a16="http://schemas.microsoft.com/office/drawing/2014/main" id="{55D8487F-06D4-430C-8035-A58A87C9A530}"/>
                </a:ext>
              </a:extLst>
            </p:cNvPr>
            <p:cNvCxnSpPr>
              <a:cxnSpLocks/>
              <a:endCxn id="106" idx="2"/>
            </p:cNvCxnSpPr>
            <p:nvPr/>
          </p:nvCxnSpPr>
          <p:spPr>
            <a:xfrm>
              <a:off x="6054227" y="2255864"/>
              <a:ext cx="807509"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44BAD515-1E0B-4303-8DDE-0BFA4E653446}"/>
                </a:ext>
              </a:extLst>
            </p:cNvPr>
            <p:cNvCxnSpPr>
              <a:cxnSpLocks/>
              <a:stCxn id="106" idx="2"/>
            </p:cNvCxnSpPr>
            <p:nvPr/>
          </p:nvCxnSpPr>
          <p:spPr>
            <a:xfrm flipV="1">
              <a:off x="6861736" y="1709574"/>
              <a:ext cx="597684" cy="54629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6" name="テキスト ボックス 125">
            <a:extLst>
              <a:ext uri="{FF2B5EF4-FFF2-40B4-BE49-F238E27FC236}">
                <a16:creationId xmlns:a16="http://schemas.microsoft.com/office/drawing/2014/main" id="{DA3FEBDD-9854-472F-80CB-DC838DB8AEC8}"/>
              </a:ext>
            </a:extLst>
          </p:cNvPr>
          <p:cNvSpPr txBox="1"/>
          <p:nvPr/>
        </p:nvSpPr>
        <p:spPr>
          <a:xfrm>
            <a:off x="5277229" y="147945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重み</a:t>
            </a:r>
          </a:p>
        </p:txBody>
      </p:sp>
      <p:sp>
        <p:nvSpPr>
          <p:cNvPr id="127" name="テキスト ボックス 126">
            <a:extLst>
              <a:ext uri="{FF2B5EF4-FFF2-40B4-BE49-F238E27FC236}">
                <a16:creationId xmlns:a16="http://schemas.microsoft.com/office/drawing/2014/main" id="{CAEC4402-5AAC-48BF-A5BF-66F5FC102FA8}"/>
              </a:ext>
            </a:extLst>
          </p:cNvPr>
          <p:cNvSpPr txBox="1"/>
          <p:nvPr/>
        </p:nvSpPr>
        <p:spPr>
          <a:xfrm>
            <a:off x="5400386" y="1832465"/>
            <a:ext cx="393056" cy="160043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8F7B904E-C88B-28DC-5AC7-2AF0B4F01264}"/>
              </a:ext>
            </a:extLst>
          </p:cNvPr>
          <p:cNvSpPr txBox="1"/>
          <p:nvPr/>
        </p:nvSpPr>
        <p:spPr>
          <a:xfrm>
            <a:off x="671535" y="1928850"/>
            <a:ext cx="70243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1   2</a:t>
            </a:r>
            <a:endParaRPr kumimoji="1" lang="en-US" altLang="ja-JP" sz="18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endParaRPr>
          </a:p>
        </p:txBody>
      </p:sp>
      <p:sp>
        <p:nvSpPr>
          <p:cNvPr id="56" name="テキスト ボックス 55">
            <a:extLst>
              <a:ext uri="{FF2B5EF4-FFF2-40B4-BE49-F238E27FC236}">
                <a16:creationId xmlns:a16="http://schemas.microsoft.com/office/drawing/2014/main" id="{CF59EC56-43EF-4152-B44B-352FF4B10325}"/>
              </a:ext>
            </a:extLst>
          </p:cNvPr>
          <p:cNvSpPr txBox="1"/>
          <p:nvPr/>
        </p:nvSpPr>
        <p:spPr>
          <a:xfrm>
            <a:off x="3728068" y="554998"/>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バイアス</a:t>
            </a:r>
          </a:p>
        </p:txBody>
      </p:sp>
      <p:sp>
        <p:nvSpPr>
          <p:cNvPr id="70" name="テキスト ボックス 69">
            <a:extLst>
              <a:ext uri="{FF2B5EF4-FFF2-40B4-BE49-F238E27FC236}">
                <a16:creationId xmlns:a16="http://schemas.microsoft.com/office/drawing/2014/main" id="{E574F47D-541A-454F-B62D-358AFE518D13}"/>
              </a:ext>
            </a:extLst>
          </p:cNvPr>
          <p:cNvSpPr txBox="1"/>
          <p:nvPr/>
        </p:nvSpPr>
        <p:spPr>
          <a:xfrm>
            <a:off x="3833083" y="1017829"/>
            <a:ext cx="34015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2" name="テキスト ボックス 71">
            <a:extLst>
              <a:ext uri="{FF2B5EF4-FFF2-40B4-BE49-F238E27FC236}">
                <a16:creationId xmlns:a16="http://schemas.microsoft.com/office/drawing/2014/main" id="{E574F47D-541A-454F-B62D-358AFE518D13}"/>
              </a:ext>
            </a:extLst>
          </p:cNvPr>
          <p:cNvSpPr txBox="1"/>
          <p:nvPr/>
        </p:nvSpPr>
        <p:spPr>
          <a:xfrm>
            <a:off x="3819764" y="3570982"/>
            <a:ext cx="434734"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3" name="テキスト ボックス 72">
            <a:extLst>
              <a:ext uri="{FF2B5EF4-FFF2-40B4-BE49-F238E27FC236}">
                <a16:creationId xmlns:a16="http://schemas.microsoft.com/office/drawing/2014/main" id="{CF59EC56-43EF-4152-B44B-352FF4B10325}"/>
              </a:ext>
            </a:extLst>
          </p:cNvPr>
          <p:cNvSpPr txBox="1"/>
          <p:nvPr/>
        </p:nvSpPr>
        <p:spPr>
          <a:xfrm>
            <a:off x="3728068" y="3196752"/>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バイアス</a:t>
            </a:r>
          </a:p>
        </p:txBody>
      </p:sp>
      <p:sp>
        <p:nvSpPr>
          <p:cNvPr id="74" name="テキスト ボックス 73">
            <a:extLst>
              <a:ext uri="{FF2B5EF4-FFF2-40B4-BE49-F238E27FC236}">
                <a16:creationId xmlns:a16="http://schemas.microsoft.com/office/drawing/2014/main" id="{CF59EC56-43EF-4152-B44B-352FF4B10325}"/>
              </a:ext>
            </a:extLst>
          </p:cNvPr>
          <p:cNvSpPr txBox="1"/>
          <p:nvPr/>
        </p:nvSpPr>
        <p:spPr>
          <a:xfrm>
            <a:off x="5239444" y="2110254"/>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バイアス</a:t>
            </a:r>
          </a:p>
        </p:txBody>
      </p:sp>
      <p:sp>
        <p:nvSpPr>
          <p:cNvPr id="77" name="テキスト ボックス 76">
            <a:extLst>
              <a:ext uri="{FF2B5EF4-FFF2-40B4-BE49-F238E27FC236}">
                <a16:creationId xmlns:a16="http://schemas.microsoft.com/office/drawing/2014/main" id="{E574F47D-541A-454F-B62D-358AFE518D13}"/>
              </a:ext>
            </a:extLst>
          </p:cNvPr>
          <p:cNvSpPr txBox="1"/>
          <p:nvPr/>
        </p:nvSpPr>
        <p:spPr>
          <a:xfrm>
            <a:off x="5518343" y="2369719"/>
            <a:ext cx="34015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8" name="テキスト ボックス 77">
            <a:extLst>
              <a:ext uri="{FF2B5EF4-FFF2-40B4-BE49-F238E27FC236}">
                <a16:creationId xmlns:a16="http://schemas.microsoft.com/office/drawing/2014/main" id="{7B7483E0-1DD4-4A62-B40A-E3198AF7C7E8}"/>
              </a:ext>
            </a:extLst>
          </p:cNvPr>
          <p:cNvSpPr txBox="1"/>
          <p:nvPr/>
        </p:nvSpPr>
        <p:spPr>
          <a:xfrm>
            <a:off x="2483857" y="724472"/>
            <a:ext cx="633507"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2</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p:txBody>
      </p:sp>
      <p:sp>
        <p:nvSpPr>
          <p:cNvPr id="79" name="テキスト ボックス 78">
            <a:extLst>
              <a:ext uri="{FF2B5EF4-FFF2-40B4-BE49-F238E27FC236}">
                <a16:creationId xmlns:a16="http://schemas.microsoft.com/office/drawing/2014/main" id="{7B7483E0-1DD4-4A62-B40A-E3198AF7C7E8}"/>
              </a:ext>
            </a:extLst>
          </p:cNvPr>
          <p:cNvSpPr txBox="1"/>
          <p:nvPr/>
        </p:nvSpPr>
        <p:spPr>
          <a:xfrm>
            <a:off x="2622555" y="3301954"/>
            <a:ext cx="633507"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2</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p:txBody>
      </p:sp>
      <p:sp>
        <p:nvSpPr>
          <p:cNvPr id="80" name="テキスト ボックス 79">
            <a:extLst>
              <a:ext uri="{FF2B5EF4-FFF2-40B4-BE49-F238E27FC236}">
                <a16:creationId xmlns:a16="http://schemas.microsoft.com/office/drawing/2014/main" id="{7B7483E0-1DD4-4A62-B40A-E3198AF7C7E8}"/>
              </a:ext>
            </a:extLst>
          </p:cNvPr>
          <p:cNvSpPr txBox="1"/>
          <p:nvPr/>
        </p:nvSpPr>
        <p:spPr>
          <a:xfrm>
            <a:off x="4947175" y="1041778"/>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a:t>
            </a:r>
          </a:p>
        </p:txBody>
      </p:sp>
      <p:sp>
        <p:nvSpPr>
          <p:cNvPr id="84" name="テキスト ボックス 83">
            <a:extLst>
              <a:ext uri="{FF2B5EF4-FFF2-40B4-BE49-F238E27FC236}">
                <a16:creationId xmlns:a16="http://schemas.microsoft.com/office/drawing/2014/main" id="{7B7483E0-1DD4-4A62-B40A-E3198AF7C7E8}"/>
              </a:ext>
            </a:extLst>
          </p:cNvPr>
          <p:cNvSpPr txBox="1"/>
          <p:nvPr/>
        </p:nvSpPr>
        <p:spPr>
          <a:xfrm>
            <a:off x="5060228" y="3618506"/>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p:txBody>
      </p:sp>
      <p:sp>
        <p:nvSpPr>
          <p:cNvPr id="86" name="テキスト ボックス 85">
            <a:extLst>
              <a:ext uri="{FF2B5EF4-FFF2-40B4-BE49-F238E27FC236}">
                <a16:creationId xmlns:a16="http://schemas.microsoft.com/office/drawing/2014/main" id="{7B7483E0-1DD4-4A62-B40A-E3198AF7C7E8}"/>
              </a:ext>
            </a:extLst>
          </p:cNvPr>
          <p:cNvSpPr txBox="1"/>
          <p:nvPr/>
        </p:nvSpPr>
        <p:spPr>
          <a:xfrm>
            <a:off x="6657290" y="2366289"/>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p:txBody>
      </p:sp>
      <p:sp>
        <p:nvSpPr>
          <p:cNvPr id="44" name="テキスト ボックス 43">
            <a:extLst>
              <a:ext uri="{FF2B5EF4-FFF2-40B4-BE49-F238E27FC236}">
                <a16:creationId xmlns:a16="http://schemas.microsoft.com/office/drawing/2014/main" id="{C985A81B-1C9B-40DC-9408-66DB499A03BB}"/>
              </a:ext>
            </a:extLst>
          </p:cNvPr>
          <p:cNvSpPr txBox="1"/>
          <p:nvPr/>
        </p:nvSpPr>
        <p:spPr>
          <a:xfrm>
            <a:off x="6303119" y="275977"/>
            <a:ext cx="2492990"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大きなプラスの値を</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出力している</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a:t>
            </a:r>
            <a:r>
              <a:rPr kumimoji="1" lang="ja-JP" altLang="en-US" sz="20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活性化</a:t>
            </a:r>
          </a:p>
        </p:txBody>
      </p:sp>
      <p:sp>
        <p:nvSpPr>
          <p:cNvPr id="45" name="正方形/長方形 44">
            <a:extLst>
              <a:ext uri="{FF2B5EF4-FFF2-40B4-BE49-F238E27FC236}">
                <a16:creationId xmlns:a16="http://schemas.microsoft.com/office/drawing/2014/main" id="{8D947B0D-688D-4136-B0E1-07A761E6DFA5}"/>
              </a:ext>
            </a:extLst>
          </p:cNvPr>
          <p:cNvSpPr/>
          <p:nvPr/>
        </p:nvSpPr>
        <p:spPr>
          <a:xfrm>
            <a:off x="640295" y="2399982"/>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6" name="正方形/長方形 45">
            <a:extLst>
              <a:ext uri="{FF2B5EF4-FFF2-40B4-BE49-F238E27FC236}">
                <a16:creationId xmlns:a16="http://schemas.microsoft.com/office/drawing/2014/main" id="{8D947B0D-688D-4136-B0E1-07A761E6DFA5}"/>
              </a:ext>
            </a:extLst>
          </p:cNvPr>
          <p:cNvSpPr/>
          <p:nvPr/>
        </p:nvSpPr>
        <p:spPr>
          <a:xfrm>
            <a:off x="975036" y="2399982"/>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69401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入力の変化による活性度の変化</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A8AFC381-84F5-49F0-B207-CDF5C782E27E}"/>
              </a:ext>
            </a:extLst>
          </p:cNvPr>
          <p:cNvSpPr txBox="1"/>
          <p:nvPr/>
        </p:nvSpPr>
        <p:spPr>
          <a:xfrm>
            <a:off x="391695" y="1689644"/>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6" name="正方形/長方形 5">
            <a:extLst>
              <a:ext uri="{FF2B5EF4-FFF2-40B4-BE49-F238E27FC236}">
                <a16:creationId xmlns:a16="http://schemas.microsoft.com/office/drawing/2014/main" id="{889ABC2A-EB7B-441B-B6AE-BB237724D601}"/>
              </a:ext>
            </a:extLst>
          </p:cNvPr>
          <p:cNvSpPr/>
          <p:nvPr/>
        </p:nvSpPr>
        <p:spPr>
          <a:xfrm>
            <a:off x="176123" y="1230327"/>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E8B775C9-A839-4E1A-82C4-DD1A970CCA65}"/>
              </a:ext>
            </a:extLst>
          </p:cNvPr>
          <p:cNvSpPr/>
          <p:nvPr/>
        </p:nvSpPr>
        <p:spPr>
          <a:xfrm>
            <a:off x="512673" y="1230327"/>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8F4AE24F-8681-4249-84EA-CA4E1A8AE1CF}"/>
              </a:ext>
            </a:extLst>
          </p:cNvPr>
          <p:cNvSpPr txBox="1"/>
          <p:nvPr/>
        </p:nvSpPr>
        <p:spPr>
          <a:xfrm>
            <a:off x="881657" y="1178608"/>
            <a:ext cx="64152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8F7B904E-C88B-28DC-5AC7-2AF0B4F01264}"/>
              </a:ext>
            </a:extLst>
          </p:cNvPr>
          <p:cNvSpPr txBox="1"/>
          <p:nvPr/>
        </p:nvSpPr>
        <p:spPr>
          <a:xfrm>
            <a:off x="200007" y="759193"/>
            <a:ext cx="70243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1   2</a:t>
            </a:r>
            <a:endParaRPr kumimoji="1" lang="en-US" altLang="ja-JP" sz="18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endParaRPr>
          </a:p>
        </p:txBody>
      </p:sp>
      <p:sp>
        <p:nvSpPr>
          <p:cNvPr id="9" name="楕円 8">
            <a:extLst>
              <a:ext uri="{FF2B5EF4-FFF2-40B4-BE49-F238E27FC236}">
                <a16:creationId xmlns:a16="http://schemas.microsoft.com/office/drawing/2014/main" id="{978165A8-706B-4123-94AB-D8355FE0831A}"/>
              </a:ext>
            </a:extLst>
          </p:cNvPr>
          <p:cNvSpPr/>
          <p:nvPr/>
        </p:nvSpPr>
        <p:spPr>
          <a:xfrm>
            <a:off x="2498757" y="945950"/>
            <a:ext cx="415161" cy="3221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0" name="直線コネクタ 9">
            <a:extLst>
              <a:ext uri="{FF2B5EF4-FFF2-40B4-BE49-F238E27FC236}">
                <a16:creationId xmlns:a16="http://schemas.microsoft.com/office/drawing/2014/main" id="{F38B1F08-F12C-4D88-B353-F9B7A4969DB0}"/>
              </a:ext>
            </a:extLst>
          </p:cNvPr>
          <p:cNvCxnSpPr>
            <a:cxnSpLocks/>
            <a:endCxn id="9" idx="2"/>
          </p:cNvCxnSpPr>
          <p:nvPr/>
        </p:nvCxnSpPr>
        <p:spPr>
          <a:xfrm>
            <a:off x="1790842" y="1006977"/>
            <a:ext cx="707915" cy="100057"/>
          </a:xfrm>
          <a:prstGeom prst="line">
            <a:avLst/>
          </a:prstGeom>
        </p:spPr>
        <p:style>
          <a:lnRef idx="1">
            <a:schemeClr val="dk1"/>
          </a:lnRef>
          <a:fillRef idx="0">
            <a:schemeClr val="dk1"/>
          </a:fillRef>
          <a:effectRef idx="0">
            <a:schemeClr val="dk1"/>
          </a:effectRef>
          <a:fontRef idx="minor">
            <a:schemeClr val="tx1"/>
          </a:fontRef>
        </p:style>
      </p:cxnSp>
      <p:cxnSp>
        <p:nvCxnSpPr>
          <p:cNvPr id="11" name="直線コネクタ 10">
            <a:extLst>
              <a:ext uri="{FF2B5EF4-FFF2-40B4-BE49-F238E27FC236}">
                <a16:creationId xmlns:a16="http://schemas.microsoft.com/office/drawing/2014/main" id="{4CFB6AD6-12E1-4F4E-99F1-855CBD2A2594}"/>
              </a:ext>
            </a:extLst>
          </p:cNvPr>
          <p:cNvCxnSpPr>
            <a:cxnSpLocks/>
          </p:cNvCxnSpPr>
          <p:nvPr/>
        </p:nvCxnSpPr>
        <p:spPr>
          <a:xfrm flipV="1">
            <a:off x="1762085" y="1107035"/>
            <a:ext cx="744018" cy="100327"/>
          </a:xfrm>
          <a:prstGeom prst="line">
            <a:avLst/>
          </a:prstGeom>
        </p:spPr>
        <p:style>
          <a:lnRef idx="1">
            <a:schemeClr val="dk1"/>
          </a:lnRef>
          <a:fillRef idx="0">
            <a:schemeClr val="dk1"/>
          </a:fillRef>
          <a:effectRef idx="0">
            <a:schemeClr val="dk1"/>
          </a:effectRef>
          <a:fontRef idx="minor">
            <a:schemeClr val="tx1"/>
          </a:fontRef>
        </p:style>
      </p:cxnSp>
      <p:cxnSp>
        <p:nvCxnSpPr>
          <p:cNvPr id="14" name="直線矢印コネクタ 13">
            <a:extLst>
              <a:ext uri="{FF2B5EF4-FFF2-40B4-BE49-F238E27FC236}">
                <a16:creationId xmlns:a16="http://schemas.microsoft.com/office/drawing/2014/main" id="{0756789D-4B48-4912-B56F-23D690FB6F75}"/>
              </a:ext>
            </a:extLst>
          </p:cNvPr>
          <p:cNvCxnSpPr>
            <a:cxnSpLocks/>
            <a:stCxn id="9" idx="6"/>
            <a:endCxn id="23" idx="2"/>
          </p:cNvCxnSpPr>
          <p:nvPr/>
        </p:nvCxnSpPr>
        <p:spPr>
          <a:xfrm>
            <a:off x="2913918" y="1107035"/>
            <a:ext cx="678078" cy="4215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楕円 15">
            <a:extLst>
              <a:ext uri="{FF2B5EF4-FFF2-40B4-BE49-F238E27FC236}">
                <a16:creationId xmlns:a16="http://schemas.microsoft.com/office/drawing/2014/main" id="{298833EB-8DE2-4680-B183-86DB3987F0C2}"/>
              </a:ext>
            </a:extLst>
          </p:cNvPr>
          <p:cNvSpPr/>
          <p:nvPr/>
        </p:nvSpPr>
        <p:spPr>
          <a:xfrm>
            <a:off x="2498757" y="1689644"/>
            <a:ext cx="415161" cy="3221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7" name="直線コネクタ 16">
            <a:extLst>
              <a:ext uri="{FF2B5EF4-FFF2-40B4-BE49-F238E27FC236}">
                <a16:creationId xmlns:a16="http://schemas.microsoft.com/office/drawing/2014/main" id="{C2462722-31B1-4547-8310-286815CC9D98}"/>
              </a:ext>
            </a:extLst>
          </p:cNvPr>
          <p:cNvCxnSpPr>
            <a:cxnSpLocks/>
            <a:endCxn id="16" idx="2"/>
          </p:cNvCxnSpPr>
          <p:nvPr/>
        </p:nvCxnSpPr>
        <p:spPr>
          <a:xfrm>
            <a:off x="1790842" y="1750672"/>
            <a:ext cx="707915" cy="100057"/>
          </a:xfrm>
          <a:prstGeom prst="line">
            <a:avLst/>
          </a:prstGeom>
        </p:spPr>
        <p:style>
          <a:lnRef idx="1">
            <a:schemeClr val="dk1"/>
          </a:lnRef>
          <a:fillRef idx="0">
            <a:schemeClr val="dk1"/>
          </a:fillRef>
          <a:effectRef idx="0">
            <a:schemeClr val="dk1"/>
          </a:effectRef>
          <a:fontRef idx="minor">
            <a:schemeClr val="tx1"/>
          </a:fontRef>
        </p:style>
      </p:cxnSp>
      <p:cxnSp>
        <p:nvCxnSpPr>
          <p:cNvPr id="18" name="直線コネクタ 17">
            <a:extLst>
              <a:ext uri="{FF2B5EF4-FFF2-40B4-BE49-F238E27FC236}">
                <a16:creationId xmlns:a16="http://schemas.microsoft.com/office/drawing/2014/main" id="{D452100D-F2FD-489D-BA73-B03A1F5D008F}"/>
              </a:ext>
            </a:extLst>
          </p:cNvPr>
          <p:cNvCxnSpPr>
            <a:cxnSpLocks/>
          </p:cNvCxnSpPr>
          <p:nvPr/>
        </p:nvCxnSpPr>
        <p:spPr>
          <a:xfrm flipV="1">
            <a:off x="1762085" y="1850730"/>
            <a:ext cx="744018" cy="100327"/>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2BF270CC-52D9-4781-B379-DBCBC59A31DB}"/>
              </a:ext>
            </a:extLst>
          </p:cNvPr>
          <p:cNvCxnSpPr>
            <a:cxnSpLocks/>
            <a:stCxn id="16" idx="6"/>
            <a:endCxn id="23" idx="2"/>
          </p:cNvCxnSpPr>
          <p:nvPr/>
        </p:nvCxnSpPr>
        <p:spPr>
          <a:xfrm flipV="1">
            <a:off x="2913918" y="1528561"/>
            <a:ext cx="678078" cy="3221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楕円 22">
            <a:extLst>
              <a:ext uri="{FF2B5EF4-FFF2-40B4-BE49-F238E27FC236}">
                <a16:creationId xmlns:a16="http://schemas.microsoft.com/office/drawing/2014/main" id="{F57755CC-94AF-4D5E-8A51-03A077CAC7B1}"/>
              </a:ext>
            </a:extLst>
          </p:cNvPr>
          <p:cNvSpPr/>
          <p:nvPr/>
        </p:nvSpPr>
        <p:spPr>
          <a:xfrm>
            <a:off x="3591996" y="1367476"/>
            <a:ext cx="415161" cy="3221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7B7483E0-1DD4-4A62-B40A-E3198AF7C7E8}"/>
              </a:ext>
            </a:extLst>
          </p:cNvPr>
          <p:cNvSpPr txBox="1"/>
          <p:nvPr/>
        </p:nvSpPr>
        <p:spPr>
          <a:xfrm>
            <a:off x="2921264" y="922557"/>
            <a:ext cx="228487" cy="2625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36" name="テキスト ボックス 35">
            <a:extLst>
              <a:ext uri="{FF2B5EF4-FFF2-40B4-BE49-F238E27FC236}">
                <a16:creationId xmlns:a16="http://schemas.microsoft.com/office/drawing/2014/main" id="{7B7483E0-1DD4-4A62-B40A-E3198AF7C7E8}"/>
              </a:ext>
            </a:extLst>
          </p:cNvPr>
          <p:cNvSpPr txBox="1"/>
          <p:nvPr/>
        </p:nvSpPr>
        <p:spPr>
          <a:xfrm>
            <a:off x="2957190" y="1703883"/>
            <a:ext cx="228487" cy="2625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37" name="テキスト ボックス 36">
            <a:extLst>
              <a:ext uri="{FF2B5EF4-FFF2-40B4-BE49-F238E27FC236}">
                <a16:creationId xmlns:a16="http://schemas.microsoft.com/office/drawing/2014/main" id="{7B7483E0-1DD4-4A62-B40A-E3198AF7C7E8}"/>
              </a:ext>
            </a:extLst>
          </p:cNvPr>
          <p:cNvSpPr txBox="1"/>
          <p:nvPr/>
        </p:nvSpPr>
        <p:spPr>
          <a:xfrm>
            <a:off x="4069962" y="1397264"/>
            <a:ext cx="228487" cy="2625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p:txBody>
      </p:sp>
      <p:sp>
        <p:nvSpPr>
          <p:cNvPr id="42" name="楕円 41">
            <a:extLst>
              <a:ext uri="{FF2B5EF4-FFF2-40B4-BE49-F238E27FC236}">
                <a16:creationId xmlns:a16="http://schemas.microsoft.com/office/drawing/2014/main" id="{978165A8-706B-4123-94AB-D8355FE0831A}"/>
              </a:ext>
            </a:extLst>
          </p:cNvPr>
          <p:cNvSpPr/>
          <p:nvPr/>
        </p:nvSpPr>
        <p:spPr>
          <a:xfrm>
            <a:off x="2491411" y="2417432"/>
            <a:ext cx="415161" cy="3221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43" name="直線コネクタ 42">
            <a:extLst>
              <a:ext uri="{FF2B5EF4-FFF2-40B4-BE49-F238E27FC236}">
                <a16:creationId xmlns:a16="http://schemas.microsoft.com/office/drawing/2014/main" id="{F38B1F08-F12C-4D88-B353-F9B7A4969DB0}"/>
              </a:ext>
            </a:extLst>
          </p:cNvPr>
          <p:cNvCxnSpPr>
            <a:cxnSpLocks/>
            <a:endCxn id="42" idx="2"/>
          </p:cNvCxnSpPr>
          <p:nvPr/>
        </p:nvCxnSpPr>
        <p:spPr>
          <a:xfrm>
            <a:off x="1783496" y="2478459"/>
            <a:ext cx="707915" cy="100057"/>
          </a:xfrm>
          <a:prstGeom prst="line">
            <a:avLst/>
          </a:prstGeom>
        </p:spPr>
        <p:style>
          <a:lnRef idx="1">
            <a:schemeClr val="dk1"/>
          </a:lnRef>
          <a:fillRef idx="0">
            <a:schemeClr val="dk1"/>
          </a:fillRef>
          <a:effectRef idx="0">
            <a:schemeClr val="dk1"/>
          </a:effectRef>
          <a:fontRef idx="minor">
            <a:schemeClr val="tx1"/>
          </a:fontRef>
        </p:style>
      </p:cxnSp>
      <p:cxnSp>
        <p:nvCxnSpPr>
          <p:cNvPr id="44" name="直線コネクタ 43">
            <a:extLst>
              <a:ext uri="{FF2B5EF4-FFF2-40B4-BE49-F238E27FC236}">
                <a16:creationId xmlns:a16="http://schemas.microsoft.com/office/drawing/2014/main" id="{4CFB6AD6-12E1-4F4E-99F1-855CBD2A2594}"/>
              </a:ext>
            </a:extLst>
          </p:cNvPr>
          <p:cNvCxnSpPr>
            <a:cxnSpLocks/>
          </p:cNvCxnSpPr>
          <p:nvPr/>
        </p:nvCxnSpPr>
        <p:spPr>
          <a:xfrm flipV="1">
            <a:off x="1754739" y="2578517"/>
            <a:ext cx="744018" cy="100327"/>
          </a:xfrm>
          <a:prstGeom prst="line">
            <a:avLst/>
          </a:prstGeom>
        </p:spPr>
        <p:style>
          <a:lnRef idx="1">
            <a:schemeClr val="dk1"/>
          </a:lnRef>
          <a:fillRef idx="0">
            <a:schemeClr val="dk1"/>
          </a:fillRef>
          <a:effectRef idx="0">
            <a:schemeClr val="dk1"/>
          </a:effectRef>
          <a:fontRef idx="minor">
            <a:schemeClr val="tx1"/>
          </a:fontRef>
        </p:style>
      </p:cxnSp>
      <p:cxnSp>
        <p:nvCxnSpPr>
          <p:cNvPr id="45" name="直線矢印コネクタ 44">
            <a:extLst>
              <a:ext uri="{FF2B5EF4-FFF2-40B4-BE49-F238E27FC236}">
                <a16:creationId xmlns:a16="http://schemas.microsoft.com/office/drawing/2014/main" id="{0756789D-4B48-4912-B56F-23D690FB6F75}"/>
              </a:ext>
            </a:extLst>
          </p:cNvPr>
          <p:cNvCxnSpPr>
            <a:cxnSpLocks/>
            <a:stCxn id="42" idx="6"/>
            <a:endCxn id="50" idx="2"/>
          </p:cNvCxnSpPr>
          <p:nvPr/>
        </p:nvCxnSpPr>
        <p:spPr>
          <a:xfrm>
            <a:off x="2906572" y="2578517"/>
            <a:ext cx="678078" cy="4215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楕円 45">
            <a:extLst>
              <a:ext uri="{FF2B5EF4-FFF2-40B4-BE49-F238E27FC236}">
                <a16:creationId xmlns:a16="http://schemas.microsoft.com/office/drawing/2014/main" id="{298833EB-8DE2-4680-B183-86DB3987F0C2}"/>
              </a:ext>
            </a:extLst>
          </p:cNvPr>
          <p:cNvSpPr/>
          <p:nvPr/>
        </p:nvSpPr>
        <p:spPr>
          <a:xfrm>
            <a:off x="2491411" y="3161126"/>
            <a:ext cx="415161" cy="3221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47" name="直線コネクタ 46">
            <a:extLst>
              <a:ext uri="{FF2B5EF4-FFF2-40B4-BE49-F238E27FC236}">
                <a16:creationId xmlns:a16="http://schemas.microsoft.com/office/drawing/2014/main" id="{C2462722-31B1-4547-8310-286815CC9D98}"/>
              </a:ext>
            </a:extLst>
          </p:cNvPr>
          <p:cNvCxnSpPr>
            <a:cxnSpLocks/>
            <a:endCxn id="46" idx="2"/>
          </p:cNvCxnSpPr>
          <p:nvPr/>
        </p:nvCxnSpPr>
        <p:spPr>
          <a:xfrm>
            <a:off x="1783496" y="3222154"/>
            <a:ext cx="707915" cy="100057"/>
          </a:xfrm>
          <a:prstGeom prst="line">
            <a:avLst/>
          </a:prstGeom>
        </p:spPr>
        <p:style>
          <a:lnRef idx="1">
            <a:schemeClr val="dk1"/>
          </a:lnRef>
          <a:fillRef idx="0">
            <a:schemeClr val="dk1"/>
          </a:fillRef>
          <a:effectRef idx="0">
            <a:schemeClr val="dk1"/>
          </a:effectRef>
          <a:fontRef idx="minor">
            <a:schemeClr val="tx1"/>
          </a:fontRef>
        </p:style>
      </p:cxnSp>
      <p:cxnSp>
        <p:nvCxnSpPr>
          <p:cNvPr id="48" name="直線コネクタ 47">
            <a:extLst>
              <a:ext uri="{FF2B5EF4-FFF2-40B4-BE49-F238E27FC236}">
                <a16:creationId xmlns:a16="http://schemas.microsoft.com/office/drawing/2014/main" id="{D452100D-F2FD-489D-BA73-B03A1F5D008F}"/>
              </a:ext>
            </a:extLst>
          </p:cNvPr>
          <p:cNvCxnSpPr>
            <a:cxnSpLocks/>
          </p:cNvCxnSpPr>
          <p:nvPr/>
        </p:nvCxnSpPr>
        <p:spPr>
          <a:xfrm flipV="1">
            <a:off x="1754739" y="3322212"/>
            <a:ext cx="744018" cy="100327"/>
          </a:xfrm>
          <a:prstGeom prst="line">
            <a:avLst/>
          </a:prstGeom>
        </p:spPr>
        <p:style>
          <a:lnRef idx="1">
            <a:schemeClr val="dk1"/>
          </a:lnRef>
          <a:fillRef idx="0">
            <a:schemeClr val="dk1"/>
          </a:fillRef>
          <a:effectRef idx="0">
            <a:schemeClr val="dk1"/>
          </a:effectRef>
          <a:fontRef idx="minor">
            <a:schemeClr val="tx1"/>
          </a:fontRef>
        </p:style>
      </p:cxnSp>
      <p:cxnSp>
        <p:nvCxnSpPr>
          <p:cNvPr id="49" name="直線矢印コネクタ 48">
            <a:extLst>
              <a:ext uri="{FF2B5EF4-FFF2-40B4-BE49-F238E27FC236}">
                <a16:creationId xmlns:a16="http://schemas.microsoft.com/office/drawing/2014/main" id="{2BF270CC-52D9-4781-B379-DBCBC59A31DB}"/>
              </a:ext>
            </a:extLst>
          </p:cNvPr>
          <p:cNvCxnSpPr>
            <a:cxnSpLocks/>
            <a:stCxn id="46" idx="6"/>
            <a:endCxn id="50" idx="2"/>
          </p:cNvCxnSpPr>
          <p:nvPr/>
        </p:nvCxnSpPr>
        <p:spPr>
          <a:xfrm flipV="1">
            <a:off x="2906572" y="3000043"/>
            <a:ext cx="678078" cy="3221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楕円 49">
            <a:extLst>
              <a:ext uri="{FF2B5EF4-FFF2-40B4-BE49-F238E27FC236}">
                <a16:creationId xmlns:a16="http://schemas.microsoft.com/office/drawing/2014/main" id="{F57755CC-94AF-4D5E-8A51-03A077CAC7B1}"/>
              </a:ext>
            </a:extLst>
          </p:cNvPr>
          <p:cNvSpPr/>
          <p:nvPr/>
        </p:nvSpPr>
        <p:spPr>
          <a:xfrm>
            <a:off x="3584650" y="2838958"/>
            <a:ext cx="415161" cy="3221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1" name="テキスト ボックス 50">
            <a:extLst>
              <a:ext uri="{FF2B5EF4-FFF2-40B4-BE49-F238E27FC236}">
                <a16:creationId xmlns:a16="http://schemas.microsoft.com/office/drawing/2014/main" id="{7B7483E0-1DD4-4A62-B40A-E3198AF7C7E8}"/>
              </a:ext>
            </a:extLst>
          </p:cNvPr>
          <p:cNvSpPr txBox="1"/>
          <p:nvPr/>
        </p:nvSpPr>
        <p:spPr>
          <a:xfrm>
            <a:off x="2913918" y="2394039"/>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p:txBody>
      </p:sp>
      <p:sp>
        <p:nvSpPr>
          <p:cNvPr id="52" name="テキスト ボックス 51">
            <a:extLst>
              <a:ext uri="{FF2B5EF4-FFF2-40B4-BE49-F238E27FC236}">
                <a16:creationId xmlns:a16="http://schemas.microsoft.com/office/drawing/2014/main" id="{7B7483E0-1DD4-4A62-B40A-E3198AF7C7E8}"/>
              </a:ext>
            </a:extLst>
          </p:cNvPr>
          <p:cNvSpPr txBox="1"/>
          <p:nvPr/>
        </p:nvSpPr>
        <p:spPr>
          <a:xfrm>
            <a:off x="2949844" y="3175365"/>
            <a:ext cx="228487" cy="2625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53" name="テキスト ボックス 52">
            <a:extLst>
              <a:ext uri="{FF2B5EF4-FFF2-40B4-BE49-F238E27FC236}">
                <a16:creationId xmlns:a16="http://schemas.microsoft.com/office/drawing/2014/main" id="{7B7483E0-1DD4-4A62-B40A-E3198AF7C7E8}"/>
              </a:ext>
            </a:extLst>
          </p:cNvPr>
          <p:cNvSpPr txBox="1"/>
          <p:nvPr/>
        </p:nvSpPr>
        <p:spPr>
          <a:xfrm>
            <a:off x="4062616" y="2868746"/>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54" name="楕円 53">
            <a:extLst>
              <a:ext uri="{FF2B5EF4-FFF2-40B4-BE49-F238E27FC236}">
                <a16:creationId xmlns:a16="http://schemas.microsoft.com/office/drawing/2014/main" id="{978165A8-706B-4123-94AB-D8355FE0831A}"/>
              </a:ext>
            </a:extLst>
          </p:cNvPr>
          <p:cNvSpPr/>
          <p:nvPr/>
        </p:nvSpPr>
        <p:spPr>
          <a:xfrm>
            <a:off x="2484065" y="3888914"/>
            <a:ext cx="415161" cy="3221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55" name="直線コネクタ 54">
            <a:extLst>
              <a:ext uri="{FF2B5EF4-FFF2-40B4-BE49-F238E27FC236}">
                <a16:creationId xmlns:a16="http://schemas.microsoft.com/office/drawing/2014/main" id="{F38B1F08-F12C-4D88-B353-F9B7A4969DB0}"/>
              </a:ext>
            </a:extLst>
          </p:cNvPr>
          <p:cNvCxnSpPr>
            <a:cxnSpLocks/>
            <a:endCxn id="54" idx="2"/>
          </p:cNvCxnSpPr>
          <p:nvPr/>
        </p:nvCxnSpPr>
        <p:spPr>
          <a:xfrm>
            <a:off x="1776150" y="3949941"/>
            <a:ext cx="707915" cy="100057"/>
          </a:xfrm>
          <a:prstGeom prst="line">
            <a:avLst/>
          </a:prstGeom>
        </p:spPr>
        <p:style>
          <a:lnRef idx="1">
            <a:schemeClr val="dk1"/>
          </a:lnRef>
          <a:fillRef idx="0">
            <a:schemeClr val="dk1"/>
          </a:fillRef>
          <a:effectRef idx="0">
            <a:schemeClr val="dk1"/>
          </a:effectRef>
          <a:fontRef idx="minor">
            <a:schemeClr val="tx1"/>
          </a:fontRef>
        </p:style>
      </p:cxnSp>
      <p:cxnSp>
        <p:nvCxnSpPr>
          <p:cNvPr id="56" name="直線コネクタ 55">
            <a:extLst>
              <a:ext uri="{FF2B5EF4-FFF2-40B4-BE49-F238E27FC236}">
                <a16:creationId xmlns:a16="http://schemas.microsoft.com/office/drawing/2014/main" id="{4CFB6AD6-12E1-4F4E-99F1-855CBD2A2594}"/>
              </a:ext>
            </a:extLst>
          </p:cNvPr>
          <p:cNvCxnSpPr>
            <a:cxnSpLocks/>
          </p:cNvCxnSpPr>
          <p:nvPr/>
        </p:nvCxnSpPr>
        <p:spPr>
          <a:xfrm flipV="1">
            <a:off x="1747393" y="4049999"/>
            <a:ext cx="744018" cy="100327"/>
          </a:xfrm>
          <a:prstGeom prst="line">
            <a:avLst/>
          </a:prstGeom>
        </p:spPr>
        <p:style>
          <a:lnRef idx="1">
            <a:schemeClr val="dk1"/>
          </a:lnRef>
          <a:fillRef idx="0">
            <a:schemeClr val="dk1"/>
          </a:fillRef>
          <a:effectRef idx="0">
            <a:schemeClr val="dk1"/>
          </a:effectRef>
          <a:fontRef idx="minor">
            <a:schemeClr val="tx1"/>
          </a:fontRef>
        </p:style>
      </p:cxnSp>
      <p:cxnSp>
        <p:nvCxnSpPr>
          <p:cNvPr id="57" name="直線矢印コネクタ 56">
            <a:extLst>
              <a:ext uri="{FF2B5EF4-FFF2-40B4-BE49-F238E27FC236}">
                <a16:creationId xmlns:a16="http://schemas.microsoft.com/office/drawing/2014/main" id="{0756789D-4B48-4912-B56F-23D690FB6F75}"/>
              </a:ext>
            </a:extLst>
          </p:cNvPr>
          <p:cNvCxnSpPr>
            <a:cxnSpLocks/>
            <a:stCxn id="54" idx="6"/>
            <a:endCxn id="62" idx="2"/>
          </p:cNvCxnSpPr>
          <p:nvPr/>
        </p:nvCxnSpPr>
        <p:spPr>
          <a:xfrm>
            <a:off x="2899226" y="4049999"/>
            <a:ext cx="678078" cy="4215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楕円 57">
            <a:extLst>
              <a:ext uri="{FF2B5EF4-FFF2-40B4-BE49-F238E27FC236}">
                <a16:creationId xmlns:a16="http://schemas.microsoft.com/office/drawing/2014/main" id="{298833EB-8DE2-4680-B183-86DB3987F0C2}"/>
              </a:ext>
            </a:extLst>
          </p:cNvPr>
          <p:cNvSpPr/>
          <p:nvPr/>
        </p:nvSpPr>
        <p:spPr>
          <a:xfrm>
            <a:off x="2484065" y="4632608"/>
            <a:ext cx="415161" cy="3221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59" name="直線コネクタ 58">
            <a:extLst>
              <a:ext uri="{FF2B5EF4-FFF2-40B4-BE49-F238E27FC236}">
                <a16:creationId xmlns:a16="http://schemas.microsoft.com/office/drawing/2014/main" id="{C2462722-31B1-4547-8310-286815CC9D98}"/>
              </a:ext>
            </a:extLst>
          </p:cNvPr>
          <p:cNvCxnSpPr>
            <a:cxnSpLocks/>
            <a:endCxn id="58" idx="2"/>
          </p:cNvCxnSpPr>
          <p:nvPr/>
        </p:nvCxnSpPr>
        <p:spPr>
          <a:xfrm>
            <a:off x="1776150" y="4693636"/>
            <a:ext cx="707915" cy="100057"/>
          </a:xfrm>
          <a:prstGeom prst="line">
            <a:avLst/>
          </a:prstGeom>
        </p:spPr>
        <p:style>
          <a:lnRef idx="1">
            <a:schemeClr val="dk1"/>
          </a:lnRef>
          <a:fillRef idx="0">
            <a:schemeClr val="dk1"/>
          </a:fillRef>
          <a:effectRef idx="0">
            <a:schemeClr val="dk1"/>
          </a:effectRef>
          <a:fontRef idx="minor">
            <a:schemeClr val="tx1"/>
          </a:fontRef>
        </p:style>
      </p:cxnSp>
      <p:cxnSp>
        <p:nvCxnSpPr>
          <p:cNvPr id="60" name="直線コネクタ 59">
            <a:extLst>
              <a:ext uri="{FF2B5EF4-FFF2-40B4-BE49-F238E27FC236}">
                <a16:creationId xmlns:a16="http://schemas.microsoft.com/office/drawing/2014/main" id="{D452100D-F2FD-489D-BA73-B03A1F5D008F}"/>
              </a:ext>
            </a:extLst>
          </p:cNvPr>
          <p:cNvCxnSpPr>
            <a:cxnSpLocks/>
          </p:cNvCxnSpPr>
          <p:nvPr/>
        </p:nvCxnSpPr>
        <p:spPr>
          <a:xfrm flipV="1">
            <a:off x="1747393" y="4793694"/>
            <a:ext cx="744018" cy="100327"/>
          </a:xfrm>
          <a:prstGeom prst="line">
            <a:avLst/>
          </a:prstGeom>
        </p:spPr>
        <p:style>
          <a:lnRef idx="1">
            <a:schemeClr val="dk1"/>
          </a:lnRef>
          <a:fillRef idx="0">
            <a:schemeClr val="dk1"/>
          </a:fillRef>
          <a:effectRef idx="0">
            <a:schemeClr val="dk1"/>
          </a:effectRef>
          <a:fontRef idx="minor">
            <a:schemeClr val="tx1"/>
          </a:fontRef>
        </p:style>
      </p:cxnSp>
      <p:cxnSp>
        <p:nvCxnSpPr>
          <p:cNvPr id="61" name="直線矢印コネクタ 60">
            <a:extLst>
              <a:ext uri="{FF2B5EF4-FFF2-40B4-BE49-F238E27FC236}">
                <a16:creationId xmlns:a16="http://schemas.microsoft.com/office/drawing/2014/main" id="{2BF270CC-52D9-4781-B379-DBCBC59A31DB}"/>
              </a:ext>
            </a:extLst>
          </p:cNvPr>
          <p:cNvCxnSpPr>
            <a:cxnSpLocks/>
            <a:stCxn id="58" idx="6"/>
            <a:endCxn id="62" idx="2"/>
          </p:cNvCxnSpPr>
          <p:nvPr/>
        </p:nvCxnSpPr>
        <p:spPr>
          <a:xfrm flipV="1">
            <a:off x="2899226" y="4471525"/>
            <a:ext cx="678078" cy="3221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楕円 61">
            <a:extLst>
              <a:ext uri="{FF2B5EF4-FFF2-40B4-BE49-F238E27FC236}">
                <a16:creationId xmlns:a16="http://schemas.microsoft.com/office/drawing/2014/main" id="{F57755CC-94AF-4D5E-8A51-03A077CAC7B1}"/>
              </a:ext>
            </a:extLst>
          </p:cNvPr>
          <p:cNvSpPr/>
          <p:nvPr/>
        </p:nvSpPr>
        <p:spPr>
          <a:xfrm>
            <a:off x="3577304" y="4310440"/>
            <a:ext cx="415161" cy="3221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3" name="テキスト ボックス 62">
            <a:extLst>
              <a:ext uri="{FF2B5EF4-FFF2-40B4-BE49-F238E27FC236}">
                <a16:creationId xmlns:a16="http://schemas.microsoft.com/office/drawing/2014/main" id="{7B7483E0-1DD4-4A62-B40A-E3198AF7C7E8}"/>
              </a:ext>
            </a:extLst>
          </p:cNvPr>
          <p:cNvSpPr txBox="1"/>
          <p:nvPr/>
        </p:nvSpPr>
        <p:spPr>
          <a:xfrm>
            <a:off x="2906572" y="3865521"/>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p:txBody>
      </p:sp>
      <p:sp>
        <p:nvSpPr>
          <p:cNvPr id="64" name="テキスト ボックス 63">
            <a:extLst>
              <a:ext uri="{FF2B5EF4-FFF2-40B4-BE49-F238E27FC236}">
                <a16:creationId xmlns:a16="http://schemas.microsoft.com/office/drawing/2014/main" id="{7B7483E0-1DD4-4A62-B40A-E3198AF7C7E8}"/>
              </a:ext>
            </a:extLst>
          </p:cNvPr>
          <p:cNvSpPr txBox="1"/>
          <p:nvPr/>
        </p:nvSpPr>
        <p:spPr>
          <a:xfrm>
            <a:off x="2942498" y="4646847"/>
            <a:ext cx="228487" cy="2625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65" name="テキスト ボックス 64">
            <a:extLst>
              <a:ext uri="{FF2B5EF4-FFF2-40B4-BE49-F238E27FC236}">
                <a16:creationId xmlns:a16="http://schemas.microsoft.com/office/drawing/2014/main" id="{7B7483E0-1DD4-4A62-B40A-E3198AF7C7E8}"/>
              </a:ext>
            </a:extLst>
          </p:cNvPr>
          <p:cNvSpPr txBox="1"/>
          <p:nvPr/>
        </p:nvSpPr>
        <p:spPr>
          <a:xfrm>
            <a:off x="4055270" y="4340228"/>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66" name="楕円 65">
            <a:extLst>
              <a:ext uri="{FF2B5EF4-FFF2-40B4-BE49-F238E27FC236}">
                <a16:creationId xmlns:a16="http://schemas.microsoft.com/office/drawing/2014/main" id="{978165A8-706B-4123-94AB-D8355FE0831A}"/>
              </a:ext>
            </a:extLst>
          </p:cNvPr>
          <p:cNvSpPr/>
          <p:nvPr/>
        </p:nvSpPr>
        <p:spPr>
          <a:xfrm>
            <a:off x="2476719" y="5360396"/>
            <a:ext cx="415161" cy="3221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67" name="直線コネクタ 66">
            <a:extLst>
              <a:ext uri="{FF2B5EF4-FFF2-40B4-BE49-F238E27FC236}">
                <a16:creationId xmlns:a16="http://schemas.microsoft.com/office/drawing/2014/main" id="{F38B1F08-F12C-4D88-B353-F9B7A4969DB0}"/>
              </a:ext>
            </a:extLst>
          </p:cNvPr>
          <p:cNvCxnSpPr>
            <a:cxnSpLocks/>
            <a:endCxn id="66" idx="2"/>
          </p:cNvCxnSpPr>
          <p:nvPr/>
        </p:nvCxnSpPr>
        <p:spPr>
          <a:xfrm>
            <a:off x="1768804" y="5421423"/>
            <a:ext cx="707915" cy="100057"/>
          </a:xfrm>
          <a:prstGeom prst="line">
            <a:avLst/>
          </a:prstGeom>
        </p:spPr>
        <p:style>
          <a:lnRef idx="1">
            <a:schemeClr val="dk1"/>
          </a:lnRef>
          <a:fillRef idx="0">
            <a:schemeClr val="dk1"/>
          </a:fillRef>
          <a:effectRef idx="0">
            <a:schemeClr val="dk1"/>
          </a:effectRef>
          <a:fontRef idx="minor">
            <a:schemeClr val="tx1"/>
          </a:fontRef>
        </p:style>
      </p:cxnSp>
      <p:cxnSp>
        <p:nvCxnSpPr>
          <p:cNvPr id="68" name="直線コネクタ 67">
            <a:extLst>
              <a:ext uri="{FF2B5EF4-FFF2-40B4-BE49-F238E27FC236}">
                <a16:creationId xmlns:a16="http://schemas.microsoft.com/office/drawing/2014/main" id="{4CFB6AD6-12E1-4F4E-99F1-855CBD2A2594}"/>
              </a:ext>
            </a:extLst>
          </p:cNvPr>
          <p:cNvCxnSpPr>
            <a:cxnSpLocks/>
          </p:cNvCxnSpPr>
          <p:nvPr/>
        </p:nvCxnSpPr>
        <p:spPr>
          <a:xfrm flipV="1">
            <a:off x="1740047" y="5521481"/>
            <a:ext cx="744018" cy="100327"/>
          </a:xfrm>
          <a:prstGeom prst="line">
            <a:avLst/>
          </a:prstGeom>
        </p:spPr>
        <p:style>
          <a:lnRef idx="1">
            <a:schemeClr val="dk1"/>
          </a:lnRef>
          <a:fillRef idx="0">
            <a:schemeClr val="dk1"/>
          </a:fillRef>
          <a:effectRef idx="0">
            <a:schemeClr val="dk1"/>
          </a:effectRef>
          <a:fontRef idx="minor">
            <a:schemeClr val="tx1"/>
          </a:fontRef>
        </p:style>
      </p:cxnSp>
      <p:cxnSp>
        <p:nvCxnSpPr>
          <p:cNvPr id="69" name="直線矢印コネクタ 68">
            <a:extLst>
              <a:ext uri="{FF2B5EF4-FFF2-40B4-BE49-F238E27FC236}">
                <a16:creationId xmlns:a16="http://schemas.microsoft.com/office/drawing/2014/main" id="{0756789D-4B48-4912-B56F-23D690FB6F75}"/>
              </a:ext>
            </a:extLst>
          </p:cNvPr>
          <p:cNvCxnSpPr>
            <a:cxnSpLocks/>
            <a:stCxn id="66" idx="6"/>
            <a:endCxn id="74" idx="2"/>
          </p:cNvCxnSpPr>
          <p:nvPr/>
        </p:nvCxnSpPr>
        <p:spPr>
          <a:xfrm>
            <a:off x="2891880" y="5521481"/>
            <a:ext cx="678078" cy="4215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楕円 69">
            <a:extLst>
              <a:ext uri="{FF2B5EF4-FFF2-40B4-BE49-F238E27FC236}">
                <a16:creationId xmlns:a16="http://schemas.microsoft.com/office/drawing/2014/main" id="{298833EB-8DE2-4680-B183-86DB3987F0C2}"/>
              </a:ext>
            </a:extLst>
          </p:cNvPr>
          <p:cNvSpPr/>
          <p:nvPr/>
        </p:nvSpPr>
        <p:spPr>
          <a:xfrm>
            <a:off x="2476719" y="6104090"/>
            <a:ext cx="415161" cy="3221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71" name="直線コネクタ 70">
            <a:extLst>
              <a:ext uri="{FF2B5EF4-FFF2-40B4-BE49-F238E27FC236}">
                <a16:creationId xmlns:a16="http://schemas.microsoft.com/office/drawing/2014/main" id="{C2462722-31B1-4547-8310-286815CC9D98}"/>
              </a:ext>
            </a:extLst>
          </p:cNvPr>
          <p:cNvCxnSpPr>
            <a:cxnSpLocks/>
            <a:endCxn id="70" idx="2"/>
          </p:cNvCxnSpPr>
          <p:nvPr/>
        </p:nvCxnSpPr>
        <p:spPr>
          <a:xfrm>
            <a:off x="1768804" y="6165118"/>
            <a:ext cx="707915" cy="100057"/>
          </a:xfrm>
          <a:prstGeom prst="line">
            <a:avLst/>
          </a:prstGeom>
        </p:spPr>
        <p:style>
          <a:lnRef idx="1">
            <a:schemeClr val="dk1"/>
          </a:lnRef>
          <a:fillRef idx="0">
            <a:schemeClr val="dk1"/>
          </a:fillRef>
          <a:effectRef idx="0">
            <a:schemeClr val="dk1"/>
          </a:effectRef>
          <a:fontRef idx="minor">
            <a:schemeClr val="tx1"/>
          </a:fontRef>
        </p:style>
      </p:cxnSp>
      <p:cxnSp>
        <p:nvCxnSpPr>
          <p:cNvPr id="72" name="直線コネクタ 71">
            <a:extLst>
              <a:ext uri="{FF2B5EF4-FFF2-40B4-BE49-F238E27FC236}">
                <a16:creationId xmlns:a16="http://schemas.microsoft.com/office/drawing/2014/main" id="{D452100D-F2FD-489D-BA73-B03A1F5D008F}"/>
              </a:ext>
            </a:extLst>
          </p:cNvPr>
          <p:cNvCxnSpPr>
            <a:cxnSpLocks/>
          </p:cNvCxnSpPr>
          <p:nvPr/>
        </p:nvCxnSpPr>
        <p:spPr>
          <a:xfrm flipV="1">
            <a:off x="1740047" y="6265176"/>
            <a:ext cx="744018" cy="100327"/>
          </a:xfrm>
          <a:prstGeom prst="line">
            <a:avLst/>
          </a:prstGeom>
        </p:spPr>
        <p:style>
          <a:lnRef idx="1">
            <a:schemeClr val="dk1"/>
          </a:lnRef>
          <a:fillRef idx="0">
            <a:schemeClr val="dk1"/>
          </a:fillRef>
          <a:effectRef idx="0">
            <a:schemeClr val="dk1"/>
          </a:effectRef>
          <a:fontRef idx="minor">
            <a:schemeClr val="tx1"/>
          </a:fontRef>
        </p:style>
      </p:cxnSp>
      <p:cxnSp>
        <p:nvCxnSpPr>
          <p:cNvPr id="73" name="直線矢印コネクタ 72">
            <a:extLst>
              <a:ext uri="{FF2B5EF4-FFF2-40B4-BE49-F238E27FC236}">
                <a16:creationId xmlns:a16="http://schemas.microsoft.com/office/drawing/2014/main" id="{2BF270CC-52D9-4781-B379-DBCBC59A31DB}"/>
              </a:ext>
            </a:extLst>
          </p:cNvPr>
          <p:cNvCxnSpPr>
            <a:cxnSpLocks/>
            <a:stCxn id="70" idx="6"/>
            <a:endCxn id="74" idx="2"/>
          </p:cNvCxnSpPr>
          <p:nvPr/>
        </p:nvCxnSpPr>
        <p:spPr>
          <a:xfrm flipV="1">
            <a:off x="2891880" y="5943007"/>
            <a:ext cx="678078" cy="3221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楕円 73">
            <a:extLst>
              <a:ext uri="{FF2B5EF4-FFF2-40B4-BE49-F238E27FC236}">
                <a16:creationId xmlns:a16="http://schemas.microsoft.com/office/drawing/2014/main" id="{F57755CC-94AF-4D5E-8A51-03A077CAC7B1}"/>
              </a:ext>
            </a:extLst>
          </p:cNvPr>
          <p:cNvSpPr/>
          <p:nvPr/>
        </p:nvSpPr>
        <p:spPr>
          <a:xfrm>
            <a:off x="3569958" y="5781922"/>
            <a:ext cx="415161" cy="3221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5" name="テキスト ボックス 74">
            <a:extLst>
              <a:ext uri="{FF2B5EF4-FFF2-40B4-BE49-F238E27FC236}">
                <a16:creationId xmlns:a16="http://schemas.microsoft.com/office/drawing/2014/main" id="{7B7483E0-1DD4-4A62-B40A-E3198AF7C7E8}"/>
              </a:ext>
            </a:extLst>
          </p:cNvPr>
          <p:cNvSpPr txBox="1"/>
          <p:nvPr/>
        </p:nvSpPr>
        <p:spPr>
          <a:xfrm>
            <a:off x="2899226" y="5337003"/>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a:t>
            </a:r>
          </a:p>
        </p:txBody>
      </p:sp>
      <p:sp>
        <p:nvSpPr>
          <p:cNvPr id="76" name="テキスト ボックス 75">
            <a:extLst>
              <a:ext uri="{FF2B5EF4-FFF2-40B4-BE49-F238E27FC236}">
                <a16:creationId xmlns:a16="http://schemas.microsoft.com/office/drawing/2014/main" id="{7B7483E0-1DD4-4A62-B40A-E3198AF7C7E8}"/>
              </a:ext>
            </a:extLst>
          </p:cNvPr>
          <p:cNvSpPr txBox="1"/>
          <p:nvPr/>
        </p:nvSpPr>
        <p:spPr>
          <a:xfrm>
            <a:off x="2935152" y="6118329"/>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p:txBody>
      </p:sp>
      <p:sp>
        <p:nvSpPr>
          <p:cNvPr id="77" name="テキスト ボックス 76">
            <a:extLst>
              <a:ext uri="{FF2B5EF4-FFF2-40B4-BE49-F238E27FC236}">
                <a16:creationId xmlns:a16="http://schemas.microsoft.com/office/drawing/2014/main" id="{7B7483E0-1DD4-4A62-B40A-E3198AF7C7E8}"/>
              </a:ext>
            </a:extLst>
          </p:cNvPr>
          <p:cNvSpPr txBox="1"/>
          <p:nvPr/>
        </p:nvSpPr>
        <p:spPr>
          <a:xfrm>
            <a:off x="4047924" y="5811710"/>
            <a:ext cx="228487" cy="2625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p:txBody>
      </p:sp>
      <p:sp>
        <p:nvSpPr>
          <p:cNvPr id="78" name="テキスト ボックス 77">
            <a:extLst>
              <a:ext uri="{FF2B5EF4-FFF2-40B4-BE49-F238E27FC236}">
                <a16:creationId xmlns:a16="http://schemas.microsoft.com/office/drawing/2014/main" id="{A8AFC381-84F5-49F0-B207-CDF5C782E27E}"/>
              </a:ext>
            </a:extLst>
          </p:cNvPr>
          <p:cNvSpPr txBox="1"/>
          <p:nvPr/>
        </p:nvSpPr>
        <p:spPr>
          <a:xfrm>
            <a:off x="449113" y="3252462"/>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79" name="正方形/長方形 78">
            <a:extLst>
              <a:ext uri="{FF2B5EF4-FFF2-40B4-BE49-F238E27FC236}">
                <a16:creationId xmlns:a16="http://schemas.microsoft.com/office/drawing/2014/main" id="{889ABC2A-EB7B-441B-B6AE-BB237724D601}"/>
              </a:ext>
            </a:extLst>
          </p:cNvPr>
          <p:cNvSpPr/>
          <p:nvPr/>
        </p:nvSpPr>
        <p:spPr>
          <a:xfrm>
            <a:off x="233541" y="2793145"/>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0" name="テキスト ボックス 79">
            <a:extLst>
              <a:ext uri="{FF2B5EF4-FFF2-40B4-BE49-F238E27FC236}">
                <a16:creationId xmlns:a16="http://schemas.microsoft.com/office/drawing/2014/main" id="{8F4AE24F-8681-4249-84EA-CA4E1A8AE1CF}"/>
              </a:ext>
            </a:extLst>
          </p:cNvPr>
          <p:cNvSpPr txBox="1"/>
          <p:nvPr/>
        </p:nvSpPr>
        <p:spPr>
          <a:xfrm>
            <a:off x="939075" y="2741426"/>
            <a:ext cx="64152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1" name="テキスト ボックス 80">
            <a:extLst>
              <a:ext uri="{FF2B5EF4-FFF2-40B4-BE49-F238E27FC236}">
                <a16:creationId xmlns:a16="http://schemas.microsoft.com/office/drawing/2014/main" id="{8F7B904E-C88B-28DC-5AC7-2AF0B4F01264}"/>
              </a:ext>
            </a:extLst>
          </p:cNvPr>
          <p:cNvSpPr txBox="1"/>
          <p:nvPr/>
        </p:nvSpPr>
        <p:spPr>
          <a:xfrm>
            <a:off x="257425" y="2322011"/>
            <a:ext cx="70243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1   2</a:t>
            </a:r>
            <a:endParaRPr kumimoji="1" lang="en-US" altLang="ja-JP" sz="18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endParaRPr>
          </a:p>
        </p:txBody>
      </p:sp>
      <p:sp>
        <p:nvSpPr>
          <p:cNvPr id="82" name="正方形/長方形 81">
            <a:extLst>
              <a:ext uri="{FF2B5EF4-FFF2-40B4-BE49-F238E27FC236}">
                <a16:creationId xmlns:a16="http://schemas.microsoft.com/office/drawing/2014/main" id="{8D947B0D-688D-4136-B0E1-07A761E6DFA5}"/>
              </a:ext>
            </a:extLst>
          </p:cNvPr>
          <p:cNvSpPr/>
          <p:nvPr/>
        </p:nvSpPr>
        <p:spPr>
          <a:xfrm>
            <a:off x="562735" y="2793143"/>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3" name="テキスト ボックス 82">
            <a:extLst>
              <a:ext uri="{FF2B5EF4-FFF2-40B4-BE49-F238E27FC236}">
                <a16:creationId xmlns:a16="http://schemas.microsoft.com/office/drawing/2014/main" id="{A8AFC381-84F5-49F0-B207-CDF5C782E27E}"/>
              </a:ext>
            </a:extLst>
          </p:cNvPr>
          <p:cNvSpPr txBox="1"/>
          <p:nvPr/>
        </p:nvSpPr>
        <p:spPr>
          <a:xfrm>
            <a:off x="499175" y="4731616"/>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84" name="正方形/長方形 83">
            <a:extLst>
              <a:ext uri="{FF2B5EF4-FFF2-40B4-BE49-F238E27FC236}">
                <a16:creationId xmlns:a16="http://schemas.microsoft.com/office/drawing/2014/main" id="{E8B775C9-A839-4E1A-82C4-DD1A970CCA65}"/>
              </a:ext>
            </a:extLst>
          </p:cNvPr>
          <p:cNvSpPr/>
          <p:nvPr/>
        </p:nvSpPr>
        <p:spPr>
          <a:xfrm>
            <a:off x="620153" y="4272299"/>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5" name="テキスト ボックス 84">
            <a:extLst>
              <a:ext uri="{FF2B5EF4-FFF2-40B4-BE49-F238E27FC236}">
                <a16:creationId xmlns:a16="http://schemas.microsoft.com/office/drawing/2014/main" id="{8F4AE24F-8681-4249-84EA-CA4E1A8AE1CF}"/>
              </a:ext>
            </a:extLst>
          </p:cNvPr>
          <p:cNvSpPr txBox="1"/>
          <p:nvPr/>
        </p:nvSpPr>
        <p:spPr>
          <a:xfrm>
            <a:off x="989137" y="4220580"/>
            <a:ext cx="64152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6" name="テキスト ボックス 85">
            <a:extLst>
              <a:ext uri="{FF2B5EF4-FFF2-40B4-BE49-F238E27FC236}">
                <a16:creationId xmlns:a16="http://schemas.microsoft.com/office/drawing/2014/main" id="{8F7B904E-C88B-28DC-5AC7-2AF0B4F01264}"/>
              </a:ext>
            </a:extLst>
          </p:cNvPr>
          <p:cNvSpPr txBox="1"/>
          <p:nvPr/>
        </p:nvSpPr>
        <p:spPr>
          <a:xfrm>
            <a:off x="307487" y="3801165"/>
            <a:ext cx="70243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1   2</a:t>
            </a:r>
            <a:endParaRPr kumimoji="1" lang="en-US" altLang="ja-JP" sz="18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endParaRPr>
          </a:p>
        </p:txBody>
      </p:sp>
      <p:sp>
        <p:nvSpPr>
          <p:cNvPr id="87" name="正方形/長方形 86">
            <a:extLst>
              <a:ext uri="{FF2B5EF4-FFF2-40B4-BE49-F238E27FC236}">
                <a16:creationId xmlns:a16="http://schemas.microsoft.com/office/drawing/2014/main" id="{8D947B0D-688D-4136-B0E1-07A761E6DFA5}"/>
              </a:ext>
            </a:extLst>
          </p:cNvPr>
          <p:cNvSpPr/>
          <p:nvPr/>
        </p:nvSpPr>
        <p:spPr>
          <a:xfrm>
            <a:off x="276247" y="4272297"/>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8" name="テキスト ボックス 87">
            <a:extLst>
              <a:ext uri="{FF2B5EF4-FFF2-40B4-BE49-F238E27FC236}">
                <a16:creationId xmlns:a16="http://schemas.microsoft.com/office/drawing/2014/main" id="{A8AFC381-84F5-49F0-B207-CDF5C782E27E}"/>
              </a:ext>
            </a:extLst>
          </p:cNvPr>
          <p:cNvSpPr txBox="1"/>
          <p:nvPr/>
        </p:nvSpPr>
        <p:spPr>
          <a:xfrm>
            <a:off x="569755" y="6141884"/>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89" name="テキスト ボックス 88">
            <a:extLst>
              <a:ext uri="{FF2B5EF4-FFF2-40B4-BE49-F238E27FC236}">
                <a16:creationId xmlns:a16="http://schemas.microsoft.com/office/drawing/2014/main" id="{8F4AE24F-8681-4249-84EA-CA4E1A8AE1CF}"/>
              </a:ext>
            </a:extLst>
          </p:cNvPr>
          <p:cNvSpPr txBox="1"/>
          <p:nvPr/>
        </p:nvSpPr>
        <p:spPr>
          <a:xfrm>
            <a:off x="1059717" y="5630848"/>
            <a:ext cx="64152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0" name="テキスト ボックス 89">
            <a:extLst>
              <a:ext uri="{FF2B5EF4-FFF2-40B4-BE49-F238E27FC236}">
                <a16:creationId xmlns:a16="http://schemas.microsoft.com/office/drawing/2014/main" id="{8F7B904E-C88B-28DC-5AC7-2AF0B4F01264}"/>
              </a:ext>
            </a:extLst>
          </p:cNvPr>
          <p:cNvSpPr txBox="1"/>
          <p:nvPr/>
        </p:nvSpPr>
        <p:spPr>
          <a:xfrm>
            <a:off x="378067" y="5211433"/>
            <a:ext cx="70243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1   2</a:t>
            </a:r>
            <a:endParaRPr kumimoji="1" lang="en-US" altLang="ja-JP" sz="18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endParaRPr>
          </a:p>
        </p:txBody>
      </p:sp>
      <p:sp>
        <p:nvSpPr>
          <p:cNvPr id="91" name="正方形/長方形 90">
            <a:extLst>
              <a:ext uri="{FF2B5EF4-FFF2-40B4-BE49-F238E27FC236}">
                <a16:creationId xmlns:a16="http://schemas.microsoft.com/office/drawing/2014/main" id="{8D947B0D-688D-4136-B0E1-07A761E6DFA5}"/>
              </a:ext>
            </a:extLst>
          </p:cNvPr>
          <p:cNvSpPr/>
          <p:nvPr/>
        </p:nvSpPr>
        <p:spPr>
          <a:xfrm>
            <a:off x="346827" y="5682565"/>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2" name="正方形/長方形 91">
            <a:extLst>
              <a:ext uri="{FF2B5EF4-FFF2-40B4-BE49-F238E27FC236}">
                <a16:creationId xmlns:a16="http://schemas.microsoft.com/office/drawing/2014/main" id="{8D947B0D-688D-4136-B0E1-07A761E6DFA5}"/>
              </a:ext>
            </a:extLst>
          </p:cNvPr>
          <p:cNvSpPr/>
          <p:nvPr/>
        </p:nvSpPr>
        <p:spPr>
          <a:xfrm>
            <a:off x="681568" y="5682565"/>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52138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ニューロンは特定のパターンに応じて活性化する</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A8AFC381-84F5-49F0-B207-CDF5C782E27E}"/>
              </a:ext>
            </a:extLst>
          </p:cNvPr>
          <p:cNvSpPr txBox="1"/>
          <p:nvPr/>
        </p:nvSpPr>
        <p:spPr>
          <a:xfrm>
            <a:off x="391695" y="1689644"/>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6" name="正方形/長方形 5">
            <a:extLst>
              <a:ext uri="{FF2B5EF4-FFF2-40B4-BE49-F238E27FC236}">
                <a16:creationId xmlns:a16="http://schemas.microsoft.com/office/drawing/2014/main" id="{889ABC2A-EB7B-441B-B6AE-BB237724D601}"/>
              </a:ext>
            </a:extLst>
          </p:cNvPr>
          <p:cNvSpPr/>
          <p:nvPr/>
        </p:nvSpPr>
        <p:spPr>
          <a:xfrm>
            <a:off x="176123" y="1230327"/>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E8B775C9-A839-4E1A-82C4-DD1A970CCA65}"/>
              </a:ext>
            </a:extLst>
          </p:cNvPr>
          <p:cNvSpPr/>
          <p:nvPr/>
        </p:nvSpPr>
        <p:spPr>
          <a:xfrm>
            <a:off x="512673" y="1230327"/>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8F4AE24F-8681-4249-84EA-CA4E1A8AE1CF}"/>
              </a:ext>
            </a:extLst>
          </p:cNvPr>
          <p:cNvSpPr txBox="1"/>
          <p:nvPr/>
        </p:nvSpPr>
        <p:spPr>
          <a:xfrm>
            <a:off x="881657" y="1178608"/>
            <a:ext cx="64152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8F7B904E-C88B-28DC-5AC7-2AF0B4F01264}"/>
              </a:ext>
            </a:extLst>
          </p:cNvPr>
          <p:cNvSpPr txBox="1"/>
          <p:nvPr/>
        </p:nvSpPr>
        <p:spPr>
          <a:xfrm>
            <a:off x="200007" y="759193"/>
            <a:ext cx="70243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1   2</a:t>
            </a:r>
            <a:endParaRPr kumimoji="1" lang="en-US" altLang="ja-JP" sz="18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endParaRPr>
          </a:p>
        </p:txBody>
      </p:sp>
      <p:sp>
        <p:nvSpPr>
          <p:cNvPr id="9" name="楕円 8">
            <a:extLst>
              <a:ext uri="{FF2B5EF4-FFF2-40B4-BE49-F238E27FC236}">
                <a16:creationId xmlns:a16="http://schemas.microsoft.com/office/drawing/2014/main" id="{978165A8-706B-4123-94AB-D8355FE0831A}"/>
              </a:ext>
            </a:extLst>
          </p:cNvPr>
          <p:cNvSpPr/>
          <p:nvPr/>
        </p:nvSpPr>
        <p:spPr>
          <a:xfrm>
            <a:off x="2498757" y="945950"/>
            <a:ext cx="415161" cy="3221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0" name="直線コネクタ 9">
            <a:extLst>
              <a:ext uri="{FF2B5EF4-FFF2-40B4-BE49-F238E27FC236}">
                <a16:creationId xmlns:a16="http://schemas.microsoft.com/office/drawing/2014/main" id="{F38B1F08-F12C-4D88-B353-F9B7A4969DB0}"/>
              </a:ext>
            </a:extLst>
          </p:cNvPr>
          <p:cNvCxnSpPr>
            <a:cxnSpLocks/>
            <a:endCxn id="9" idx="2"/>
          </p:cNvCxnSpPr>
          <p:nvPr/>
        </p:nvCxnSpPr>
        <p:spPr>
          <a:xfrm>
            <a:off x="1790842" y="1006977"/>
            <a:ext cx="707915" cy="100057"/>
          </a:xfrm>
          <a:prstGeom prst="line">
            <a:avLst/>
          </a:prstGeom>
        </p:spPr>
        <p:style>
          <a:lnRef idx="1">
            <a:schemeClr val="dk1"/>
          </a:lnRef>
          <a:fillRef idx="0">
            <a:schemeClr val="dk1"/>
          </a:fillRef>
          <a:effectRef idx="0">
            <a:schemeClr val="dk1"/>
          </a:effectRef>
          <a:fontRef idx="minor">
            <a:schemeClr val="tx1"/>
          </a:fontRef>
        </p:style>
      </p:cxnSp>
      <p:cxnSp>
        <p:nvCxnSpPr>
          <p:cNvPr id="11" name="直線コネクタ 10">
            <a:extLst>
              <a:ext uri="{FF2B5EF4-FFF2-40B4-BE49-F238E27FC236}">
                <a16:creationId xmlns:a16="http://schemas.microsoft.com/office/drawing/2014/main" id="{4CFB6AD6-12E1-4F4E-99F1-855CBD2A2594}"/>
              </a:ext>
            </a:extLst>
          </p:cNvPr>
          <p:cNvCxnSpPr>
            <a:cxnSpLocks/>
          </p:cNvCxnSpPr>
          <p:nvPr/>
        </p:nvCxnSpPr>
        <p:spPr>
          <a:xfrm flipV="1">
            <a:off x="1762085" y="1107035"/>
            <a:ext cx="744018" cy="100327"/>
          </a:xfrm>
          <a:prstGeom prst="line">
            <a:avLst/>
          </a:prstGeom>
        </p:spPr>
        <p:style>
          <a:lnRef idx="1">
            <a:schemeClr val="dk1"/>
          </a:lnRef>
          <a:fillRef idx="0">
            <a:schemeClr val="dk1"/>
          </a:fillRef>
          <a:effectRef idx="0">
            <a:schemeClr val="dk1"/>
          </a:effectRef>
          <a:fontRef idx="minor">
            <a:schemeClr val="tx1"/>
          </a:fontRef>
        </p:style>
      </p:cxnSp>
      <p:cxnSp>
        <p:nvCxnSpPr>
          <p:cNvPr id="14" name="直線矢印コネクタ 13">
            <a:extLst>
              <a:ext uri="{FF2B5EF4-FFF2-40B4-BE49-F238E27FC236}">
                <a16:creationId xmlns:a16="http://schemas.microsoft.com/office/drawing/2014/main" id="{0756789D-4B48-4912-B56F-23D690FB6F75}"/>
              </a:ext>
            </a:extLst>
          </p:cNvPr>
          <p:cNvCxnSpPr>
            <a:cxnSpLocks/>
            <a:stCxn id="9" idx="6"/>
            <a:endCxn id="23" idx="2"/>
          </p:cNvCxnSpPr>
          <p:nvPr/>
        </p:nvCxnSpPr>
        <p:spPr>
          <a:xfrm>
            <a:off x="2913918" y="1107035"/>
            <a:ext cx="678078" cy="4215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楕円 15">
            <a:extLst>
              <a:ext uri="{FF2B5EF4-FFF2-40B4-BE49-F238E27FC236}">
                <a16:creationId xmlns:a16="http://schemas.microsoft.com/office/drawing/2014/main" id="{298833EB-8DE2-4680-B183-86DB3987F0C2}"/>
              </a:ext>
            </a:extLst>
          </p:cNvPr>
          <p:cNvSpPr/>
          <p:nvPr/>
        </p:nvSpPr>
        <p:spPr>
          <a:xfrm>
            <a:off x="2498757" y="1689644"/>
            <a:ext cx="415161" cy="3221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7" name="直線コネクタ 16">
            <a:extLst>
              <a:ext uri="{FF2B5EF4-FFF2-40B4-BE49-F238E27FC236}">
                <a16:creationId xmlns:a16="http://schemas.microsoft.com/office/drawing/2014/main" id="{C2462722-31B1-4547-8310-286815CC9D98}"/>
              </a:ext>
            </a:extLst>
          </p:cNvPr>
          <p:cNvCxnSpPr>
            <a:cxnSpLocks/>
            <a:endCxn id="16" idx="2"/>
          </p:cNvCxnSpPr>
          <p:nvPr/>
        </p:nvCxnSpPr>
        <p:spPr>
          <a:xfrm>
            <a:off x="1790842" y="1750672"/>
            <a:ext cx="707915" cy="100057"/>
          </a:xfrm>
          <a:prstGeom prst="line">
            <a:avLst/>
          </a:prstGeom>
        </p:spPr>
        <p:style>
          <a:lnRef idx="1">
            <a:schemeClr val="dk1"/>
          </a:lnRef>
          <a:fillRef idx="0">
            <a:schemeClr val="dk1"/>
          </a:fillRef>
          <a:effectRef idx="0">
            <a:schemeClr val="dk1"/>
          </a:effectRef>
          <a:fontRef idx="minor">
            <a:schemeClr val="tx1"/>
          </a:fontRef>
        </p:style>
      </p:cxnSp>
      <p:cxnSp>
        <p:nvCxnSpPr>
          <p:cNvPr id="18" name="直線コネクタ 17">
            <a:extLst>
              <a:ext uri="{FF2B5EF4-FFF2-40B4-BE49-F238E27FC236}">
                <a16:creationId xmlns:a16="http://schemas.microsoft.com/office/drawing/2014/main" id="{D452100D-F2FD-489D-BA73-B03A1F5D008F}"/>
              </a:ext>
            </a:extLst>
          </p:cNvPr>
          <p:cNvCxnSpPr>
            <a:cxnSpLocks/>
          </p:cNvCxnSpPr>
          <p:nvPr/>
        </p:nvCxnSpPr>
        <p:spPr>
          <a:xfrm flipV="1">
            <a:off x="1762085" y="1850730"/>
            <a:ext cx="744018" cy="100327"/>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2BF270CC-52D9-4781-B379-DBCBC59A31DB}"/>
              </a:ext>
            </a:extLst>
          </p:cNvPr>
          <p:cNvCxnSpPr>
            <a:cxnSpLocks/>
            <a:stCxn id="16" idx="6"/>
            <a:endCxn id="23" idx="2"/>
          </p:cNvCxnSpPr>
          <p:nvPr/>
        </p:nvCxnSpPr>
        <p:spPr>
          <a:xfrm flipV="1">
            <a:off x="2913918" y="1528561"/>
            <a:ext cx="678078" cy="3221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楕円 22">
            <a:extLst>
              <a:ext uri="{FF2B5EF4-FFF2-40B4-BE49-F238E27FC236}">
                <a16:creationId xmlns:a16="http://schemas.microsoft.com/office/drawing/2014/main" id="{F57755CC-94AF-4D5E-8A51-03A077CAC7B1}"/>
              </a:ext>
            </a:extLst>
          </p:cNvPr>
          <p:cNvSpPr/>
          <p:nvPr/>
        </p:nvSpPr>
        <p:spPr>
          <a:xfrm>
            <a:off x="3591996" y="1367476"/>
            <a:ext cx="415161" cy="3221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7B7483E0-1DD4-4A62-B40A-E3198AF7C7E8}"/>
              </a:ext>
            </a:extLst>
          </p:cNvPr>
          <p:cNvSpPr txBox="1"/>
          <p:nvPr/>
        </p:nvSpPr>
        <p:spPr>
          <a:xfrm>
            <a:off x="2921264" y="922557"/>
            <a:ext cx="228487" cy="2625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36" name="テキスト ボックス 35">
            <a:extLst>
              <a:ext uri="{FF2B5EF4-FFF2-40B4-BE49-F238E27FC236}">
                <a16:creationId xmlns:a16="http://schemas.microsoft.com/office/drawing/2014/main" id="{7B7483E0-1DD4-4A62-B40A-E3198AF7C7E8}"/>
              </a:ext>
            </a:extLst>
          </p:cNvPr>
          <p:cNvSpPr txBox="1"/>
          <p:nvPr/>
        </p:nvSpPr>
        <p:spPr>
          <a:xfrm>
            <a:off x="2957190" y="1703883"/>
            <a:ext cx="228487" cy="2625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37" name="テキスト ボックス 36">
            <a:extLst>
              <a:ext uri="{FF2B5EF4-FFF2-40B4-BE49-F238E27FC236}">
                <a16:creationId xmlns:a16="http://schemas.microsoft.com/office/drawing/2014/main" id="{7B7483E0-1DD4-4A62-B40A-E3198AF7C7E8}"/>
              </a:ext>
            </a:extLst>
          </p:cNvPr>
          <p:cNvSpPr txBox="1"/>
          <p:nvPr/>
        </p:nvSpPr>
        <p:spPr>
          <a:xfrm>
            <a:off x="4069962" y="1397264"/>
            <a:ext cx="228487" cy="2625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p:txBody>
      </p:sp>
      <p:sp>
        <p:nvSpPr>
          <p:cNvPr id="42" name="楕円 41">
            <a:extLst>
              <a:ext uri="{FF2B5EF4-FFF2-40B4-BE49-F238E27FC236}">
                <a16:creationId xmlns:a16="http://schemas.microsoft.com/office/drawing/2014/main" id="{978165A8-706B-4123-94AB-D8355FE0831A}"/>
              </a:ext>
            </a:extLst>
          </p:cNvPr>
          <p:cNvSpPr/>
          <p:nvPr/>
        </p:nvSpPr>
        <p:spPr>
          <a:xfrm>
            <a:off x="2491411" y="2417432"/>
            <a:ext cx="415161" cy="3221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43" name="直線コネクタ 42">
            <a:extLst>
              <a:ext uri="{FF2B5EF4-FFF2-40B4-BE49-F238E27FC236}">
                <a16:creationId xmlns:a16="http://schemas.microsoft.com/office/drawing/2014/main" id="{F38B1F08-F12C-4D88-B353-F9B7A4969DB0}"/>
              </a:ext>
            </a:extLst>
          </p:cNvPr>
          <p:cNvCxnSpPr>
            <a:cxnSpLocks/>
            <a:endCxn id="42" idx="2"/>
          </p:cNvCxnSpPr>
          <p:nvPr/>
        </p:nvCxnSpPr>
        <p:spPr>
          <a:xfrm>
            <a:off x="1783496" y="2478459"/>
            <a:ext cx="707915" cy="100057"/>
          </a:xfrm>
          <a:prstGeom prst="line">
            <a:avLst/>
          </a:prstGeom>
        </p:spPr>
        <p:style>
          <a:lnRef idx="1">
            <a:schemeClr val="dk1"/>
          </a:lnRef>
          <a:fillRef idx="0">
            <a:schemeClr val="dk1"/>
          </a:fillRef>
          <a:effectRef idx="0">
            <a:schemeClr val="dk1"/>
          </a:effectRef>
          <a:fontRef idx="minor">
            <a:schemeClr val="tx1"/>
          </a:fontRef>
        </p:style>
      </p:cxnSp>
      <p:cxnSp>
        <p:nvCxnSpPr>
          <p:cNvPr id="44" name="直線コネクタ 43">
            <a:extLst>
              <a:ext uri="{FF2B5EF4-FFF2-40B4-BE49-F238E27FC236}">
                <a16:creationId xmlns:a16="http://schemas.microsoft.com/office/drawing/2014/main" id="{4CFB6AD6-12E1-4F4E-99F1-855CBD2A2594}"/>
              </a:ext>
            </a:extLst>
          </p:cNvPr>
          <p:cNvCxnSpPr>
            <a:cxnSpLocks/>
          </p:cNvCxnSpPr>
          <p:nvPr/>
        </p:nvCxnSpPr>
        <p:spPr>
          <a:xfrm flipV="1">
            <a:off x="1754739" y="2578517"/>
            <a:ext cx="744018" cy="100327"/>
          </a:xfrm>
          <a:prstGeom prst="line">
            <a:avLst/>
          </a:prstGeom>
        </p:spPr>
        <p:style>
          <a:lnRef idx="1">
            <a:schemeClr val="dk1"/>
          </a:lnRef>
          <a:fillRef idx="0">
            <a:schemeClr val="dk1"/>
          </a:fillRef>
          <a:effectRef idx="0">
            <a:schemeClr val="dk1"/>
          </a:effectRef>
          <a:fontRef idx="minor">
            <a:schemeClr val="tx1"/>
          </a:fontRef>
        </p:style>
      </p:cxnSp>
      <p:cxnSp>
        <p:nvCxnSpPr>
          <p:cNvPr id="45" name="直線矢印コネクタ 44">
            <a:extLst>
              <a:ext uri="{FF2B5EF4-FFF2-40B4-BE49-F238E27FC236}">
                <a16:creationId xmlns:a16="http://schemas.microsoft.com/office/drawing/2014/main" id="{0756789D-4B48-4912-B56F-23D690FB6F75}"/>
              </a:ext>
            </a:extLst>
          </p:cNvPr>
          <p:cNvCxnSpPr>
            <a:cxnSpLocks/>
            <a:stCxn id="42" idx="6"/>
            <a:endCxn id="50" idx="2"/>
          </p:cNvCxnSpPr>
          <p:nvPr/>
        </p:nvCxnSpPr>
        <p:spPr>
          <a:xfrm>
            <a:off x="2906572" y="2578517"/>
            <a:ext cx="678078" cy="4215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楕円 45">
            <a:extLst>
              <a:ext uri="{FF2B5EF4-FFF2-40B4-BE49-F238E27FC236}">
                <a16:creationId xmlns:a16="http://schemas.microsoft.com/office/drawing/2014/main" id="{298833EB-8DE2-4680-B183-86DB3987F0C2}"/>
              </a:ext>
            </a:extLst>
          </p:cNvPr>
          <p:cNvSpPr/>
          <p:nvPr/>
        </p:nvSpPr>
        <p:spPr>
          <a:xfrm>
            <a:off x="2491411" y="3161126"/>
            <a:ext cx="415161" cy="3221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47" name="直線コネクタ 46">
            <a:extLst>
              <a:ext uri="{FF2B5EF4-FFF2-40B4-BE49-F238E27FC236}">
                <a16:creationId xmlns:a16="http://schemas.microsoft.com/office/drawing/2014/main" id="{C2462722-31B1-4547-8310-286815CC9D98}"/>
              </a:ext>
            </a:extLst>
          </p:cNvPr>
          <p:cNvCxnSpPr>
            <a:cxnSpLocks/>
            <a:endCxn id="46" idx="2"/>
          </p:cNvCxnSpPr>
          <p:nvPr/>
        </p:nvCxnSpPr>
        <p:spPr>
          <a:xfrm>
            <a:off x="1783496" y="3222154"/>
            <a:ext cx="707915" cy="100057"/>
          </a:xfrm>
          <a:prstGeom prst="line">
            <a:avLst/>
          </a:prstGeom>
        </p:spPr>
        <p:style>
          <a:lnRef idx="1">
            <a:schemeClr val="dk1"/>
          </a:lnRef>
          <a:fillRef idx="0">
            <a:schemeClr val="dk1"/>
          </a:fillRef>
          <a:effectRef idx="0">
            <a:schemeClr val="dk1"/>
          </a:effectRef>
          <a:fontRef idx="minor">
            <a:schemeClr val="tx1"/>
          </a:fontRef>
        </p:style>
      </p:cxnSp>
      <p:cxnSp>
        <p:nvCxnSpPr>
          <p:cNvPr id="48" name="直線コネクタ 47">
            <a:extLst>
              <a:ext uri="{FF2B5EF4-FFF2-40B4-BE49-F238E27FC236}">
                <a16:creationId xmlns:a16="http://schemas.microsoft.com/office/drawing/2014/main" id="{D452100D-F2FD-489D-BA73-B03A1F5D008F}"/>
              </a:ext>
            </a:extLst>
          </p:cNvPr>
          <p:cNvCxnSpPr>
            <a:cxnSpLocks/>
          </p:cNvCxnSpPr>
          <p:nvPr/>
        </p:nvCxnSpPr>
        <p:spPr>
          <a:xfrm flipV="1">
            <a:off x="1754739" y="3322212"/>
            <a:ext cx="744018" cy="100327"/>
          </a:xfrm>
          <a:prstGeom prst="line">
            <a:avLst/>
          </a:prstGeom>
        </p:spPr>
        <p:style>
          <a:lnRef idx="1">
            <a:schemeClr val="dk1"/>
          </a:lnRef>
          <a:fillRef idx="0">
            <a:schemeClr val="dk1"/>
          </a:fillRef>
          <a:effectRef idx="0">
            <a:schemeClr val="dk1"/>
          </a:effectRef>
          <a:fontRef idx="minor">
            <a:schemeClr val="tx1"/>
          </a:fontRef>
        </p:style>
      </p:cxnSp>
      <p:cxnSp>
        <p:nvCxnSpPr>
          <p:cNvPr id="49" name="直線矢印コネクタ 48">
            <a:extLst>
              <a:ext uri="{FF2B5EF4-FFF2-40B4-BE49-F238E27FC236}">
                <a16:creationId xmlns:a16="http://schemas.microsoft.com/office/drawing/2014/main" id="{2BF270CC-52D9-4781-B379-DBCBC59A31DB}"/>
              </a:ext>
            </a:extLst>
          </p:cNvPr>
          <p:cNvCxnSpPr>
            <a:cxnSpLocks/>
            <a:stCxn id="46" idx="6"/>
            <a:endCxn id="50" idx="2"/>
          </p:cNvCxnSpPr>
          <p:nvPr/>
        </p:nvCxnSpPr>
        <p:spPr>
          <a:xfrm flipV="1">
            <a:off x="2906572" y="3000043"/>
            <a:ext cx="678078" cy="3221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楕円 49">
            <a:extLst>
              <a:ext uri="{FF2B5EF4-FFF2-40B4-BE49-F238E27FC236}">
                <a16:creationId xmlns:a16="http://schemas.microsoft.com/office/drawing/2014/main" id="{F57755CC-94AF-4D5E-8A51-03A077CAC7B1}"/>
              </a:ext>
            </a:extLst>
          </p:cNvPr>
          <p:cNvSpPr/>
          <p:nvPr/>
        </p:nvSpPr>
        <p:spPr>
          <a:xfrm>
            <a:off x="3584650" y="2838958"/>
            <a:ext cx="415161" cy="3221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1" name="テキスト ボックス 50">
            <a:extLst>
              <a:ext uri="{FF2B5EF4-FFF2-40B4-BE49-F238E27FC236}">
                <a16:creationId xmlns:a16="http://schemas.microsoft.com/office/drawing/2014/main" id="{7B7483E0-1DD4-4A62-B40A-E3198AF7C7E8}"/>
              </a:ext>
            </a:extLst>
          </p:cNvPr>
          <p:cNvSpPr txBox="1"/>
          <p:nvPr/>
        </p:nvSpPr>
        <p:spPr>
          <a:xfrm>
            <a:off x="2913918" y="2394039"/>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p:txBody>
      </p:sp>
      <p:sp>
        <p:nvSpPr>
          <p:cNvPr id="52" name="テキスト ボックス 51">
            <a:extLst>
              <a:ext uri="{FF2B5EF4-FFF2-40B4-BE49-F238E27FC236}">
                <a16:creationId xmlns:a16="http://schemas.microsoft.com/office/drawing/2014/main" id="{7B7483E0-1DD4-4A62-B40A-E3198AF7C7E8}"/>
              </a:ext>
            </a:extLst>
          </p:cNvPr>
          <p:cNvSpPr txBox="1"/>
          <p:nvPr/>
        </p:nvSpPr>
        <p:spPr>
          <a:xfrm>
            <a:off x="2949844" y="3175365"/>
            <a:ext cx="228487" cy="2625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53" name="テキスト ボックス 52">
            <a:extLst>
              <a:ext uri="{FF2B5EF4-FFF2-40B4-BE49-F238E27FC236}">
                <a16:creationId xmlns:a16="http://schemas.microsoft.com/office/drawing/2014/main" id="{7B7483E0-1DD4-4A62-B40A-E3198AF7C7E8}"/>
              </a:ext>
            </a:extLst>
          </p:cNvPr>
          <p:cNvSpPr txBox="1"/>
          <p:nvPr/>
        </p:nvSpPr>
        <p:spPr>
          <a:xfrm>
            <a:off x="4062616" y="2868746"/>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54" name="楕円 53">
            <a:extLst>
              <a:ext uri="{FF2B5EF4-FFF2-40B4-BE49-F238E27FC236}">
                <a16:creationId xmlns:a16="http://schemas.microsoft.com/office/drawing/2014/main" id="{978165A8-706B-4123-94AB-D8355FE0831A}"/>
              </a:ext>
            </a:extLst>
          </p:cNvPr>
          <p:cNvSpPr/>
          <p:nvPr/>
        </p:nvSpPr>
        <p:spPr>
          <a:xfrm>
            <a:off x="2484065" y="3888914"/>
            <a:ext cx="415161" cy="3221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55" name="直線コネクタ 54">
            <a:extLst>
              <a:ext uri="{FF2B5EF4-FFF2-40B4-BE49-F238E27FC236}">
                <a16:creationId xmlns:a16="http://schemas.microsoft.com/office/drawing/2014/main" id="{F38B1F08-F12C-4D88-B353-F9B7A4969DB0}"/>
              </a:ext>
            </a:extLst>
          </p:cNvPr>
          <p:cNvCxnSpPr>
            <a:cxnSpLocks/>
            <a:endCxn id="54" idx="2"/>
          </p:cNvCxnSpPr>
          <p:nvPr/>
        </p:nvCxnSpPr>
        <p:spPr>
          <a:xfrm>
            <a:off x="1776150" y="3949941"/>
            <a:ext cx="707915" cy="100057"/>
          </a:xfrm>
          <a:prstGeom prst="line">
            <a:avLst/>
          </a:prstGeom>
        </p:spPr>
        <p:style>
          <a:lnRef idx="1">
            <a:schemeClr val="dk1"/>
          </a:lnRef>
          <a:fillRef idx="0">
            <a:schemeClr val="dk1"/>
          </a:fillRef>
          <a:effectRef idx="0">
            <a:schemeClr val="dk1"/>
          </a:effectRef>
          <a:fontRef idx="minor">
            <a:schemeClr val="tx1"/>
          </a:fontRef>
        </p:style>
      </p:cxnSp>
      <p:cxnSp>
        <p:nvCxnSpPr>
          <p:cNvPr id="56" name="直線コネクタ 55">
            <a:extLst>
              <a:ext uri="{FF2B5EF4-FFF2-40B4-BE49-F238E27FC236}">
                <a16:creationId xmlns:a16="http://schemas.microsoft.com/office/drawing/2014/main" id="{4CFB6AD6-12E1-4F4E-99F1-855CBD2A2594}"/>
              </a:ext>
            </a:extLst>
          </p:cNvPr>
          <p:cNvCxnSpPr>
            <a:cxnSpLocks/>
          </p:cNvCxnSpPr>
          <p:nvPr/>
        </p:nvCxnSpPr>
        <p:spPr>
          <a:xfrm flipV="1">
            <a:off x="1747393" y="4049999"/>
            <a:ext cx="744018" cy="100327"/>
          </a:xfrm>
          <a:prstGeom prst="line">
            <a:avLst/>
          </a:prstGeom>
        </p:spPr>
        <p:style>
          <a:lnRef idx="1">
            <a:schemeClr val="dk1"/>
          </a:lnRef>
          <a:fillRef idx="0">
            <a:schemeClr val="dk1"/>
          </a:fillRef>
          <a:effectRef idx="0">
            <a:schemeClr val="dk1"/>
          </a:effectRef>
          <a:fontRef idx="minor">
            <a:schemeClr val="tx1"/>
          </a:fontRef>
        </p:style>
      </p:cxnSp>
      <p:cxnSp>
        <p:nvCxnSpPr>
          <p:cNvPr id="57" name="直線矢印コネクタ 56">
            <a:extLst>
              <a:ext uri="{FF2B5EF4-FFF2-40B4-BE49-F238E27FC236}">
                <a16:creationId xmlns:a16="http://schemas.microsoft.com/office/drawing/2014/main" id="{0756789D-4B48-4912-B56F-23D690FB6F75}"/>
              </a:ext>
            </a:extLst>
          </p:cNvPr>
          <p:cNvCxnSpPr>
            <a:cxnSpLocks/>
            <a:stCxn id="54" idx="6"/>
            <a:endCxn id="62" idx="2"/>
          </p:cNvCxnSpPr>
          <p:nvPr/>
        </p:nvCxnSpPr>
        <p:spPr>
          <a:xfrm>
            <a:off x="2899226" y="4049999"/>
            <a:ext cx="678078" cy="4215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楕円 57">
            <a:extLst>
              <a:ext uri="{FF2B5EF4-FFF2-40B4-BE49-F238E27FC236}">
                <a16:creationId xmlns:a16="http://schemas.microsoft.com/office/drawing/2014/main" id="{298833EB-8DE2-4680-B183-86DB3987F0C2}"/>
              </a:ext>
            </a:extLst>
          </p:cNvPr>
          <p:cNvSpPr/>
          <p:nvPr/>
        </p:nvSpPr>
        <p:spPr>
          <a:xfrm>
            <a:off x="2484065" y="4632608"/>
            <a:ext cx="415161" cy="3221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59" name="直線コネクタ 58">
            <a:extLst>
              <a:ext uri="{FF2B5EF4-FFF2-40B4-BE49-F238E27FC236}">
                <a16:creationId xmlns:a16="http://schemas.microsoft.com/office/drawing/2014/main" id="{C2462722-31B1-4547-8310-286815CC9D98}"/>
              </a:ext>
            </a:extLst>
          </p:cNvPr>
          <p:cNvCxnSpPr>
            <a:cxnSpLocks/>
            <a:endCxn id="58" idx="2"/>
          </p:cNvCxnSpPr>
          <p:nvPr/>
        </p:nvCxnSpPr>
        <p:spPr>
          <a:xfrm>
            <a:off x="1776150" y="4693636"/>
            <a:ext cx="707915" cy="100057"/>
          </a:xfrm>
          <a:prstGeom prst="line">
            <a:avLst/>
          </a:prstGeom>
        </p:spPr>
        <p:style>
          <a:lnRef idx="1">
            <a:schemeClr val="dk1"/>
          </a:lnRef>
          <a:fillRef idx="0">
            <a:schemeClr val="dk1"/>
          </a:fillRef>
          <a:effectRef idx="0">
            <a:schemeClr val="dk1"/>
          </a:effectRef>
          <a:fontRef idx="minor">
            <a:schemeClr val="tx1"/>
          </a:fontRef>
        </p:style>
      </p:cxnSp>
      <p:cxnSp>
        <p:nvCxnSpPr>
          <p:cNvPr id="60" name="直線コネクタ 59">
            <a:extLst>
              <a:ext uri="{FF2B5EF4-FFF2-40B4-BE49-F238E27FC236}">
                <a16:creationId xmlns:a16="http://schemas.microsoft.com/office/drawing/2014/main" id="{D452100D-F2FD-489D-BA73-B03A1F5D008F}"/>
              </a:ext>
            </a:extLst>
          </p:cNvPr>
          <p:cNvCxnSpPr>
            <a:cxnSpLocks/>
          </p:cNvCxnSpPr>
          <p:nvPr/>
        </p:nvCxnSpPr>
        <p:spPr>
          <a:xfrm flipV="1">
            <a:off x="1747393" y="4793694"/>
            <a:ext cx="744018" cy="100327"/>
          </a:xfrm>
          <a:prstGeom prst="line">
            <a:avLst/>
          </a:prstGeom>
        </p:spPr>
        <p:style>
          <a:lnRef idx="1">
            <a:schemeClr val="dk1"/>
          </a:lnRef>
          <a:fillRef idx="0">
            <a:schemeClr val="dk1"/>
          </a:fillRef>
          <a:effectRef idx="0">
            <a:schemeClr val="dk1"/>
          </a:effectRef>
          <a:fontRef idx="minor">
            <a:schemeClr val="tx1"/>
          </a:fontRef>
        </p:style>
      </p:cxnSp>
      <p:cxnSp>
        <p:nvCxnSpPr>
          <p:cNvPr id="61" name="直線矢印コネクタ 60">
            <a:extLst>
              <a:ext uri="{FF2B5EF4-FFF2-40B4-BE49-F238E27FC236}">
                <a16:creationId xmlns:a16="http://schemas.microsoft.com/office/drawing/2014/main" id="{2BF270CC-52D9-4781-B379-DBCBC59A31DB}"/>
              </a:ext>
            </a:extLst>
          </p:cNvPr>
          <p:cNvCxnSpPr>
            <a:cxnSpLocks/>
            <a:stCxn id="58" idx="6"/>
            <a:endCxn id="62" idx="2"/>
          </p:cNvCxnSpPr>
          <p:nvPr/>
        </p:nvCxnSpPr>
        <p:spPr>
          <a:xfrm flipV="1">
            <a:off x="2899226" y="4471525"/>
            <a:ext cx="678078" cy="3221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楕円 61">
            <a:extLst>
              <a:ext uri="{FF2B5EF4-FFF2-40B4-BE49-F238E27FC236}">
                <a16:creationId xmlns:a16="http://schemas.microsoft.com/office/drawing/2014/main" id="{F57755CC-94AF-4D5E-8A51-03A077CAC7B1}"/>
              </a:ext>
            </a:extLst>
          </p:cNvPr>
          <p:cNvSpPr/>
          <p:nvPr/>
        </p:nvSpPr>
        <p:spPr>
          <a:xfrm>
            <a:off x="3577304" y="4310440"/>
            <a:ext cx="415161" cy="3221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3" name="テキスト ボックス 62">
            <a:extLst>
              <a:ext uri="{FF2B5EF4-FFF2-40B4-BE49-F238E27FC236}">
                <a16:creationId xmlns:a16="http://schemas.microsoft.com/office/drawing/2014/main" id="{7B7483E0-1DD4-4A62-B40A-E3198AF7C7E8}"/>
              </a:ext>
            </a:extLst>
          </p:cNvPr>
          <p:cNvSpPr txBox="1"/>
          <p:nvPr/>
        </p:nvSpPr>
        <p:spPr>
          <a:xfrm>
            <a:off x="2906572" y="3865521"/>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p:txBody>
      </p:sp>
      <p:sp>
        <p:nvSpPr>
          <p:cNvPr id="64" name="テキスト ボックス 63">
            <a:extLst>
              <a:ext uri="{FF2B5EF4-FFF2-40B4-BE49-F238E27FC236}">
                <a16:creationId xmlns:a16="http://schemas.microsoft.com/office/drawing/2014/main" id="{7B7483E0-1DD4-4A62-B40A-E3198AF7C7E8}"/>
              </a:ext>
            </a:extLst>
          </p:cNvPr>
          <p:cNvSpPr txBox="1"/>
          <p:nvPr/>
        </p:nvSpPr>
        <p:spPr>
          <a:xfrm>
            <a:off x="2942498" y="4646847"/>
            <a:ext cx="228487" cy="2625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65" name="テキスト ボックス 64">
            <a:extLst>
              <a:ext uri="{FF2B5EF4-FFF2-40B4-BE49-F238E27FC236}">
                <a16:creationId xmlns:a16="http://schemas.microsoft.com/office/drawing/2014/main" id="{7B7483E0-1DD4-4A62-B40A-E3198AF7C7E8}"/>
              </a:ext>
            </a:extLst>
          </p:cNvPr>
          <p:cNvSpPr txBox="1"/>
          <p:nvPr/>
        </p:nvSpPr>
        <p:spPr>
          <a:xfrm>
            <a:off x="4055270" y="4340228"/>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p>
        </p:txBody>
      </p:sp>
      <p:sp>
        <p:nvSpPr>
          <p:cNvPr id="66" name="楕円 65">
            <a:extLst>
              <a:ext uri="{FF2B5EF4-FFF2-40B4-BE49-F238E27FC236}">
                <a16:creationId xmlns:a16="http://schemas.microsoft.com/office/drawing/2014/main" id="{978165A8-706B-4123-94AB-D8355FE0831A}"/>
              </a:ext>
            </a:extLst>
          </p:cNvPr>
          <p:cNvSpPr/>
          <p:nvPr/>
        </p:nvSpPr>
        <p:spPr>
          <a:xfrm>
            <a:off x="2476719" y="5360396"/>
            <a:ext cx="415161" cy="3221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67" name="直線コネクタ 66">
            <a:extLst>
              <a:ext uri="{FF2B5EF4-FFF2-40B4-BE49-F238E27FC236}">
                <a16:creationId xmlns:a16="http://schemas.microsoft.com/office/drawing/2014/main" id="{F38B1F08-F12C-4D88-B353-F9B7A4969DB0}"/>
              </a:ext>
            </a:extLst>
          </p:cNvPr>
          <p:cNvCxnSpPr>
            <a:cxnSpLocks/>
            <a:endCxn id="66" idx="2"/>
          </p:cNvCxnSpPr>
          <p:nvPr/>
        </p:nvCxnSpPr>
        <p:spPr>
          <a:xfrm>
            <a:off x="1768804" y="5421423"/>
            <a:ext cx="707915" cy="100057"/>
          </a:xfrm>
          <a:prstGeom prst="line">
            <a:avLst/>
          </a:prstGeom>
        </p:spPr>
        <p:style>
          <a:lnRef idx="1">
            <a:schemeClr val="dk1"/>
          </a:lnRef>
          <a:fillRef idx="0">
            <a:schemeClr val="dk1"/>
          </a:fillRef>
          <a:effectRef idx="0">
            <a:schemeClr val="dk1"/>
          </a:effectRef>
          <a:fontRef idx="minor">
            <a:schemeClr val="tx1"/>
          </a:fontRef>
        </p:style>
      </p:cxnSp>
      <p:cxnSp>
        <p:nvCxnSpPr>
          <p:cNvPr id="68" name="直線コネクタ 67">
            <a:extLst>
              <a:ext uri="{FF2B5EF4-FFF2-40B4-BE49-F238E27FC236}">
                <a16:creationId xmlns:a16="http://schemas.microsoft.com/office/drawing/2014/main" id="{4CFB6AD6-12E1-4F4E-99F1-855CBD2A2594}"/>
              </a:ext>
            </a:extLst>
          </p:cNvPr>
          <p:cNvCxnSpPr>
            <a:cxnSpLocks/>
          </p:cNvCxnSpPr>
          <p:nvPr/>
        </p:nvCxnSpPr>
        <p:spPr>
          <a:xfrm flipV="1">
            <a:off x="1740047" y="5521481"/>
            <a:ext cx="744018" cy="100327"/>
          </a:xfrm>
          <a:prstGeom prst="line">
            <a:avLst/>
          </a:prstGeom>
        </p:spPr>
        <p:style>
          <a:lnRef idx="1">
            <a:schemeClr val="dk1"/>
          </a:lnRef>
          <a:fillRef idx="0">
            <a:schemeClr val="dk1"/>
          </a:fillRef>
          <a:effectRef idx="0">
            <a:schemeClr val="dk1"/>
          </a:effectRef>
          <a:fontRef idx="minor">
            <a:schemeClr val="tx1"/>
          </a:fontRef>
        </p:style>
      </p:cxnSp>
      <p:cxnSp>
        <p:nvCxnSpPr>
          <p:cNvPr id="69" name="直線矢印コネクタ 68">
            <a:extLst>
              <a:ext uri="{FF2B5EF4-FFF2-40B4-BE49-F238E27FC236}">
                <a16:creationId xmlns:a16="http://schemas.microsoft.com/office/drawing/2014/main" id="{0756789D-4B48-4912-B56F-23D690FB6F75}"/>
              </a:ext>
            </a:extLst>
          </p:cNvPr>
          <p:cNvCxnSpPr>
            <a:cxnSpLocks/>
            <a:stCxn id="66" idx="6"/>
            <a:endCxn id="74" idx="2"/>
          </p:cNvCxnSpPr>
          <p:nvPr/>
        </p:nvCxnSpPr>
        <p:spPr>
          <a:xfrm>
            <a:off x="2891880" y="5521481"/>
            <a:ext cx="678078" cy="4215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楕円 69">
            <a:extLst>
              <a:ext uri="{FF2B5EF4-FFF2-40B4-BE49-F238E27FC236}">
                <a16:creationId xmlns:a16="http://schemas.microsoft.com/office/drawing/2014/main" id="{298833EB-8DE2-4680-B183-86DB3987F0C2}"/>
              </a:ext>
            </a:extLst>
          </p:cNvPr>
          <p:cNvSpPr/>
          <p:nvPr/>
        </p:nvSpPr>
        <p:spPr>
          <a:xfrm>
            <a:off x="2476719" y="6104090"/>
            <a:ext cx="415161" cy="3221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71" name="直線コネクタ 70">
            <a:extLst>
              <a:ext uri="{FF2B5EF4-FFF2-40B4-BE49-F238E27FC236}">
                <a16:creationId xmlns:a16="http://schemas.microsoft.com/office/drawing/2014/main" id="{C2462722-31B1-4547-8310-286815CC9D98}"/>
              </a:ext>
            </a:extLst>
          </p:cNvPr>
          <p:cNvCxnSpPr>
            <a:cxnSpLocks/>
            <a:endCxn id="70" idx="2"/>
          </p:cNvCxnSpPr>
          <p:nvPr/>
        </p:nvCxnSpPr>
        <p:spPr>
          <a:xfrm>
            <a:off x="1768804" y="6165118"/>
            <a:ext cx="707915" cy="100057"/>
          </a:xfrm>
          <a:prstGeom prst="line">
            <a:avLst/>
          </a:prstGeom>
        </p:spPr>
        <p:style>
          <a:lnRef idx="1">
            <a:schemeClr val="dk1"/>
          </a:lnRef>
          <a:fillRef idx="0">
            <a:schemeClr val="dk1"/>
          </a:fillRef>
          <a:effectRef idx="0">
            <a:schemeClr val="dk1"/>
          </a:effectRef>
          <a:fontRef idx="minor">
            <a:schemeClr val="tx1"/>
          </a:fontRef>
        </p:style>
      </p:cxnSp>
      <p:cxnSp>
        <p:nvCxnSpPr>
          <p:cNvPr id="72" name="直線コネクタ 71">
            <a:extLst>
              <a:ext uri="{FF2B5EF4-FFF2-40B4-BE49-F238E27FC236}">
                <a16:creationId xmlns:a16="http://schemas.microsoft.com/office/drawing/2014/main" id="{D452100D-F2FD-489D-BA73-B03A1F5D008F}"/>
              </a:ext>
            </a:extLst>
          </p:cNvPr>
          <p:cNvCxnSpPr>
            <a:cxnSpLocks/>
          </p:cNvCxnSpPr>
          <p:nvPr/>
        </p:nvCxnSpPr>
        <p:spPr>
          <a:xfrm flipV="1">
            <a:off x="1740047" y="6265176"/>
            <a:ext cx="744018" cy="100327"/>
          </a:xfrm>
          <a:prstGeom prst="line">
            <a:avLst/>
          </a:prstGeom>
        </p:spPr>
        <p:style>
          <a:lnRef idx="1">
            <a:schemeClr val="dk1"/>
          </a:lnRef>
          <a:fillRef idx="0">
            <a:schemeClr val="dk1"/>
          </a:fillRef>
          <a:effectRef idx="0">
            <a:schemeClr val="dk1"/>
          </a:effectRef>
          <a:fontRef idx="minor">
            <a:schemeClr val="tx1"/>
          </a:fontRef>
        </p:style>
      </p:cxnSp>
      <p:cxnSp>
        <p:nvCxnSpPr>
          <p:cNvPr id="73" name="直線矢印コネクタ 72">
            <a:extLst>
              <a:ext uri="{FF2B5EF4-FFF2-40B4-BE49-F238E27FC236}">
                <a16:creationId xmlns:a16="http://schemas.microsoft.com/office/drawing/2014/main" id="{2BF270CC-52D9-4781-B379-DBCBC59A31DB}"/>
              </a:ext>
            </a:extLst>
          </p:cNvPr>
          <p:cNvCxnSpPr>
            <a:cxnSpLocks/>
            <a:stCxn id="70" idx="6"/>
            <a:endCxn id="74" idx="2"/>
          </p:cNvCxnSpPr>
          <p:nvPr/>
        </p:nvCxnSpPr>
        <p:spPr>
          <a:xfrm flipV="1">
            <a:off x="2891880" y="5943007"/>
            <a:ext cx="678078" cy="3221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楕円 73">
            <a:extLst>
              <a:ext uri="{FF2B5EF4-FFF2-40B4-BE49-F238E27FC236}">
                <a16:creationId xmlns:a16="http://schemas.microsoft.com/office/drawing/2014/main" id="{F57755CC-94AF-4D5E-8A51-03A077CAC7B1}"/>
              </a:ext>
            </a:extLst>
          </p:cNvPr>
          <p:cNvSpPr/>
          <p:nvPr/>
        </p:nvSpPr>
        <p:spPr>
          <a:xfrm>
            <a:off x="3569958" y="5781922"/>
            <a:ext cx="415161" cy="3221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5" name="テキスト ボックス 74">
            <a:extLst>
              <a:ext uri="{FF2B5EF4-FFF2-40B4-BE49-F238E27FC236}">
                <a16:creationId xmlns:a16="http://schemas.microsoft.com/office/drawing/2014/main" id="{7B7483E0-1DD4-4A62-B40A-E3198AF7C7E8}"/>
              </a:ext>
            </a:extLst>
          </p:cNvPr>
          <p:cNvSpPr txBox="1"/>
          <p:nvPr/>
        </p:nvSpPr>
        <p:spPr>
          <a:xfrm>
            <a:off x="2899226" y="5337003"/>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a:t>
            </a:r>
          </a:p>
        </p:txBody>
      </p:sp>
      <p:sp>
        <p:nvSpPr>
          <p:cNvPr id="76" name="テキスト ボックス 75">
            <a:extLst>
              <a:ext uri="{FF2B5EF4-FFF2-40B4-BE49-F238E27FC236}">
                <a16:creationId xmlns:a16="http://schemas.microsoft.com/office/drawing/2014/main" id="{7B7483E0-1DD4-4A62-B40A-E3198AF7C7E8}"/>
              </a:ext>
            </a:extLst>
          </p:cNvPr>
          <p:cNvSpPr txBox="1"/>
          <p:nvPr/>
        </p:nvSpPr>
        <p:spPr>
          <a:xfrm>
            <a:off x="2935152" y="6118329"/>
            <a:ext cx="3401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p:txBody>
      </p:sp>
      <p:sp>
        <p:nvSpPr>
          <p:cNvPr id="77" name="テキスト ボックス 76">
            <a:extLst>
              <a:ext uri="{FF2B5EF4-FFF2-40B4-BE49-F238E27FC236}">
                <a16:creationId xmlns:a16="http://schemas.microsoft.com/office/drawing/2014/main" id="{7B7483E0-1DD4-4A62-B40A-E3198AF7C7E8}"/>
              </a:ext>
            </a:extLst>
          </p:cNvPr>
          <p:cNvSpPr txBox="1"/>
          <p:nvPr/>
        </p:nvSpPr>
        <p:spPr>
          <a:xfrm>
            <a:off x="4047924" y="5811710"/>
            <a:ext cx="228487" cy="2625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p>
        </p:txBody>
      </p:sp>
      <p:sp>
        <p:nvSpPr>
          <p:cNvPr id="78" name="テキスト ボックス 77">
            <a:extLst>
              <a:ext uri="{FF2B5EF4-FFF2-40B4-BE49-F238E27FC236}">
                <a16:creationId xmlns:a16="http://schemas.microsoft.com/office/drawing/2014/main" id="{A8AFC381-84F5-49F0-B207-CDF5C782E27E}"/>
              </a:ext>
            </a:extLst>
          </p:cNvPr>
          <p:cNvSpPr txBox="1"/>
          <p:nvPr/>
        </p:nvSpPr>
        <p:spPr>
          <a:xfrm>
            <a:off x="449113" y="3252462"/>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79" name="正方形/長方形 78">
            <a:extLst>
              <a:ext uri="{FF2B5EF4-FFF2-40B4-BE49-F238E27FC236}">
                <a16:creationId xmlns:a16="http://schemas.microsoft.com/office/drawing/2014/main" id="{889ABC2A-EB7B-441B-B6AE-BB237724D601}"/>
              </a:ext>
            </a:extLst>
          </p:cNvPr>
          <p:cNvSpPr/>
          <p:nvPr/>
        </p:nvSpPr>
        <p:spPr>
          <a:xfrm>
            <a:off x="233541" y="2793145"/>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0" name="テキスト ボックス 79">
            <a:extLst>
              <a:ext uri="{FF2B5EF4-FFF2-40B4-BE49-F238E27FC236}">
                <a16:creationId xmlns:a16="http://schemas.microsoft.com/office/drawing/2014/main" id="{8F4AE24F-8681-4249-84EA-CA4E1A8AE1CF}"/>
              </a:ext>
            </a:extLst>
          </p:cNvPr>
          <p:cNvSpPr txBox="1"/>
          <p:nvPr/>
        </p:nvSpPr>
        <p:spPr>
          <a:xfrm>
            <a:off x="939075" y="2741426"/>
            <a:ext cx="64152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1" name="テキスト ボックス 80">
            <a:extLst>
              <a:ext uri="{FF2B5EF4-FFF2-40B4-BE49-F238E27FC236}">
                <a16:creationId xmlns:a16="http://schemas.microsoft.com/office/drawing/2014/main" id="{8F7B904E-C88B-28DC-5AC7-2AF0B4F01264}"/>
              </a:ext>
            </a:extLst>
          </p:cNvPr>
          <p:cNvSpPr txBox="1"/>
          <p:nvPr/>
        </p:nvSpPr>
        <p:spPr>
          <a:xfrm>
            <a:off x="257425" y="2322011"/>
            <a:ext cx="70243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1   2</a:t>
            </a:r>
            <a:endParaRPr kumimoji="1" lang="en-US" altLang="ja-JP" sz="18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endParaRPr>
          </a:p>
        </p:txBody>
      </p:sp>
      <p:sp>
        <p:nvSpPr>
          <p:cNvPr id="82" name="正方形/長方形 81">
            <a:extLst>
              <a:ext uri="{FF2B5EF4-FFF2-40B4-BE49-F238E27FC236}">
                <a16:creationId xmlns:a16="http://schemas.microsoft.com/office/drawing/2014/main" id="{8D947B0D-688D-4136-B0E1-07A761E6DFA5}"/>
              </a:ext>
            </a:extLst>
          </p:cNvPr>
          <p:cNvSpPr/>
          <p:nvPr/>
        </p:nvSpPr>
        <p:spPr>
          <a:xfrm>
            <a:off x="562735" y="2793143"/>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3" name="テキスト ボックス 82">
            <a:extLst>
              <a:ext uri="{FF2B5EF4-FFF2-40B4-BE49-F238E27FC236}">
                <a16:creationId xmlns:a16="http://schemas.microsoft.com/office/drawing/2014/main" id="{A8AFC381-84F5-49F0-B207-CDF5C782E27E}"/>
              </a:ext>
            </a:extLst>
          </p:cNvPr>
          <p:cNvSpPr txBox="1"/>
          <p:nvPr/>
        </p:nvSpPr>
        <p:spPr>
          <a:xfrm>
            <a:off x="499175" y="4731616"/>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84" name="正方形/長方形 83">
            <a:extLst>
              <a:ext uri="{FF2B5EF4-FFF2-40B4-BE49-F238E27FC236}">
                <a16:creationId xmlns:a16="http://schemas.microsoft.com/office/drawing/2014/main" id="{E8B775C9-A839-4E1A-82C4-DD1A970CCA65}"/>
              </a:ext>
            </a:extLst>
          </p:cNvPr>
          <p:cNvSpPr/>
          <p:nvPr/>
        </p:nvSpPr>
        <p:spPr>
          <a:xfrm>
            <a:off x="620153" y="4272299"/>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5" name="テキスト ボックス 84">
            <a:extLst>
              <a:ext uri="{FF2B5EF4-FFF2-40B4-BE49-F238E27FC236}">
                <a16:creationId xmlns:a16="http://schemas.microsoft.com/office/drawing/2014/main" id="{8F4AE24F-8681-4249-84EA-CA4E1A8AE1CF}"/>
              </a:ext>
            </a:extLst>
          </p:cNvPr>
          <p:cNvSpPr txBox="1"/>
          <p:nvPr/>
        </p:nvSpPr>
        <p:spPr>
          <a:xfrm>
            <a:off x="989137" y="4220580"/>
            <a:ext cx="64152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6" name="テキスト ボックス 85">
            <a:extLst>
              <a:ext uri="{FF2B5EF4-FFF2-40B4-BE49-F238E27FC236}">
                <a16:creationId xmlns:a16="http://schemas.microsoft.com/office/drawing/2014/main" id="{8F7B904E-C88B-28DC-5AC7-2AF0B4F01264}"/>
              </a:ext>
            </a:extLst>
          </p:cNvPr>
          <p:cNvSpPr txBox="1"/>
          <p:nvPr/>
        </p:nvSpPr>
        <p:spPr>
          <a:xfrm>
            <a:off x="307487" y="3801165"/>
            <a:ext cx="70243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1   2</a:t>
            </a:r>
            <a:endParaRPr kumimoji="1" lang="en-US" altLang="ja-JP" sz="18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endParaRPr>
          </a:p>
        </p:txBody>
      </p:sp>
      <p:sp>
        <p:nvSpPr>
          <p:cNvPr id="87" name="正方形/長方形 86">
            <a:extLst>
              <a:ext uri="{FF2B5EF4-FFF2-40B4-BE49-F238E27FC236}">
                <a16:creationId xmlns:a16="http://schemas.microsoft.com/office/drawing/2014/main" id="{8D947B0D-688D-4136-B0E1-07A761E6DFA5}"/>
              </a:ext>
            </a:extLst>
          </p:cNvPr>
          <p:cNvSpPr/>
          <p:nvPr/>
        </p:nvSpPr>
        <p:spPr>
          <a:xfrm>
            <a:off x="276247" y="4272297"/>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8" name="テキスト ボックス 87">
            <a:extLst>
              <a:ext uri="{FF2B5EF4-FFF2-40B4-BE49-F238E27FC236}">
                <a16:creationId xmlns:a16="http://schemas.microsoft.com/office/drawing/2014/main" id="{A8AFC381-84F5-49F0-B207-CDF5C782E27E}"/>
              </a:ext>
            </a:extLst>
          </p:cNvPr>
          <p:cNvSpPr txBox="1"/>
          <p:nvPr/>
        </p:nvSpPr>
        <p:spPr>
          <a:xfrm>
            <a:off x="569755" y="6141884"/>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入力</a:t>
            </a:r>
          </a:p>
        </p:txBody>
      </p:sp>
      <p:sp>
        <p:nvSpPr>
          <p:cNvPr id="89" name="テキスト ボックス 88">
            <a:extLst>
              <a:ext uri="{FF2B5EF4-FFF2-40B4-BE49-F238E27FC236}">
                <a16:creationId xmlns:a16="http://schemas.microsoft.com/office/drawing/2014/main" id="{8F4AE24F-8681-4249-84EA-CA4E1A8AE1CF}"/>
              </a:ext>
            </a:extLst>
          </p:cNvPr>
          <p:cNvSpPr txBox="1"/>
          <p:nvPr/>
        </p:nvSpPr>
        <p:spPr>
          <a:xfrm>
            <a:off x="1059717" y="5630848"/>
            <a:ext cx="64152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0" name="テキスト ボックス 89">
            <a:extLst>
              <a:ext uri="{FF2B5EF4-FFF2-40B4-BE49-F238E27FC236}">
                <a16:creationId xmlns:a16="http://schemas.microsoft.com/office/drawing/2014/main" id="{8F7B904E-C88B-28DC-5AC7-2AF0B4F01264}"/>
              </a:ext>
            </a:extLst>
          </p:cNvPr>
          <p:cNvSpPr txBox="1"/>
          <p:nvPr/>
        </p:nvSpPr>
        <p:spPr>
          <a:xfrm>
            <a:off x="378067" y="5211433"/>
            <a:ext cx="70243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1   2</a:t>
            </a:r>
            <a:endParaRPr kumimoji="1" lang="en-US" altLang="ja-JP" sz="18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endParaRPr>
          </a:p>
        </p:txBody>
      </p:sp>
      <p:sp>
        <p:nvSpPr>
          <p:cNvPr id="91" name="正方形/長方形 90">
            <a:extLst>
              <a:ext uri="{FF2B5EF4-FFF2-40B4-BE49-F238E27FC236}">
                <a16:creationId xmlns:a16="http://schemas.microsoft.com/office/drawing/2014/main" id="{8D947B0D-688D-4136-B0E1-07A761E6DFA5}"/>
              </a:ext>
            </a:extLst>
          </p:cNvPr>
          <p:cNvSpPr/>
          <p:nvPr/>
        </p:nvSpPr>
        <p:spPr>
          <a:xfrm>
            <a:off x="346827" y="5682565"/>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2" name="正方形/長方形 91">
            <a:extLst>
              <a:ext uri="{FF2B5EF4-FFF2-40B4-BE49-F238E27FC236}">
                <a16:creationId xmlns:a16="http://schemas.microsoft.com/office/drawing/2014/main" id="{8D947B0D-688D-4136-B0E1-07A761E6DFA5}"/>
              </a:ext>
            </a:extLst>
          </p:cNvPr>
          <p:cNvSpPr/>
          <p:nvPr/>
        </p:nvSpPr>
        <p:spPr>
          <a:xfrm>
            <a:off x="681568" y="5682565"/>
            <a:ext cx="336550" cy="358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3" name="楕円 92">
            <a:extLst>
              <a:ext uri="{FF2B5EF4-FFF2-40B4-BE49-F238E27FC236}">
                <a16:creationId xmlns:a16="http://schemas.microsoft.com/office/drawing/2014/main" id="{978165A8-706B-4123-94AB-D8355FE0831A}"/>
              </a:ext>
            </a:extLst>
          </p:cNvPr>
          <p:cNvSpPr/>
          <p:nvPr/>
        </p:nvSpPr>
        <p:spPr>
          <a:xfrm>
            <a:off x="6223530" y="2113893"/>
            <a:ext cx="415161" cy="3221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94" name="直線コネクタ 93">
            <a:extLst>
              <a:ext uri="{FF2B5EF4-FFF2-40B4-BE49-F238E27FC236}">
                <a16:creationId xmlns:a16="http://schemas.microsoft.com/office/drawing/2014/main" id="{F38B1F08-F12C-4D88-B353-F9B7A4969DB0}"/>
              </a:ext>
            </a:extLst>
          </p:cNvPr>
          <p:cNvCxnSpPr>
            <a:cxnSpLocks/>
            <a:endCxn id="93" idx="2"/>
          </p:cNvCxnSpPr>
          <p:nvPr/>
        </p:nvCxnSpPr>
        <p:spPr>
          <a:xfrm>
            <a:off x="5515615" y="2174920"/>
            <a:ext cx="707915" cy="100057"/>
          </a:xfrm>
          <a:prstGeom prst="line">
            <a:avLst/>
          </a:prstGeom>
        </p:spPr>
        <p:style>
          <a:lnRef idx="1">
            <a:schemeClr val="dk1"/>
          </a:lnRef>
          <a:fillRef idx="0">
            <a:schemeClr val="dk1"/>
          </a:fillRef>
          <a:effectRef idx="0">
            <a:schemeClr val="dk1"/>
          </a:effectRef>
          <a:fontRef idx="minor">
            <a:schemeClr val="tx1"/>
          </a:fontRef>
        </p:style>
      </p:cxnSp>
      <p:cxnSp>
        <p:nvCxnSpPr>
          <p:cNvPr id="95" name="直線コネクタ 94">
            <a:extLst>
              <a:ext uri="{FF2B5EF4-FFF2-40B4-BE49-F238E27FC236}">
                <a16:creationId xmlns:a16="http://schemas.microsoft.com/office/drawing/2014/main" id="{4CFB6AD6-12E1-4F4E-99F1-855CBD2A2594}"/>
              </a:ext>
            </a:extLst>
          </p:cNvPr>
          <p:cNvCxnSpPr>
            <a:cxnSpLocks/>
          </p:cNvCxnSpPr>
          <p:nvPr/>
        </p:nvCxnSpPr>
        <p:spPr>
          <a:xfrm flipV="1">
            <a:off x="5486858" y="2274978"/>
            <a:ext cx="744018" cy="100327"/>
          </a:xfrm>
          <a:prstGeom prst="line">
            <a:avLst/>
          </a:prstGeom>
        </p:spPr>
        <p:style>
          <a:lnRef idx="1">
            <a:schemeClr val="dk1"/>
          </a:lnRef>
          <a:fillRef idx="0">
            <a:schemeClr val="dk1"/>
          </a:fillRef>
          <a:effectRef idx="0">
            <a:schemeClr val="dk1"/>
          </a:effectRef>
          <a:fontRef idx="minor">
            <a:schemeClr val="tx1"/>
          </a:fontRef>
        </p:style>
      </p:cxnSp>
      <p:cxnSp>
        <p:nvCxnSpPr>
          <p:cNvPr id="96" name="直線矢印コネクタ 95">
            <a:extLst>
              <a:ext uri="{FF2B5EF4-FFF2-40B4-BE49-F238E27FC236}">
                <a16:creationId xmlns:a16="http://schemas.microsoft.com/office/drawing/2014/main" id="{0756789D-4B48-4912-B56F-23D690FB6F75}"/>
              </a:ext>
            </a:extLst>
          </p:cNvPr>
          <p:cNvCxnSpPr>
            <a:cxnSpLocks/>
            <a:stCxn id="93" idx="6"/>
            <a:endCxn id="101" idx="2"/>
          </p:cNvCxnSpPr>
          <p:nvPr/>
        </p:nvCxnSpPr>
        <p:spPr>
          <a:xfrm>
            <a:off x="6638691" y="2274978"/>
            <a:ext cx="678078" cy="4215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楕円 96">
            <a:extLst>
              <a:ext uri="{FF2B5EF4-FFF2-40B4-BE49-F238E27FC236}">
                <a16:creationId xmlns:a16="http://schemas.microsoft.com/office/drawing/2014/main" id="{298833EB-8DE2-4680-B183-86DB3987F0C2}"/>
              </a:ext>
            </a:extLst>
          </p:cNvPr>
          <p:cNvSpPr/>
          <p:nvPr/>
        </p:nvSpPr>
        <p:spPr>
          <a:xfrm>
            <a:off x="6223530" y="2857587"/>
            <a:ext cx="415161" cy="3221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98" name="直線コネクタ 97">
            <a:extLst>
              <a:ext uri="{FF2B5EF4-FFF2-40B4-BE49-F238E27FC236}">
                <a16:creationId xmlns:a16="http://schemas.microsoft.com/office/drawing/2014/main" id="{C2462722-31B1-4547-8310-286815CC9D98}"/>
              </a:ext>
            </a:extLst>
          </p:cNvPr>
          <p:cNvCxnSpPr>
            <a:cxnSpLocks/>
            <a:endCxn id="97" idx="2"/>
          </p:cNvCxnSpPr>
          <p:nvPr/>
        </p:nvCxnSpPr>
        <p:spPr>
          <a:xfrm>
            <a:off x="5515615" y="2918615"/>
            <a:ext cx="707915" cy="100057"/>
          </a:xfrm>
          <a:prstGeom prst="line">
            <a:avLst/>
          </a:prstGeom>
        </p:spPr>
        <p:style>
          <a:lnRef idx="1">
            <a:schemeClr val="dk1"/>
          </a:lnRef>
          <a:fillRef idx="0">
            <a:schemeClr val="dk1"/>
          </a:fillRef>
          <a:effectRef idx="0">
            <a:schemeClr val="dk1"/>
          </a:effectRef>
          <a:fontRef idx="minor">
            <a:schemeClr val="tx1"/>
          </a:fontRef>
        </p:style>
      </p:cxnSp>
      <p:cxnSp>
        <p:nvCxnSpPr>
          <p:cNvPr id="99" name="直線コネクタ 98">
            <a:extLst>
              <a:ext uri="{FF2B5EF4-FFF2-40B4-BE49-F238E27FC236}">
                <a16:creationId xmlns:a16="http://schemas.microsoft.com/office/drawing/2014/main" id="{D452100D-F2FD-489D-BA73-B03A1F5D008F}"/>
              </a:ext>
            </a:extLst>
          </p:cNvPr>
          <p:cNvCxnSpPr>
            <a:cxnSpLocks/>
          </p:cNvCxnSpPr>
          <p:nvPr/>
        </p:nvCxnSpPr>
        <p:spPr>
          <a:xfrm flipV="1">
            <a:off x="5486858" y="3018673"/>
            <a:ext cx="744018" cy="100327"/>
          </a:xfrm>
          <a:prstGeom prst="line">
            <a:avLst/>
          </a:prstGeom>
        </p:spPr>
        <p:style>
          <a:lnRef idx="1">
            <a:schemeClr val="dk1"/>
          </a:lnRef>
          <a:fillRef idx="0">
            <a:schemeClr val="dk1"/>
          </a:fillRef>
          <a:effectRef idx="0">
            <a:schemeClr val="dk1"/>
          </a:effectRef>
          <a:fontRef idx="minor">
            <a:schemeClr val="tx1"/>
          </a:fontRef>
        </p:style>
      </p:cxnSp>
      <p:cxnSp>
        <p:nvCxnSpPr>
          <p:cNvPr id="100" name="直線矢印コネクタ 99">
            <a:extLst>
              <a:ext uri="{FF2B5EF4-FFF2-40B4-BE49-F238E27FC236}">
                <a16:creationId xmlns:a16="http://schemas.microsoft.com/office/drawing/2014/main" id="{2BF270CC-52D9-4781-B379-DBCBC59A31DB}"/>
              </a:ext>
            </a:extLst>
          </p:cNvPr>
          <p:cNvCxnSpPr>
            <a:cxnSpLocks/>
            <a:stCxn id="97" idx="6"/>
            <a:endCxn id="101" idx="2"/>
          </p:cNvCxnSpPr>
          <p:nvPr/>
        </p:nvCxnSpPr>
        <p:spPr>
          <a:xfrm flipV="1">
            <a:off x="6638691" y="2696504"/>
            <a:ext cx="678078" cy="3221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楕円 100">
            <a:extLst>
              <a:ext uri="{FF2B5EF4-FFF2-40B4-BE49-F238E27FC236}">
                <a16:creationId xmlns:a16="http://schemas.microsoft.com/office/drawing/2014/main" id="{F57755CC-94AF-4D5E-8A51-03A077CAC7B1}"/>
              </a:ext>
            </a:extLst>
          </p:cNvPr>
          <p:cNvSpPr/>
          <p:nvPr/>
        </p:nvSpPr>
        <p:spPr>
          <a:xfrm>
            <a:off x="7316769" y="2535419"/>
            <a:ext cx="415161" cy="3221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5" name="正方形/長方形 104">
            <a:extLst>
              <a:ext uri="{FF2B5EF4-FFF2-40B4-BE49-F238E27FC236}">
                <a16:creationId xmlns:a16="http://schemas.microsoft.com/office/drawing/2014/main" id="{27B94F9C-7C40-9989-92C5-A607DE3DCB4F}"/>
              </a:ext>
            </a:extLst>
          </p:cNvPr>
          <p:cNvSpPr/>
          <p:nvPr/>
        </p:nvSpPr>
        <p:spPr>
          <a:xfrm>
            <a:off x="4768073" y="764258"/>
            <a:ext cx="2076175" cy="1280441"/>
          </a:xfrm>
          <a:prstGeom prst="rect">
            <a:avLst/>
          </a:prstGeom>
          <a:solidFill>
            <a:schemeClr val="accent4">
              <a:lumMod val="20000"/>
              <a:lumOff val="8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6" name="正方形/長方形 105">
            <a:extLst>
              <a:ext uri="{FF2B5EF4-FFF2-40B4-BE49-F238E27FC236}">
                <a16:creationId xmlns:a16="http://schemas.microsoft.com/office/drawing/2014/main" id="{13AE0EDE-DF7A-486E-919E-C8E88D8FB4BB}"/>
              </a:ext>
            </a:extLst>
          </p:cNvPr>
          <p:cNvSpPr/>
          <p:nvPr/>
        </p:nvSpPr>
        <p:spPr>
          <a:xfrm>
            <a:off x="6052387" y="807441"/>
            <a:ext cx="336550" cy="3582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7" name="正方形/長方形 106">
            <a:extLst>
              <a:ext uri="{FF2B5EF4-FFF2-40B4-BE49-F238E27FC236}">
                <a16:creationId xmlns:a16="http://schemas.microsoft.com/office/drawing/2014/main" id="{00F5B34E-7216-4398-8930-97E430E8FF26}"/>
              </a:ext>
            </a:extLst>
          </p:cNvPr>
          <p:cNvSpPr/>
          <p:nvPr/>
        </p:nvSpPr>
        <p:spPr>
          <a:xfrm>
            <a:off x="6388937" y="807441"/>
            <a:ext cx="336550" cy="3582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8" name="正方形/長方形 107">
            <a:extLst>
              <a:ext uri="{FF2B5EF4-FFF2-40B4-BE49-F238E27FC236}">
                <a16:creationId xmlns:a16="http://schemas.microsoft.com/office/drawing/2014/main" id="{F359C4B9-CD2D-4495-B05F-3A2DD4D300B4}"/>
              </a:ext>
            </a:extLst>
          </p:cNvPr>
          <p:cNvSpPr/>
          <p:nvPr/>
        </p:nvSpPr>
        <p:spPr>
          <a:xfrm>
            <a:off x="6045962" y="1209959"/>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9" name="正方形/長方形 108">
            <a:extLst>
              <a:ext uri="{FF2B5EF4-FFF2-40B4-BE49-F238E27FC236}">
                <a16:creationId xmlns:a16="http://schemas.microsoft.com/office/drawing/2014/main" id="{3F7DCFD6-6114-43A5-8024-57FDFB2103D3}"/>
              </a:ext>
            </a:extLst>
          </p:cNvPr>
          <p:cNvSpPr/>
          <p:nvPr/>
        </p:nvSpPr>
        <p:spPr>
          <a:xfrm>
            <a:off x="6382512" y="1209959"/>
            <a:ext cx="336550" cy="3582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0" name="正方形/長方形 109">
            <a:extLst>
              <a:ext uri="{FF2B5EF4-FFF2-40B4-BE49-F238E27FC236}">
                <a16:creationId xmlns:a16="http://schemas.microsoft.com/office/drawing/2014/main" id="{21FE34F0-FD53-4B40-8064-7B6A3B065C15}"/>
              </a:ext>
            </a:extLst>
          </p:cNvPr>
          <p:cNvSpPr/>
          <p:nvPr/>
        </p:nvSpPr>
        <p:spPr>
          <a:xfrm>
            <a:off x="6380600" y="1629140"/>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1" name="正方形/長方形 110">
            <a:extLst>
              <a:ext uri="{FF2B5EF4-FFF2-40B4-BE49-F238E27FC236}">
                <a16:creationId xmlns:a16="http://schemas.microsoft.com/office/drawing/2014/main" id="{9C88E2B2-4F9C-443D-BDFA-C0D45135CCEF}"/>
              </a:ext>
            </a:extLst>
          </p:cNvPr>
          <p:cNvSpPr/>
          <p:nvPr/>
        </p:nvSpPr>
        <p:spPr>
          <a:xfrm>
            <a:off x="6039548" y="1628009"/>
            <a:ext cx="336550" cy="3582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2" name="テキスト ボックス 111">
            <a:extLst>
              <a:ext uri="{FF2B5EF4-FFF2-40B4-BE49-F238E27FC236}">
                <a16:creationId xmlns:a16="http://schemas.microsoft.com/office/drawing/2014/main" id="{F5FC0711-2354-4D6E-85D9-655D7D2E43E5}"/>
              </a:ext>
            </a:extLst>
          </p:cNvPr>
          <p:cNvSpPr txBox="1"/>
          <p:nvPr/>
        </p:nvSpPr>
        <p:spPr>
          <a:xfrm>
            <a:off x="4755164" y="927408"/>
            <a:ext cx="1569660"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ニューロンが</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識別する</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パターン</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3" name="正方形/長方形 112">
            <a:extLst>
              <a:ext uri="{FF2B5EF4-FFF2-40B4-BE49-F238E27FC236}">
                <a16:creationId xmlns:a16="http://schemas.microsoft.com/office/drawing/2014/main" id="{BC4018EA-FAA9-F229-3726-440773718578}"/>
              </a:ext>
            </a:extLst>
          </p:cNvPr>
          <p:cNvSpPr/>
          <p:nvPr/>
        </p:nvSpPr>
        <p:spPr>
          <a:xfrm>
            <a:off x="4707114" y="3386258"/>
            <a:ext cx="2010036" cy="923326"/>
          </a:xfrm>
          <a:prstGeom prst="rect">
            <a:avLst/>
          </a:prstGeom>
          <a:solidFill>
            <a:schemeClr val="accent4">
              <a:lumMod val="20000"/>
              <a:lumOff val="8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4" name="テキスト ボックス 113">
            <a:extLst>
              <a:ext uri="{FF2B5EF4-FFF2-40B4-BE49-F238E27FC236}">
                <a16:creationId xmlns:a16="http://schemas.microsoft.com/office/drawing/2014/main" id="{2FCB2EA5-EB93-4721-9A2B-C48A23942285}"/>
              </a:ext>
            </a:extLst>
          </p:cNvPr>
          <p:cNvSpPr txBox="1"/>
          <p:nvPr/>
        </p:nvSpPr>
        <p:spPr>
          <a:xfrm>
            <a:off x="4685235" y="3359346"/>
            <a:ext cx="1569660"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ニューロンが</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識別する</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パターン</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5" name="正方形/長方形 114">
            <a:extLst>
              <a:ext uri="{FF2B5EF4-FFF2-40B4-BE49-F238E27FC236}">
                <a16:creationId xmlns:a16="http://schemas.microsoft.com/office/drawing/2014/main" id="{FD41C543-E8D3-4619-A05C-C0892BE0812B}"/>
              </a:ext>
            </a:extLst>
          </p:cNvPr>
          <p:cNvSpPr/>
          <p:nvPr/>
        </p:nvSpPr>
        <p:spPr>
          <a:xfrm>
            <a:off x="5976726" y="3632491"/>
            <a:ext cx="336550" cy="3582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6" name="正方形/長方形 115">
            <a:extLst>
              <a:ext uri="{FF2B5EF4-FFF2-40B4-BE49-F238E27FC236}">
                <a16:creationId xmlns:a16="http://schemas.microsoft.com/office/drawing/2014/main" id="{93FB7CD2-1F9E-4EAB-87C3-09712849EC4D}"/>
              </a:ext>
            </a:extLst>
          </p:cNvPr>
          <p:cNvSpPr/>
          <p:nvPr/>
        </p:nvSpPr>
        <p:spPr>
          <a:xfrm>
            <a:off x="6313276" y="3632491"/>
            <a:ext cx="336550" cy="3582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7" name="正方形/長方形 116">
            <a:extLst>
              <a:ext uri="{FF2B5EF4-FFF2-40B4-BE49-F238E27FC236}">
                <a16:creationId xmlns:a16="http://schemas.microsoft.com/office/drawing/2014/main" id="{5C56E89C-E6B2-07BE-B9D0-B763E21F1516}"/>
              </a:ext>
            </a:extLst>
          </p:cNvPr>
          <p:cNvSpPr/>
          <p:nvPr/>
        </p:nvSpPr>
        <p:spPr>
          <a:xfrm>
            <a:off x="7063266" y="2982403"/>
            <a:ext cx="2076175" cy="1228679"/>
          </a:xfrm>
          <a:prstGeom prst="rect">
            <a:avLst/>
          </a:prstGeom>
          <a:solidFill>
            <a:schemeClr val="accent4">
              <a:lumMod val="20000"/>
              <a:lumOff val="8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8" name="テキスト ボックス 117">
            <a:extLst>
              <a:ext uri="{FF2B5EF4-FFF2-40B4-BE49-F238E27FC236}">
                <a16:creationId xmlns:a16="http://schemas.microsoft.com/office/drawing/2014/main" id="{4F638CAA-6F41-4E47-9CFB-92703706FF1D}"/>
              </a:ext>
            </a:extLst>
          </p:cNvPr>
          <p:cNvSpPr txBox="1"/>
          <p:nvPr/>
        </p:nvSpPr>
        <p:spPr>
          <a:xfrm>
            <a:off x="7049948" y="3030927"/>
            <a:ext cx="1569660"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ニューロンが</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識別する</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パターン</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9" name="正方形/長方形 118">
            <a:extLst>
              <a:ext uri="{FF2B5EF4-FFF2-40B4-BE49-F238E27FC236}">
                <a16:creationId xmlns:a16="http://schemas.microsoft.com/office/drawing/2014/main" id="{5338204B-9218-4FBB-8BA6-872505BBBB9A}"/>
              </a:ext>
            </a:extLst>
          </p:cNvPr>
          <p:cNvSpPr/>
          <p:nvPr/>
        </p:nvSpPr>
        <p:spPr>
          <a:xfrm>
            <a:off x="8335694" y="3363770"/>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0" name="正方形/長方形 119">
            <a:extLst>
              <a:ext uri="{FF2B5EF4-FFF2-40B4-BE49-F238E27FC236}">
                <a16:creationId xmlns:a16="http://schemas.microsoft.com/office/drawing/2014/main" id="{4278E6D5-BA17-405F-93C1-F92F08B177ED}"/>
              </a:ext>
            </a:extLst>
          </p:cNvPr>
          <p:cNvSpPr/>
          <p:nvPr/>
        </p:nvSpPr>
        <p:spPr>
          <a:xfrm>
            <a:off x="8672244" y="3363770"/>
            <a:ext cx="336550" cy="3582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1" name="正方形/長方形 120">
            <a:extLst>
              <a:ext uri="{FF2B5EF4-FFF2-40B4-BE49-F238E27FC236}">
                <a16:creationId xmlns:a16="http://schemas.microsoft.com/office/drawing/2014/main" id="{5F9C0DF3-BAEE-4411-8C83-E0FE4129FB6B}"/>
              </a:ext>
            </a:extLst>
          </p:cNvPr>
          <p:cNvSpPr/>
          <p:nvPr/>
        </p:nvSpPr>
        <p:spPr>
          <a:xfrm>
            <a:off x="8672244" y="3355898"/>
            <a:ext cx="336550" cy="3582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2" name="正方形/長方形 121">
            <a:extLst>
              <a:ext uri="{FF2B5EF4-FFF2-40B4-BE49-F238E27FC236}">
                <a16:creationId xmlns:a16="http://schemas.microsoft.com/office/drawing/2014/main" id="{3D7B816D-293B-412E-B8A0-1A6FE2FE92CA}"/>
              </a:ext>
            </a:extLst>
          </p:cNvPr>
          <p:cNvSpPr/>
          <p:nvPr/>
        </p:nvSpPr>
        <p:spPr>
          <a:xfrm>
            <a:off x="8329280" y="3781820"/>
            <a:ext cx="336550" cy="3582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4" name="正方形/長方形 123">
            <a:extLst>
              <a:ext uri="{FF2B5EF4-FFF2-40B4-BE49-F238E27FC236}">
                <a16:creationId xmlns:a16="http://schemas.microsoft.com/office/drawing/2014/main" id="{3D7B816D-293B-412E-B8A0-1A6FE2FE92CA}"/>
              </a:ext>
            </a:extLst>
          </p:cNvPr>
          <p:cNvSpPr/>
          <p:nvPr/>
        </p:nvSpPr>
        <p:spPr>
          <a:xfrm>
            <a:off x="8665830" y="3779554"/>
            <a:ext cx="336550" cy="3582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675310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演習２</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ja-JP" altLang="en-US" sz="2400" b="1" dirty="0"/>
              <a:t>ニューロンとニューラルネットワーク</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marL="0" indent="0">
              <a:spcAft>
                <a:spcPts val="600"/>
              </a:spcAft>
              <a:buNone/>
            </a:pPr>
            <a:r>
              <a:rPr lang="ja-JP" altLang="en-US" sz="2400" b="1" dirty="0"/>
              <a:t>ニューラルネットワーク</a:t>
            </a:r>
            <a:endParaRPr lang="en-US" altLang="ja-JP" sz="2400" b="1" dirty="0"/>
          </a:p>
          <a:p>
            <a:pPr marL="0" indent="0">
              <a:spcAft>
                <a:spcPts val="600"/>
              </a:spcAft>
              <a:buNone/>
            </a:pPr>
            <a:r>
              <a:rPr lang="ja-JP" altLang="en-US" sz="2400" b="1" dirty="0"/>
              <a:t>パターン認識</a:t>
            </a: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49</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261506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a:t>Google Colaboratory</a:t>
            </a: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3" name="図 2">
            <a:extLst>
              <a:ext uri="{FF2B5EF4-FFF2-40B4-BE49-F238E27FC236}">
                <a16:creationId xmlns:a16="http://schemas.microsoft.com/office/drawing/2014/main" id="{F0558DDF-98E0-43A8-8B8E-5BB88D48B476}"/>
              </a:ext>
            </a:extLst>
          </p:cNvPr>
          <p:cNvPicPr>
            <a:picLocks noChangeAspect="1"/>
          </p:cNvPicPr>
          <p:nvPr/>
        </p:nvPicPr>
        <p:blipFill>
          <a:blip r:embed="rId2"/>
          <a:stretch>
            <a:fillRect/>
          </a:stretch>
        </p:blipFill>
        <p:spPr>
          <a:xfrm>
            <a:off x="793485" y="791399"/>
            <a:ext cx="5045511" cy="2755058"/>
          </a:xfrm>
          <a:prstGeom prst="rect">
            <a:avLst/>
          </a:prstGeom>
        </p:spPr>
      </p:pic>
      <p:sp>
        <p:nvSpPr>
          <p:cNvPr id="11" name="コンテンツ プレースホルダー 2">
            <a:extLst>
              <a:ext uri="{FF2B5EF4-FFF2-40B4-BE49-F238E27FC236}">
                <a16:creationId xmlns:a16="http://schemas.microsoft.com/office/drawing/2014/main" id="{A1DC3C08-04DB-474F-9FEC-AF2C2226EBA3}"/>
              </a:ext>
            </a:extLst>
          </p:cNvPr>
          <p:cNvSpPr txBox="1">
            <a:spLocks/>
          </p:cNvSpPr>
          <p:nvPr/>
        </p:nvSpPr>
        <p:spPr>
          <a:xfrm>
            <a:off x="237440" y="3837765"/>
            <a:ext cx="9144000" cy="281563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URL: </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hlinkClick r:id="rId3"/>
              </a:rPr>
              <a:t>https://colab.research.google.com/</a:t>
            </a:r>
            <a:endPar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オンラインで動く</a:t>
            </a:r>
            <a:endParaRPr kumimoji="1" lang="en-US" altLang="ja-JP"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800" b="1" i="0" u="sng"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Python </a:t>
            </a:r>
            <a:r>
              <a:rPr kumimoji="1" lang="ja-JP" altLang="en-US" sz="2800" b="1" i="0" u="sng"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のノートブック</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の機能を持つ</a:t>
            </a:r>
            <a:endPar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Python </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や種々の機能が</a:t>
            </a:r>
            <a:r>
              <a:rPr kumimoji="1" lang="ja-JP" altLang="en-US"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インストール済み</a:t>
            </a:r>
            <a:endParaRPr kumimoji="1" lang="en-US" altLang="ja-JP"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本格的な利用</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には，</a:t>
            </a:r>
            <a:r>
              <a:rPr kumimoji="1" lang="en-US" altLang="ja-JP"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Google </a:t>
            </a:r>
            <a:r>
              <a:rPr kumimoji="1" lang="ja-JP" altLang="en-US"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アカウントが必要</a:t>
            </a:r>
            <a:endParaRPr kumimoji="1" lang="en-US" altLang="ja-JP"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pic>
        <p:nvPicPr>
          <p:cNvPr id="15" name="図 14"/>
          <p:cNvPicPr>
            <a:picLocks noChangeAspect="1"/>
          </p:cNvPicPr>
          <p:nvPr/>
        </p:nvPicPr>
        <p:blipFill>
          <a:blip r:embed="rId4"/>
          <a:stretch>
            <a:fillRect/>
          </a:stretch>
        </p:blipFill>
        <p:spPr>
          <a:xfrm>
            <a:off x="6024377" y="749930"/>
            <a:ext cx="2523495" cy="3113667"/>
          </a:xfrm>
          <a:prstGeom prst="rect">
            <a:avLst/>
          </a:prstGeom>
        </p:spPr>
      </p:pic>
    </p:spTree>
    <p:extLst>
      <p:ext uri="{BB962C8B-B14F-4D97-AF65-F5344CB8AC3E}">
        <p14:creationId xmlns:p14="http://schemas.microsoft.com/office/powerpoint/2010/main" val="328988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06863FC-BAC9-42A0-9B20-467A27D35465}"/>
              </a:ext>
            </a:extLst>
          </p:cNvPr>
          <p:cNvSpPr>
            <a:spLocks noGrp="1"/>
          </p:cNvSpPr>
          <p:nvPr>
            <p:ph idx="1"/>
          </p:nvPr>
        </p:nvSpPr>
        <p:spPr>
          <a:xfrm>
            <a:off x="242136" y="230303"/>
            <a:ext cx="8620626" cy="2321309"/>
          </a:xfrm>
        </p:spPr>
        <p:txBody>
          <a:bodyPr>
            <a:noAutofit/>
          </a:bodyPr>
          <a:lstStyle/>
          <a:p>
            <a:pPr marL="0" indent="0">
              <a:buNone/>
            </a:pPr>
            <a:r>
              <a:rPr lang="ja-JP" altLang="en-US" sz="2400" dirty="0"/>
              <a:t>① </a:t>
            </a:r>
            <a:r>
              <a:rPr lang="en-US" altLang="ja-JP" sz="2400" dirty="0"/>
              <a:t>Google </a:t>
            </a:r>
            <a:r>
              <a:rPr lang="en-US" altLang="ja-JP" sz="2400" dirty="0" err="1"/>
              <a:t>Colaboratory</a:t>
            </a:r>
            <a:r>
              <a:rPr lang="en-US" altLang="ja-JP" sz="2400" dirty="0"/>
              <a:t> </a:t>
            </a:r>
            <a:r>
              <a:rPr lang="ja-JP" altLang="en-US" sz="2400" dirty="0"/>
              <a:t>のページを開く</a:t>
            </a:r>
            <a:endParaRPr lang="en-US" altLang="ja-JP" sz="2400" dirty="0"/>
          </a:p>
          <a:p>
            <a:pPr marL="0" indent="0">
              <a:buNone/>
            </a:pPr>
            <a:r>
              <a:rPr lang="en-US" altLang="ja-JP" sz="2000" dirty="0">
                <a:hlinkClick r:id="rId2"/>
              </a:rPr>
              <a:t>https://colab.research.google.com/drive/1IEpZAq6vAT0pFq_9gxbKcEVLZ30L44Rt?usp=sharing</a:t>
            </a:r>
            <a:endParaRPr lang="en-US" altLang="ja-JP" sz="2000" dirty="0"/>
          </a:p>
          <a:p>
            <a:pPr marL="0" indent="0">
              <a:buNone/>
            </a:pPr>
            <a:r>
              <a:rPr lang="ja-JP" altLang="en-US" sz="2000" dirty="0"/>
              <a:t>（このページは、演習で使用する）</a:t>
            </a:r>
            <a:endParaRPr lang="en-US" altLang="ja-JP" sz="2000" dirty="0"/>
          </a:p>
          <a:p>
            <a:pPr marL="0" indent="0">
              <a:buNone/>
            </a:pPr>
            <a:endParaRPr lang="en-US" altLang="ja-JP" sz="2000" b="0" i="0" u="sng" dirty="0">
              <a:solidFill>
                <a:srgbClr val="4C85E4"/>
              </a:solidFill>
              <a:effectLst/>
              <a:latin typeface="ヒラギノ角ゴ Pro W3"/>
            </a:endParaRPr>
          </a:p>
          <a:p>
            <a:pPr marL="0" indent="0">
              <a:buNone/>
            </a:pPr>
            <a:r>
              <a:rPr lang="ja-JP" altLang="en-US" sz="2400" dirty="0"/>
              <a:t>② 次について、プログラムや説明や実行結果が掲載されていることを確認。各自でよく読む。</a:t>
            </a:r>
            <a:endParaRPr lang="en-US" altLang="ja-JP" sz="2400" dirty="0"/>
          </a:p>
          <a:p>
            <a:pPr marL="0" indent="0">
              <a:buNone/>
            </a:pPr>
            <a:endParaRPr lang="en-US" altLang="ja-JP" sz="2400" dirty="0"/>
          </a:p>
          <a:p>
            <a:pPr marL="0" indent="0">
              <a:buNone/>
            </a:pPr>
            <a:r>
              <a:rPr lang="ja-JP" altLang="en-US" sz="2400" b="1" dirty="0"/>
              <a:t>３．単純なニューラルネットワーク</a:t>
            </a:r>
            <a:endParaRPr lang="en-US" altLang="ja-JP" sz="2400" b="1" dirty="0"/>
          </a:p>
          <a:p>
            <a:endParaRPr lang="en-US" altLang="ja-JP" dirty="0"/>
          </a:p>
          <a:p>
            <a:endParaRPr lang="en-US" altLang="ja-JP" dirty="0"/>
          </a:p>
          <a:p>
            <a:endParaRPr lang="en-US" altLang="ja-JP" dirty="0"/>
          </a:p>
          <a:p>
            <a:endParaRPr lang="en-US" altLang="ja-JP" dirty="0"/>
          </a:p>
          <a:p>
            <a:pPr marL="0" indent="0">
              <a:buNone/>
            </a:pPr>
            <a:endParaRPr lang="ja-JP" altLang="en-US" dirty="0"/>
          </a:p>
        </p:txBody>
      </p:sp>
      <p:sp>
        <p:nvSpPr>
          <p:cNvPr id="4" name="スライド番号プレースホルダー 3">
            <a:extLst>
              <a:ext uri="{FF2B5EF4-FFF2-40B4-BE49-F238E27FC236}">
                <a16:creationId xmlns:a16="http://schemas.microsoft.com/office/drawing/2014/main" id="{5F14CFF6-D90C-4FC2-933B-FAA5C78DB5F5}"/>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57695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1845" y="192504"/>
            <a:ext cx="8170025" cy="6481345"/>
          </a:xfrm>
        </p:spPr>
        <p:txBody>
          <a:bodyPr>
            <a:noAutofit/>
          </a:bodyPr>
          <a:lstStyle/>
          <a:p>
            <a:pPr marL="0" indent="0">
              <a:buNone/>
            </a:pPr>
            <a:r>
              <a:rPr lang="ja-JP" altLang="en-US" sz="2000" dirty="0"/>
              <a:t>自習３．「</a:t>
            </a:r>
            <a:r>
              <a:rPr lang="ja-JP" altLang="en-US" sz="2000" b="1" dirty="0"/>
              <a:t>３．単純なニューラルネットワーク</a:t>
            </a:r>
            <a:r>
              <a:rPr lang="ja-JP" altLang="en-US" sz="2000" dirty="0"/>
              <a:t>」について</a:t>
            </a:r>
            <a:endParaRPr kumimoji="1" lang="en-US" altLang="ja-JP" sz="2000" dirty="0"/>
          </a:p>
          <a:p>
            <a:pPr marL="0" indent="0">
              <a:buNone/>
            </a:pPr>
            <a:r>
              <a:rPr lang="ja-JP" altLang="en-US" sz="2000" dirty="0"/>
              <a:t>目的</a:t>
            </a:r>
            <a:r>
              <a:rPr lang="en-US" altLang="ja-JP" sz="2000" dirty="0"/>
              <a:t>:</a:t>
            </a:r>
            <a:r>
              <a:rPr lang="ja-JP" altLang="en-US" sz="2000" dirty="0"/>
              <a:t>複数のニューロンが組み合わさったシンプルなニューラルネットワークの動作を理解することが目的です。</a:t>
            </a:r>
            <a:endParaRPr lang="en-US" altLang="ja-JP" sz="2000" dirty="0"/>
          </a:p>
          <a:p>
            <a:r>
              <a:rPr lang="ja-JP" altLang="en-US" sz="2000" dirty="0"/>
              <a:t>プログラムのコードを読んで、それが何をしているのか理解してください。特に</a:t>
            </a:r>
            <a:r>
              <a:rPr lang="ja-JP" altLang="en-US" sz="2000" b="1" dirty="0"/>
              <a:t>、</a:t>
            </a:r>
            <a:r>
              <a:rPr lang="en-US" altLang="ja-JP" sz="2000" b="1" dirty="0"/>
              <a:t>n1, n2, n3, n </a:t>
            </a:r>
            <a:r>
              <a:rPr lang="ja-JP" altLang="en-US" sz="2000" b="1" dirty="0"/>
              <a:t>の各関数がどのように入力に対して計算し、</a:t>
            </a:r>
            <a:r>
              <a:rPr lang="en-US" altLang="ja-JP" sz="2000" b="1" dirty="0" err="1"/>
              <a:t>ReLU</a:t>
            </a:r>
            <a:r>
              <a:rPr lang="ja-JP" altLang="en-US" sz="2000" b="1" dirty="0"/>
              <a:t>活性化関数を用いて活性度に処理するか</a:t>
            </a:r>
            <a:r>
              <a:rPr lang="ja-JP" altLang="en-US" sz="2000" dirty="0"/>
              <a:t>に注目してください。</a:t>
            </a:r>
            <a:endParaRPr lang="en-US" altLang="ja-JP" sz="2000" dirty="0"/>
          </a:p>
          <a:p>
            <a:r>
              <a:rPr lang="ja-JP" altLang="en-US" sz="2000" dirty="0"/>
              <a:t>実行結果で、</a:t>
            </a:r>
            <a:r>
              <a:rPr lang="ja-JP" altLang="en-US" sz="2000" b="1" dirty="0"/>
              <a:t>与えられた入力 </a:t>
            </a:r>
            <a:r>
              <a:rPr lang="en-US" altLang="ja-JP" sz="2000" b="1" dirty="0"/>
              <a:t>(0, 0)</a:t>
            </a:r>
            <a:r>
              <a:rPr lang="ja-JP" altLang="en-US" sz="2000" b="1" dirty="0" err="1"/>
              <a:t>、</a:t>
            </a:r>
            <a:r>
              <a:rPr lang="en-US" altLang="ja-JP" sz="2000" b="1" dirty="0"/>
              <a:t>(0, 1)</a:t>
            </a:r>
            <a:r>
              <a:rPr lang="ja-JP" altLang="en-US" sz="2000" b="1" dirty="0" err="1"/>
              <a:t>、</a:t>
            </a:r>
            <a:r>
              <a:rPr lang="en-US" altLang="ja-JP" sz="2000" b="1" dirty="0"/>
              <a:t>(1, 0)</a:t>
            </a:r>
            <a:r>
              <a:rPr lang="ja-JP" altLang="en-US" sz="2000" b="1" dirty="0" err="1"/>
              <a:t>、</a:t>
            </a:r>
            <a:r>
              <a:rPr lang="en-US" altLang="ja-JP" sz="2000" b="1" dirty="0"/>
              <a:t>(1, 1) </a:t>
            </a:r>
            <a:r>
              <a:rPr lang="ja-JP" altLang="en-US" sz="2000" b="1" dirty="0"/>
              <a:t>に対する活性度を確認</a:t>
            </a:r>
            <a:r>
              <a:rPr lang="ja-JP" altLang="en-US" sz="2000" dirty="0"/>
              <a:t>してください。</a:t>
            </a:r>
            <a:endParaRPr kumimoji="1" lang="en-US" altLang="ja-JP" sz="2000" dirty="0">
              <a:latin typeface="+mj-ea"/>
              <a:ea typeface="+mj-ea"/>
            </a:endParaRPr>
          </a:p>
          <a:p>
            <a:pPr marL="0" indent="0">
              <a:buNone/>
            </a:pPr>
            <a:endParaRPr lang="en-US" altLang="ja-JP" sz="2000" dirty="0">
              <a:latin typeface="+mj-ea"/>
              <a:ea typeface="+mj-ea"/>
            </a:endParaRPr>
          </a:p>
          <a:p>
            <a:pPr marL="0" indent="0">
              <a:buNone/>
            </a:pPr>
            <a:r>
              <a:rPr lang="ja-JP" altLang="en-US" sz="2000" dirty="0"/>
              <a:t>ニューラルネットワークは、各ニューロンの組み合わせによって複雑なパターンを学習できる能力を持ちます。異なる入力に対する出力を調べることで、ニューラルネットワークの概念をより深く理解しましょう。</a:t>
            </a:r>
            <a:endParaRPr lang="en-US" altLang="ja-JP" sz="2000" dirty="0"/>
          </a:p>
          <a:p>
            <a:pPr marL="0" indent="0">
              <a:buNone/>
            </a:pPr>
            <a:endParaRPr kumimoji="1" lang="en-US" altLang="ja-JP" sz="2000" dirty="0">
              <a:latin typeface="+mj-ea"/>
              <a:ea typeface="+mj-ea"/>
            </a:endParaRPr>
          </a:p>
          <a:p>
            <a:pPr marL="0" indent="0">
              <a:buNone/>
            </a:pPr>
            <a:r>
              <a:rPr kumimoji="1" lang="ja-JP" altLang="en-US" sz="2000" dirty="0">
                <a:latin typeface="+mj-ea"/>
                <a:ea typeface="+mj-ea"/>
              </a:rPr>
              <a:t>自習は提出する必要はありません。</a:t>
            </a:r>
            <a:endParaRPr kumimoji="1" lang="en-US" altLang="ja-JP" sz="2000" dirty="0">
              <a:latin typeface="+mj-ea"/>
              <a:ea typeface="+mj-ea"/>
            </a:endParaRPr>
          </a:p>
          <a:p>
            <a:pPr marL="0" indent="0">
              <a:buNone/>
            </a:pPr>
            <a:endParaRPr kumimoji="1" lang="ja-JP" altLang="en-US" sz="20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8203816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4-5. </a:t>
            </a:r>
            <a:r>
              <a:rPr lang="ja-JP" altLang="en-US" sz="4500" dirty="0">
                <a:solidFill>
                  <a:schemeClr val="tx2"/>
                </a:solidFill>
              </a:rPr>
              <a:t>フォワードプロパゲーション</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52</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3070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827E5B-CB5B-4E80-97E1-A8633FA68D00}"/>
              </a:ext>
            </a:extLst>
          </p:cNvPr>
          <p:cNvSpPr>
            <a:spLocks noGrp="1"/>
          </p:cNvSpPr>
          <p:nvPr>
            <p:ph type="title"/>
          </p:nvPr>
        </p:nvSpPr>
        <p:spPr>
          <a:xfrm>
            <a:off x="341396" y="162524"/>
            <a:ext cx="8461208" cy="469865"/>
          </a:xfrm>
        </p:spPr>
        <p:txBody>
          <a:bodyPr>
            <a:normAutofit fontScale="90000"/>
          </a:bodyPr>
          <a:lstStyle/>
          <a:p>
            <a:r>
              <a:rPr kumimoji="1" lang="ja-JP" altLang="en-US" dirty="0"/>
              <a:t>層</a:t>
            </a:r>
          </a:p>
        </p:txBody>
      </p:sp>
      <p:sp>
        <p:nvSpPr>
          <p:cNvPr id="4" name="スライド番号プレースホルダー 3">
            <a:extLst>
              <a:ext uri="{FF2B5EF4-FFF2-40B4-BE49-F238E27FC236}">
                <a16:creationId xmlns:a16="http://schemas.microsoft.com/office/drawing/2014/main" id="{BEA48A0B-1A3E-4B5A-AD7F-FB06734F53C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1531C65E-143A-4650-8D7D-5461EB746350}"/>
              </a:ext>
            </a:extLst>
          </p:cNvPr>
          <p:cNvSpPr txBox="1"/>
          <p:nvPr/>
        </p:nvSpPr>
        <p:spPr>
          <a:xfrm>
            <a:off x="1768325" y="5901194"/>
            <a:ext cx="242160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入力層</a:t>
            </a:r>
            <a:b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6B0D3A9B-B68E-448B-AC83-CAA5668596AE}"/>
              </a:ext>
            </a:extLst>
          </p:cNvPr>
          <p:cNvSpPr txBox="1"/>
          <p:nvPr/>
        </p:nvSpPr>
        <p:spPr>
          <a:xfrm>
            <a:off x="4446923" y="6488668"/>
            <a:ext cx="12263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中間層</a:t>
            </a:r>
          </a:p>
        </p:txBody>
      </p:sp>
      <p:sp>
        <p:nvSpPr>
          <p:cNvPr id="7" name="テキスト ボックス 6">
            <a:extLst>
              <a:ext uri="{FF2B5EF4-FFF2-40B4-BE49-F238E27FC236}">
                <a16:creationId xmlns:a16="http://schemas.microsoft.com/office/drawing/2014/main" id="{91AA3900-5F97-4E65-8D14-D62240EA03D5}"/>
              </a:ext>
            </a:extLst>
          </p:cNvPr>
          <p:cNvSpPr txBox="1"/>
          <p:nvPr/>
        </p:nvSpPr>
        <p:spPr>
          <a:xfrm>
            <a:off x="7019688" y="6304002"/>
            <a:ext cx="12263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出力層</a:t>
            </a:r>
          </a:p>
        </p:txBody>
      </p:sp>
      <p:sp>
        <p:nvSpPr>
          <p:cNvPr id="23" name="テキスト ボックス 22">
            <a:extLst>
              <a:ext uri="{FF2B5EF4-FFF2-40B4-BE49-F238E27FC236}">
                <a16:creationId xmlns:a16="http://schemas.microsoft.com/office/drawing/2014/main" id="{9E7F6CE7-B21D-4791-9543-1A438222FDF2}"/>
              </a:ext>
            </a:extLst>
          </p:cNvPr>
          <p:cNvSpPr txBox="1"/>
          <p:nvPr/>
        </p:nvSpPr>
        <p:spPr>
          <a:xfrm>
            <a:off x="3448372" y="1684120"/>
            <a:ext cx="30075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 はニューロン，線は結合</a:t>
            </a:r>
          </a:p>
        </p:txBody>
      </p:sp>
      <p:sp>
        <p:nvSpPr>
          <p:cNvPr id="24" name="テキスト ボックス 23">
            <a:extLst>
              <a:ext uri="{FF2B5EF4-FFF2-40B4-BE49-F238E27FC236}">
                <a16:creationId xmlns:a16="http://schemas.microsoft.com/office/drawing/2014/main" id="{07C3C0CC-7BF9-4B87-91DA-6AB0E36D41DD}"/>
              </a:ext>
            </a:extLst>
          </p:cNvPr>
          <p:cNvSpPr txBox="1"/>
          <p:nvPr/>
        </p:nvSpPr>
        <p:spPr>
          <a:xfrm>
            <a:off x="2225883" y="2236931"/>
            <a:ext cx="415498" cy="34163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p>
        </p:txBody>
      </p:sp>
      <p:sp>
        <p:nvSpPr>
          <p:cNvPr id="25" name="テキスト ボックス 24">
            <a:extLst>
              <a:ext uri="{FF2B5EF4-FFF2-40B4-BE49-F238E27FC236}">
                <a16:creationId xmlns:a16="http://schemas.microsoft.com/office/drawing/2014/main" id="{9452CB2A-BE0C-467F-93B7-F125203F04AF}"/>
              </a:ext>
            </a:extLst>
          </p:cNvPr>
          <p:cNvSpPr txBox="1"/>
          <p:nvPr/>
        </p:nvSpPr>
        <p:spPr>
          <a:xfrm>
            <a:off x="4678069" y="1920304"/>
            <a:ext cx="415498" cy="452431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p>
        </p:txBody>
      </p:sp>
      <p:sp>
        <p:nvSpPr>
          <p:cNvPr id="26" name="テキスト ボックス 25">
            <a:extLst>
              <a:ext uri="{FF2B5EF4-FFF2-40B4-BE49-F238E27FC236}">
                <a16:creationId xmlns:a16="http://schemas.microsoft.com/office/drawing/2014/main" id="{6A028530-7DCA-4DD9-8454-0D527CF2DFCE}"/>
              </a:ext>
            </a:extLst>
          </p:cNvPr>
          <p:cNvSpPr txBox="1"/>
          <p:nvPr/>
        </p:nvSpPr>
        <p:spPr>
          <a:xfrm>
            <a:off x="7217354" y="2765120"/>
            <a:ext cx="415498" cy="286232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28" name="直線コネクタ 27">
            <a:extLst>
              <a:ext uri="{FF2B5EF4-FFF2-40B4-BE49-F238E27FC236}">
                <a16:creationId xmlns:a16="http://schemas.microsoft.com/office/drawing/2014/main" id="{3892CD5D-9F97-4FFE-A154-AB77DA5B7799}"/>
              </a:ext>
            </a:extLst>
          </p:cNvPr>
          <p:cNvCxnSpPr/>
          <p:nvPr/>
        </p:nvCxnSpPr>
        <p:spPr>
          <a:xfrm flipV="1">
            <a:off x="2504852" y="2083657"/>
            <a:ext cx="2303365" cy="317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CF26772-96AA-4994-A1B6-820EBAC85DFB}"/>
              </a:ext>
            </a:extLst>
          </p:cNvPr>
          <p:cNvCxnSpPr>
            <a:cxnSpLocks/>
          </p:cNvCxnSpPr>
          <p:nvPr/>
        </p:nvCxnSpPr>
        <p:spPr>
          <a:xfrm flipV="1">
            <a:off x="2504851" y="2345465"/>
            <a:ext cx="2309747" cy="502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ADE623D1-C76F-4367-9C01-53AA262DEE73}"/>
              </a:ext>
            </a:extLst>
          </p:cNvPr>
          <p:cNvCxnSpPr>
            <a:cxnSpLocks/>
          </p:cNvCxnSpPr>
          <p:nvPr/>
        </p:nvCxnSpPr>
        <p:spPr>
          <a:xfrm>
            <a:off x="2556084" y="2401157"/>
            <a:ext cx="2220046" cy="2409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113104E2-D05F-4C35-8454-CA8EA14F4074}"/>
              </a:ext>
            </a:extLst>
          </p:cNvPr>
          <p:cNvCxnSpPr>
            <a:cxnSpLocks/>
          </p:cNvCxnSpPr>
          <p:nvPr/>
        </p:nvCxnSpPr>
        <p:spPr>
          <a:xfrm flipV="1">
            <a:off x="2520100" y="2089719"/>
            <a:ext cx="2288117" cy="5912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1216FB3F-1A15-45B8-AE81-913052040525}"/>
              </a:ext>
            </a:extLst>
          </p:cNvPr>
          <p:cNvCxnSpPr>
            <a:cxnSpLocks/>
          </p:cNvCxnSpPr>
          <p:nvPr/>
        </p:nvCxnSpPr>
        <p:spPr>
          <a:xfrm flipV="1">
            <a:off x="2504847" y="2642138"/>
            <a:ext cx="2271072" cy="388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4ACBEBF8-9473-466B-A618-3AD1BE8DB273}"/>
              </a:ext>
            </a:extLst>
          </p:cNvPr>
          <p:cNvCxnSpPr>
            <a:cxnSpLocks/>
          </p:cNvCxnSpPr>
          <p:nvPr/>
        </p:nvCxnSpPr>
        <p:spPr>
          <a:xfrm flipV="1">
            <a:off x="2504846" y="2356263"/>
            <a:ext cx="2294504" cy="32469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1639683B-2CC8-431A-8BD4-F85CE1F6C348}"/>
              </a:ext>
            </a:extLst>
          </p:cNvPr>
          <p:cNvCxnSpPr>
            <a:cxnSpLocks/>
          </p:cNvCxnSpPr>
          <p:nvPr/>
        </p:nvCxnSpPr>
        <p:spPr>
          <a:xfrm>
            <a:off x="4967305" y="2105900"/>
            <a:ext cx="2365037" cy="8194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1F2F87BD-3F3B-4A81-9025-8D15D84DEB02}"/>
              </a:ext>
            </a:extLst>
          </p:cNvPr>
          <p:cNvCxnSpPr>
            <a:cxnSpLocks/>
          </p:cNvCxnSpPr>
          <p:nvPr/>
        </p:nvCxnSpPr>
        <p:spPr>
          <a:xfrm>
            <a:off x="4967304" y="2105900"/>
            <a:ext cx="2365038" cy="1075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EDA7900E-5366-46D8-875A-588A107EF915}"/>
              </a:ext>
            </a:extLst>
          </p:cNvPr>
          <p:cNvCxnSpPr>
            <a:cxnSpLocks/>
          </p:cNvCxnSpPr>
          <p:nvPr/>
        </p:nvCxnSpPr>
        <p:spPr>
          <a:xfrm>
            <a:off x="4967303" y="2105900"/>
            <a:ext cx="2365039" cy="1383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61FF6EF4-C6E6-45F2-958F-08A10C9977A2}"/>
              </a:ext>
            </a:extLst>
          </p:cNvPr>
          <p:cNvCxnSpPr>
            <a:cxnSpLocks/>
          </p:cNvCxnSpPr>
          <p:nvPr/>
        </p:nvCxnSpPr>
        <p:spPr>
          <a:xfrm>
            <a:off x="4967302" y="2379858"/>
            <a:ext cx="2365040" cy="5384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58EFF0FF-AEBC-4B3A-A2D6-38A12F4C7A8F}"/>
              </a:ext>
            </a:extLst>
          </p:cNvPr>
          <p:cNvCxnSpPr>
            <a:cxnSpLocks/>
          </p:cNvCxnSpPr>
          <p:nvPr/>
        </p:nvCxnSpPr>
        <p:spPr>
          <a:xfrm>
            <a:off x="4952150" y="2370573"/>
            <a:ext cx="2380192" cy="810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2A9DEE1E-647F-4753-8037-AF99AB67AFCF}"/>
              </a:ext>
            </a:extLst>
          </p:cNvPr>
          <p:cNvCxnSpPr>
            <a:cxnSpLocks/>
          </p:cNvCxnSpPr>
          <p:nvPr/>
        </p:nvCxnSpPr>
        <p:spPr>
          <a:xfrm>
            <a:off x="4967302" y="2386731"/>
            <a:ext cx="2365040" cy="11023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02A3C7EA-BFE3-405B-BC56-1AE37572DD0B}"/>
              </a:ext>
            </a:extLst>
          </p:cNvPr>
          <p:cNvCxnSpPr>
            <a:cxnSpLocks/>
          </p:cNvCxnSpPr>
          <p:nvPr/>
        </p:nvCxnSpPr>
        <p:spPr>
          <a:xfrm>
            <a:off x="4974244" y="2649098"/>
            <a:ext cx="2358098" cy="281653"/>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313FB35C-C041-483F-9BDA-AE0D188E91D3}"/>
              </a:ext>
            </a:extLst>
          </p:cNvPr>
          <p:cNvCxnSpPr>
            <a:cxnSpLocks/>
          </p:cNvCxnSpPr>
          <p:nvPr/>
        </p:nvCxnSpPr>
        <p:spPr>
          <a:xfrm>
            <a:off x="4974244" y="2649098"/>
            <a:ext cx="2365040" cy="544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B123FBCB-081E-4E30-B0E5-A781D3EE1CDC}"/>
              </a:ext>
            </a:extLst>
          </p:cNvPr>
          <p:cNvCxnSpPr>
            <a:cxnSpLocks/>
          </p:cNvCxnSpPr>
          <p:nvPr/>
        </p:nvCxnSpPr>
        <p:spPr>
          <a:xfrm>
            <a:off x="4974244" y="2649098"/>
            <a:ext cx="2358098" cy="840026"/>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28C5468-3945-429A-B0CE-4AB4B87E9926}"/>
              </a:ext>
            </a:extLst>
          </p:cNvPr>
          <p:cNvCxnSpPr>
            <a:cxnSpLocks/>
          </p:cNvCxnSpPr>
          <p:nvPr/>
        </p:nvCxnSpPr>
        <p:spPr>
          <a:xfrm flipV="1">
            <a:off x="2519481" y="2098897"/>
            <a:ext cx="2279869" cy="851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942F63FF-5795-4C3B-80B0-41020DC0E91B}"/>
              </a:ext>
            </a:extLst>
          </p:cNvPr>
          <p:cNvCxnSpPr>
            <a:cxnSpLocks/>
          </p:cNvCxnSpPr>
          <p:nvPr/>
        </p:nvCxnSpPr>
        <p:spPr>
          <a:xfrm flipV="1">
            <a:off x="2512836" y="2356263"/>
            <a:ext cx="2286514" cy="597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812EECCB-5BBE-4B9A-964B-B6D64CB5267F}"/>
              </a:ext>
            </a:extLst>
          </p:cNvPr>
          <p:cNvCxnSpPr>
            <a:cxnSpLocks/>
          </p:cNvCxnSpPr>
          <p:nvPr/>
        </p:nvCxnSpPr>
        <p:spPr>
          <a:xfrm flipV="1">
            <a:off x="2519480" y="2649100"/>
            <a:ext cx="2263084" cy="300940"/>
          </a:xfrm>
          <a:prstGeom prst="line">
            <a:avLst/>
          </a:prstGeom>
        </p:spPr>
        <p:style>
          <a:lnRef idx="1">
            <a:schemeClr val="accent1"/>
          </a:lnRef>
          <a:fillRef idx="0">
            <a:schemeClr val="accent1"/>
          </a:fillRef>
          <a:effectRef idx="0">
            <a:schemeClr val="accent1"/>
          </a:effectRef>
          <a:fontRef idx="minor">
            <a:schemeClr val="tx1"/>
          </a:fontRef>
        </p:style>
      </p:cxnSp>
      <p:sp>
        <p:nvSpPr>
          <p:cNvPr id="86" name="テキスト ボックス 85">
            <a:extLst>
              <a:ext uri="{FF2B5EF4-FFF2-40B4-BE49-F238E27FC236}">
                <a16:creationId xmlns:a16="http://schemas.microsoft.com/office/drawing/2014/main" id="{D5F3E525-F053-4B32-929D-7EA9EE34EE16}"/>
              </a:ext>
            </a:extLst>
          </p:cNvPr>
          <p:cNvSpPr txBox="1"/>
          <p:nvPr/>
        </p:nvSpPr>
        <p:spPr>
          <a:xfrm>
            <a:off x="2691133" y="4182461"/>
            <a:ext cx="191977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全結合</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のときは，</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次層の全ニューロンと結合する</a:t>
            </a:r>
          </a:p>
        </p:txBody>
      </p:sp>
      <p:sp>
        <p:nvSpPr>
          <p:cNvPr id="87" name="テキスト ボックス 86">
            <a:extLst>
              <a:ext uri="{FF2B5EF4-FFF2-40B4-BE49-F238E27FC236}">
                <a16:creationId xmlns:a16="http://schemas.microsoft.com/office/drawing/2014/main" id="{5BCE91F6-8A88-4D60-8508-DD345C81CFEA}"/>
              </a:ext>
            </a:extLst>
          </p:cNvPr>
          <p:cNvSpPr txBox="1"/>
          <p:nvPr/>
        </p:nvSpPr>
        <p:spPr>
          <a:xfrm>
            <a:off x="5253066" y="4644126"/>
            <a:ext cx="191977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全結合</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のときは，</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次層の全ニューロンと結合する</a:t>
            </a:r>
          </a:p>
        </p:txBody>
      </p:sp>
      <p:sp>
        <p:nvSpPr>
          <p:cNvPr id="57" name="タイトル 1">
            <a:extLst>
              <a:ext uri="{FF2B5EF4-FFF2-40B4-BE49-F238E27FC236}">
                <a16:creationId xmlns:a16="http://schemas.microsoft.com/office/drawing/2014/main" id="{81354D30-6C4B-4DAF-8966-878AC8655A72}"/>
              </a:ext>
            </a:extLst>
          </p:cNvPr>
          <p:cNvSpPr txBox="1">
            <a:spLocks/>
          </p:cNvSpPr>
          <p:nvPr/>
        </p:nvSpPr>
        <p:spPr>
          <a:xfrm>
            <a:off x="368300" y="915030"/>
            <a:ext cx="8461208" cy="85926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1" lang="en-US" altLang="ja-JP" sz="32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32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34" name="テキスト ボックス 33">
            <a:extLst>
              <a:ext uri="{FF2B5EF4-FFF2-40B4-BE49-F238E27FC236}">
                <a16:creationId xmlns:a16="http://schemas.microsoft.com/office/drawing/2014/main" id="{C7E7F9FC-7BFB-445B-A29A-72FC8DB887D8}"/>
              </a:ext>
            </a:extLst>
          </p:cNvPr>
          <p:cNvSpPr txBox="1"/>
          <p:nvPr/>
        </p:nvSpPr>
        <p:spPr>
          <a:xfrm>
            <a:off x="2691133" y="2976406"/>
            <a:ext cx="191977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（他の結合は書いていない）</a:t>
            </a:r>
          </a:p>
        </p:txBody>
      </p:sp>
      <p:sp>
        <p:nvSpPr>
          <p:cNvPr id="36" name="テキスト ボックス 35">
            <a:extLst>
              <a:ext uri="{FF2B5EF4-FFF2-40B4-BE49-F238E27FC236}">
                <a16:creationId xmlns:a16="http://schemas.microsoft.com/office/drawing/2014/main" id="{95C496D7-C48B-40EB-9ADE-C885D50DA6C8}"/>
              </a:ext>
            </a:extLst>
          </p:cNvPr>
          <p:cNvSpPr txBox="1"/>
          <p:nvPr/>
        </p:nvSpPr>
        <p:spPr>
          <a:xfrm>
            <a:off x="5294106" y="3348048"/>
            <a:ext cx="191977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（他の結合は書いていない）</a:t>
            </a:r>
          </a:p>
        </p:txBody>
      </p:sp>
      <p:sp>
        <p:nvSpPr>
          <p:cNvPr id="3" name="正方形/長方形 2"/>
          <p:cNvSpPr/>
          <p:nvPr/>
        </p:nvSpPr>
        <p:spPr>
          <a:xfrm>
            <a:off x="737622" y="737321"/>
            <a:ext cx="8406377" cy="830997"/>
          </a:xfrm>
          <a:prstGeom prst="rect">
            <a:avLst/>
          </a:prstGeom>
        </p:spPr>
        <p:txBody>
          <a:bodyPr wrap="square">
            <a:spAutoFit/>
          </a:bodyPr>
          <a:lstStyle/>
          <a:p>
            <a:r>
              <a:rPr lang="ja-JP" altLang="en-US" sz="2400" b="1" dirty="0">
                <a:latin typeface="メイリオ" panose="020B0604030504040204" pitchFamily="50" charset="-128"/>
                <a:ea typeface="メイリオ" panose="020B0604030504040204" pitchFamily="50" charset="-128"/>
              </a:rPr>
              <a:t>ニューラルネットワーク</a:t>
            </a:r>
            <a:r>
              <a:rPr lang="ja-JP" altLang="en-US" sz="2400" dirty="0">
                <a:latin typeface="メイリオ" panose="020B0604030504040204" pitchFamily="50" charset="-128"/>
                <a:ea typeface="メイリオ" panose="020B0604030504040204" pitchFamily="50" charset="-128"/>
              </a:rPr>
              <a:t>は、多くの</a:t>
            </a:r>
            <a:r>
              <a:rPr lang="ja-JP" altLang="en-US" sz="2400" b="1" dirty="0">
                <a:latin typeface="メイリオ" panose="020B0604030504040204" pitchFamily="50" charset="-128"/>
                <a:ea typeface="メイリオ" panose="020B0604030504040204" pitchFamily="50" charset="-128"/>
              </a:rPr>
              <a:t>ニューロン</a:t>
            </a:r>
            <a:r>
              <a:rPr lang="ja-JP" altLang="en-US" sz="2400" dirty="0">
                <a:latin typeface="メイリオ" panose="020B0604030504040204" pitchFamily="50" charset="-128"/>
                <a:ea typeface="メイリオ" panose="020B0604030504040204" pitchFamily="50" charset="-128"/>
              </a:rPr>
              <a:t>が</a:t>
            </a:r>
            <a:r>
              <a:rPr lang="ja-JP" altLang="en-US" sz="2400" b="1" u="sng" dirty="0">
                <a:solidFill>
                  <a:srgbClr val="FF0000"/>
                </a:solidFill>
                <a:latin typeface="メイリオ" panose="020B0604030504040204" pitchFamily="50" charset="-128"/>
                <a:ea typeface="メイリオ" panose="020B0604030504040204" pitchFamily="50" charset="-128"/>
              </a:rPr>
              <a:t>層を形成</a:t>
            </a:r>
            <a:endParaRPr lang="en-US" altLang="ja-JP" sz="2400" b="1" u="sng" dirty="0">
              <a:solidFill>
                <a:srgbClr val="FF0000"/>
              </a:solidFill>
              <a:latin typeface="メイリオ" panose="020B0604030504040204" pitchFamily="50" charset="-128"/>
              <a:ea typeface="メイリオ" panose="020B0604030504040204" pitchFamily="50" charset="-128"/>
            </a:endParaRPr>
          </a:p>
          <a:p>
            <a:endParaRPr lang="ja-JP" altLang="en-US"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432366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827E5B-CB5B-4E80-97E1-A8633FA68D00}"/>
              </a:ext>
            </a:extLst>
          </p:cNvPr>
          <p:cNvSpPr>
            <a:spLocks noGrp="1"/>
          </p:cNvSpPr>
          <p:nvPr>
            <p:ph type="title"/>
          </p:nvPr>
        </p:nvSpPr>
        <p:spPr>
          <a:xfrm>
            <a:off x="341396" y="162524"/>
            <a:ext cx="8461208" cy="469865"/>
          </a:xfrm>
        </p:spPr>
        <p:txBody>
          <a:bodyPr>
            <a:normAutofit fontScale="90000"/>
          </a:bodyPr>
          <a:lstStyle/>
          <a:p>
            <a:r>
              <a:rPr kumimoji="1" lang="ja-JP" altLang="en-US" dirty="0"/>
              <a:t>フォワードプロパゲーション</a:t>
            </a:r>
          </a:p>
        </p:txBody>
      </p:sp>
      <p:sp>
        <p:nvSpPr>
          <p:cNvPr id="4" name="スライド番号プレースホルダー 3">
            <a:extLst>
              <a:ext uri="{FF2B5EF4-FFF2-40B4-BE49-F238E27FC236}">
                <a16:creationId xmlns:a16="http://schemas.microsoft.com/office/drawing/2014/main" id="{BEA48A0B-1A3E-4B5A-AD7F-FB06734F53C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1531C65E-143A-4650-8D7D-5461EB746350}"/>
              </a:ext>
            </a:extLst>
          </p:cNvPr>
          <p:cNvSpPr txBox="1"/>
          <p:nvPr/>
        </p:nvSpPr>
        <p:spPr>
          <a:xfrm>
            <a:off x="1768325" y="5901194"/>
            <a:ext cx="242160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入力層</a:t>
            </a:r>
            <a:b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6B0D3A9B-B68E-448B-AC83-CAA5668596AE}"/>
              </a:ext>
            </a:extLst>
          </p:cNvPr>
          <p:cNvSpPr txBox="1"/>
          <p:nvPr/>
        </p:nvSpPr>
        <p:spPr>
          <a:xfrm>
            <a:off x="4446923" y="6488668"/>
            <a:ext cx="12263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中間層</a:t>
            </a:r>
          </a:p>
        </p:txBody>
      </p:sp>
      <p:sp>
        <p:nvSpPr>
          <p:cNvPr id="7" name="テキスト ボックス 6">
            <a:extLst>
              <a:ext uri="{FF2B5EF4-FFF2-40B4-BE49-F238E27FC236}">
                <a16:creationId xmlns:a16="http://schemas.microsoft.com/office/drawing/2014/main" id="{91AA3900-5F97-4E65-8D14-D62240EA03D5}"/>
              </a:ext>
            </a:extLst>
          </p:cNvPr>
          <p:cNvSpPr txBox="1"/>
          <p:nvPr/>
        </p:nvSpPr>
        <p:spPr>
          <a:xfrm>
            <a:off x="7019688" y="6304002"/>
            <a:ext cx="12263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出力層</a:t>
            </a:r>
          </a:p>
        </p:txBody>
      </p:sp>
      <p:sp>
        <p:nvSpPr>
          <p:cNvPr id="23" name="テキスト ボックス 22">
            <a:extLst>
              <a:ext uri="{FF2B5EF4-FFF2-40B4-BE49-F238E27FC236}">
                <a16:creationId xmlns:a16="http://schemas.microsoft.com/office/drawing/2014/main" id="{9E7F6CE7-B21D-4791-9543-1A438222FDF2}"/>
              </a:ext>
            </a:extLst>
          </p:cNvPr>
          <p:cNvSpPr txBox="1"/>
          <p:nvPr/>
        </p:nvSpPr>
        <p:spPr>
          <a:xfrm>
            <a:off x="3448372" y="1684120"/>
            <a:ext cx="30075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 はニューロン，線は結合</a:t>
            </a:r>
          </a:p>
        </p:txBody>
      </p:sp>
      <p:sp>
        <p:nvSpPr>
          <p:cNvPr id="24" name="テキスト ボックス 23">
            <a:extLst>
              <a:ext uri="{FF2B5EF4-FFF2-40B4-BE49-F238E27FC236}">
                <a16:creationId xmlns:a16="http://schemas.microsoft.com/office/drawing/2014/main" id="{07C3C0CC-7BF9-4B87-91DA-6AB0E36D41DD}"/>
              </a:ext>
            </a:extLst>
          </p:cNvPr>
          <p:cNvSpPr txBox="1"/>
          <p:nvPr/>
        </p:nvSpPr>
        <p:spPr>
          <a:xfrm>
            <a:off x="2225883" y="2236931"/>
            <a:ext cx="415498" cy="34163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p>
        </p:txBody>
      </p:sp>
      <p:sp>
        <p:nvSpPr>
          <p:cNvPr id="25" name="テキスト ボックス 24">
            <a:extLst>
              <a:ext uri="{FF2B5EF4-FFF2-40B4-BE49-F238E27FC236}">
                <a16:creationId xmlns:a16="http://schemas.microsoft.com/office/drawing/2014/main" id="{9452CB2A-BE0C-467F-93B7-F125203F04AF}"/>
              </a:ext>
            </a:extLst>
          </p:cNvPr>
          <p:cNvSpPr txBox="1"/>
          <p:nvPr/>
        </p:nvSpPr>
        <p:spPr>
          <a:xfrm>
            <a:off x="4678069" y="1920304"/>
            <a:ext cx="415498" cy="452431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p>
        </p:txBody>
      </p:sp>
      <p:sp>
        <p:nvSpPr>
          <p:cNvPr id="26" name="テキスト ボックス 25">
            <a:extLst>
              <a:ext uri="{FF2B5EF4-FFF2-40B4-BE49-F238E27FC236}">
                <a16:creationId xmlns:a16="http://schemas.microsoft.com/office/drawing/2014/main" id="{6A028530-7DCA-4DD9-8454-0D527CF2DFCE}"/>
              </a:ext>
            </a:extLst>
          </p:cNvPr>
          <p:cNvSpPr txBox="1"/>
          <p:nvPr/>
        </p:nvSpPr>
        <p:spPr>
          <a:xfrm>
            <a:off x="7217354" y="2765120"/>
            <a:ext cx="415498" cy="286232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28" name="直線コネクタ 27">
            <a:extLst>
              <a:ext uri="{FF2B5EF4-FFF2-40B4-BE49-F238E27FC236}">
                <a16:creationId xmlns:a16="http://schemas.microsoft.com/office/drawing/2014/main" id="{3892CD5D-9F97-4FFE-A154-AB77DA5B7799}"/>
              </a:ext>
            </a:extLst>
          </p:cNvPr>
          <p:cNvCxnSpPr/>
          <p:nvPr/>
        </p:nvCxnSpPr>
        <p:spPr>
          <a:xfrm flipV="1">
            <a:off x="2504852" y="2083657"/>
            <a:ext cx="2303365" cy="317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CF26772-96AA-4994-A1B6-820EBAC85DFB}"/>
              </a:ext>
            </a:extLst>
          </p:cNvPr>
          <p:cNvCxnSpPr>
            <a:cxnSpLocks/>
          </p:cNvCxnSpPr>
          <p:nvPr/>
        </p:nvCxnSpPr>
        <p:spPr>
          <a:xfrm flipV="1">
            <a:off x="2504851" y="2345465"/>
            <a:ext cx="2309747" cy="502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ADE623D1-C76F-4367-9C01-53AA262DEE73}"/>
              </a:ext>
            </a:extLst>
          </p:cNvPr>
          <p:cNvCxnSpPr>
            <a:cxnSpLocks/>
          </p:cNvCxnSpPr>
          <p:nvPr/>
        </p:nvCxnSpPr>
        <p:spPr>
          <a:xfrm>
            <a:off x="2556084" y="2401157"/>
            <a:ext cx="2220046" cy="2409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113104E2-D05F-4C35-8454-CA8EA14F4074}"/>
              </a:ext>
            </a:extLst>
          </p:cNvPr>
          <p:cNvCxnSpPr>
            <a:cxnSpLocks/>
          </p:cNvCxnSpPr>
          <p:nvPr/>
        </p:nvCxnSpPr>
        <p:spPr>
          <a:xfrm flipV="1">
            <a:off x="2520100" y="2089719"/>
            <a:ext cx="2288117" cy="5912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1216FB3F-1A15-45B8-AE81-913052040525}"/>
              </a:ext>
            </a:extLst>
          </p:cNvPr>
          <p:cNvCxnSpPr>
            <a:cxnSpLocks/>
          </p:cNvCxnSpPr>
          <p:nvPr/>
        </p:nvCxnSpPr>
        <p:spPr>
          <a:xfrm flipV="1">
            <a:off x="2504847" y="2642138"/>
            <a:ext cx="2271072" cy="388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4ACBEBF8-9473-466B-A618-3AD1BE8DB273}"/>
              </a:ext>
            </a:extLst>
          </p:cNvPr>
          <p:cNvCxnSpPr>
            <a:cxnSpLocks/>
          </p:cNvCxnSpPr>
          <p:nvPr/>
        </p:nvCxnSpPr>
        <p:spPr>
          <a:xfrm flipV="1">
            <a:off x="2504846" y="2356263"/>
            <a:ext cx="2294504" cy="32469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1639683B-2CC8-431A-8BD4-F85CE1F6C348}"/>
              </a:ext>
            </a:extLst>
          </p:cNvPr>
          <p:cNvCxnSpPr>
            <a:cxnSpLocks/>
          </p:cNvCxnSpPr>
          <p:nvPr/>
        </p:nvCxnSpPr>
        <p:spPr>
          <a:xfrm>
            <a:off x="4967305" y="2105900"/>
            <a:ext cx="2365037" cy="8194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1F2F87BD-3F3B-4A81-9025-8D15D84DEB02}"/>
              </a:ext>
            </a:extLst>
          </p:cNvPr>
          <p:cNvCxnSpPr>
            <a:cxnSpLocks/>
          </p:cNvCxnSpPr>
          <p:nvPr/>
        </p:nvCxnSpPr>
        <p:spPr>
          <a:xfrm>
            <a:off x="4967304" y="2105900"/>
            <a:ext cx="2365038" cy="1075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EDA7900E-5366-46D8-875A-588A107EF915}"/>
              </a:ext>
            </a:extLst>
          </p:cNvPr>
          <p:cNvCxnSpPr>
            <a:cxnSpLocks/>
          </p:cNvCxnSpPr>
          <p:nvPr/>
        </p:nvCxnSpPr>
        <p:spPr>
          <a:xfrm>
            <a:off x="4967303" y="2105900"/>
            <a:ext cx="2365039" cy="1383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61FF6EF4-C6E6-45F2-958F-08A10C9977A2}"/>
              </a:ext>
            </a:extLst>
          </p:cNvPr>
          <p:cNvCxnSpPr>
            <a:cxnSpLocks/>
          </p:cNvCxnSpPr>
          <p:nvPr/>
        </p:nvCxnSpPr>
        <p:spPr>
          <a:xfrm>
            <a:off x="4967302" y="2379858"/>
            <a:ext cx="2365040" cy="5384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58EFF0FF-AEBC-4B3A-A2D6-38A12F4C7A8F}"/>
              </a:ext>
            </a:extLst>
          </p:cNvPr>
          <p:cNvCxnSpPr>
            <a:cxnSpLocks/>
          </p:cNvCxnSpPr>
          <p:nvPr/>
        </p:nvCxnSpPr>
        <p:spPr>
          <a:xfrm>
            <a:off x="4952150" y="2370573"/>
            <a:ext cx="2380192" cy="810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2A9DEE1E-647F-4753-8037-AF99AB67AFCF}"/>
              </a:ext>
            </a:extLst>
          </p:cNvPr>
          <p:cNvCxnSpPr>
            <a:cxnSpLocks/>
          </p:cNvCxnSpPr>
          <p:nvPr/>
        </p:nvCxnSpPr>
        <p:spPr>
          <a:xfrm>
            <a:off x="4967302" y="2386731"/>
            <a:ext cx="2365040" cy="11023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02A3C7EA-BFE3-405B-BC56-1AE37572DD0B}"/>
              </a:ext>
            </a:extLst>
          </p:cNvPr>
          <p:cNvCxnSpPr>
            <a:cxnSpLocks/>
          </p:cNvCxnSpPr>
          <p:nvPr/>
        </p:nvCxnSpPr>
        <p:spPr>
          <a:xfrm>
            <a:off x="4974244" y="2649098"/>
            <a:ext cx="2358098" cy="281653"/>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313FB35C-C041-483F-9BDA-AE0D188E91D3}"/>
              </a:ext>
            </a:extLst>
          </p:cNvPr>
          <p:cNvCxnSpPr>
            <a:cxnSpLocks/>
          </p:cNvCxnSpPr>
          <p:nvPr/>
        </p:nvCxnSpPr>
        <p:spPr>
          <a:xfrm>
            <a:off x="4974244" y="2649098"/>
            <a:ext cx="2365040" cy="544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B123FBCB-081E-4E30-B0E5-A781D3EE1CDC}"/>
              </a:ext>
            </a:extLst>
          </p:cNvPr>
          <p:cNvCxnSpPr>
            <a:cxnSpLocks/>
          </p:cNvCxnSpPr>
          <p:nvPr/>
        </p:nvCxnSpPr>
        <p:spPr>
          <a:xfrm>
            <a:off x="4974244" y="2649098"/>
            <a:ext cx="2358098" cy="840026"/>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28C5468-3945-429A-B0CE-4AB4B87E9926}"/>
              </a:ext>
            </a:extLst>
          </p:cNvPr>
          <p:cNvCxnSpPr>
            <a:cxnSpLocks/>
          </p:cNvCxnSpPr>
          <p:nvPr/>
        </p:nvCxnSpPr>
        <p:spPr>
          <a:xfrm flipV="1">
            <a:off x="2519481" y="2098897"/>
            <a:ext cx="2279869" cy="851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942F63FF-5795-4C3B-80B0-41020DC0E91B}"/>
              </a:ext>
            </a:extLst>
          </p:cNvPr>
          <p:cNvCxnSpPr>
            <a:cxnSpLocks/>
          </p:cNvCxnSpPr>
          <p:nvPr/>
        </p:nvCxnSpPr>
        <p:spPr>
          <a:xfrm flipV="1">
            <a:off x="2512836" y="2356263"/>
            <a:ext cx="2286514" cy="597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812EECCB-5BBE-4B9A-964B-B6D64CB5267F}"/>
              </a:ext>
            </a:extLst>
          </p:cNvPr>
          <p:cNvCxnSpPr>
            <a:cxnSpLocks/>
          </p:cNvCxnSpPr>
          <p:nvPr/>
        </p:nvCxnSpPr>
        <p:spPr>
          <a:xfrm flipV="1">
            <a:off x="2519480" y="2649100"/>
            <a:ext cx="2263084" cy="300940"/>
          </a:xfrm>
          <a:prstGeom prst="line">
            <a:avLst/>
          </a:prstGeom>
        </p:spPr>
        <p:style>
          <a:lnRef idx="1">
            <a:schemeClr val="accent1"/>
          </a:lnRef>
          <a:fillRef idx="0">
            <a:schemeClr val="accent1"/>
          </a:fillRef>
          <a:effectRef idx="0">
            <a:schemeClr val="accent1"/>
          </a:effectRef>
          <a:fontRef idx="minor">
            <a:schemeClr val="tx1"/>
          </a:fontRef>
        </p:style>
      </p:cxnSp>
      <p:sp>
        <p:nvSpPr>
          <p:cNvPr id="86" name="テキスト ボックス 85">
            <a:extLst>
              <a:ext uri="{FF2B5EF4-FFF2-40B4-BE49-F238E27FC236}">
                <a16:creationId xmlns:a16="http://schemas.microsoft.com/office/drawing/2014/main" id="{D5F3E525-F053-4B32-929D-7EA9EE34EE16}"/>
              </a:ext>
            </a:extLst>
          </p:cNvPr>
          <p:cNvSpPr txBox="1"/>
          <p:nvPr/>
        </p:nvSpPr>
        <p:spPr>
          <a:xfrm>
            <a:off x="2691133" y="4182461"/>
            <a:ext cx="191977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全結合</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のときは，</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次層の全ニューロンと結合する</a:t>
            </a:r>
          </a:p>
        </p:txBody>
      </p:sp>
      <p:sp>
        <p:nvSpPr>
          <p:cNvPr id="87" name="テキスト ボックス 86">
            <a:extLst>
              <a:ext uri="{FF2B5EF4-FFF2-40B4-BE49-F238E27FC236}">
                <a16:creationId xmlns:a16="http://schemas.microsoft.com/office/drawing/2014/main" id="{5BCE91F6-8A88-4D60-8508-DD345C81CFEA}"/>
              </a:ext>
            </a:extLst>
          </p:cNvPr>
          <p:cNvSpPr txBox="1"/>
          <p:nvPr/>
        </p:nvSpPr>
        <p:spPr>
          <a:xfrm>
            <a:off x="5253066" y="4644126"/>
            <a:ext cx="191977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全結合</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のときは，</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次層の全ニューロンと結合する</a:t>
            </a:r>
          </a:p>
        </p:txBody>
      </p:sp>
      <p:sp>
        <p:nvSpPr>
          <p:cNvPr id="57" name="タイトル 1">
            <a:extLst>
              <a:ext uri="{FF2B5EF4-FFF2-40B4-BE49-F238E27FC236}">
                <a16:creationId xmlns:a16="http://schemas.microsoft.com/office/drawing/2014/main" id="{81354D30-6C4B-4DAF-8966-878AC8655A72}"/>
              </a:ext>
            </a:extLst>
          </p:cNvPr>
          <p:cNvSpPr txBox="1">
            <a:spLocks/>
          </p:cNvSpPr>
          <p:nvPr/>
        </p:nvSpPr>
        <p:spPr>
          <a:xfrm>
            <a:off x="368300" y="915030"/>
            <a:ext cx="8461208" cy="85926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32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34" name="テキスト ボックス 33">
            <a:extLst>
              <a:ext uri="{FF2B5EF4-FFF2-40B4-BE49-F238E27FC236}">
                <a16:creationId xmlns:a16="http://schemas.microsoft.com/office/drawing/2014/main" id="{C7E7F9FC-7BFB-445B-A29A-72FC8DB887D8}"/>
              </a:ext>
            </a:extLst>
          </p:cNvPr>
          <p:cNvSpPr txBox="1"/>
          <p:nvPr/>
        </p:nvSpPr>
        <p:spPr>
          <a:xfrm>
            <a:off x="2691133" y="2976406"/>
            <a:ext cx="191977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（他の結合は書いていない）</a:t>
            </a:r>
          </a:p>
        </p:txBody>
      </p:sp>
      <p:sp>
        <p:nvSpPr>
          <p:cNvPr id="36" name="テキスト ボックス 35">
            <a:extLst>
              <a:ext uri="{FF2B5EF4-FFF2-40B4-BE49-F238E27FC236}">
                <a16:creationId xmlns:a16="http://schemas.microsoft.com/office/drawing/2014/main" id="{95C496D7-C48B-40EB-9ADE-C885D50DA6C8}"/>
              </a:ext>
            </a:extLst>
          </p:cNvPr>
          <p:cNvSpPr txBox="1"/>
          <p:nvPr/>
        </p:nvSpPr>
        <p:spPr>
          <a:xfrm>
            <a:off x="5294106" y="3348048"/>
            <a:ext cx="191977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（他の結合は書いていない）</a:t>
            </a:r>
          </a:p>
        </p:txBody>
      </p:sp>
      <p:sp>
        <p:nvSpPr>
          <p:cNvPr id="38" name="正方形/長方形 37"/>
          <p:cNvSpPr/>
          <p:nvPr/>
        </p:nvSpPr>
        <p:spPr>
          <a:xfrm>
            <a:off x="480632" y="617739"/>
            <a:ext cx="7418600" cy="1477328"/>
          </a:xfrm>
          <a:prstGeom prst="rect">
            <a:avLst/>
          </a:prstGeom>
        </p:spPr>
        <p:txBody>
          <a:bodyPr wrap="square">
            <a:spAutoFit/>
          </a:bodyPr>
          <a:lstStyle/>
          <a:p>
            <a:r>
              <a:rPr lang="ja-JP" altLang="en-US" sz="2400" b="1" dirty="0">
                <a:latin typeface="メイリオ" panose="020B0604030504040204" pitchFamily="50" charset="-128"/>
                <a:ea typeface="メイリオ" panose="020B0604030504040204" pitchFamily="50" charset="-128"/>
              </a:rPr>
              <a:t>ニューロン</a:t>
            </a:r>
            <a:r>
              <a:rPr lang="ja-JP" altLang="en-US" sz="2400" dirty="0">
                <a:latin typeface="メイリオ" panose="020B0604030504040204" pitchFamily="50" charset="-128"/>
                <a:ea typeface="メイリオ" panose="020B0604030504040204" pitchFamily="50" charset="-128"/>
              </a:rPr>
              <a:t>は、</a:t>
            </a:r>
            <a:r>
              <a:rPr lang="ja-JP" altLang="en-US" sz="2400" b="1" dirty="0">
                <a:latin typeface="メイリオ" panose="020B0604030504040204" pitchFamily="50" charset="-128"/>
                <a:ea typeface="メイリオ" panose="020B0604030504040204" pitchFamily="50" charset="-128"/>
              </a:rPr>
              <a:t>前の層のニューロン</a:t>
            </a:r>
            <a:r>
              <a:rPr lang="ja-JP" altLang="en-US" sz="2400" dirty="0">
                <a:latin typeface="メイリオ" panose="020B0604030504040204" pitchFamily="50" charset="-128"/>
                <a:ea typeface="メイリオ" panose="020B0604030504040204" pitchFamily="50" charset="-128"/>
              </a:rPr>
              <a:t>から</a:t>
            </a:r>
            <a:r>
              <a:rPr lang="ja-JP" altLang="en-US" sz="2400" b="1" dirty="0">
                <a:latin typeface="メイリオ" panose="020B0604030504040204" pitchFamily="50" charset="-128"/>
                <a:ea typeface="メイリオ" panose="020B0604030504040204" pitchFamily="50" charset="-128"/>
              </a:rPr>
              <a:t>データを受け取り</a:t>
            </a:r>
            <a:r>
              <a:rPr lang="ja-JP" altLang="en-US" sz="2400" dirty="0">
                <a:latin typeface="メイリオ" panose="020B0604030504040204" pitchFamily="50" charset="-128"/>
                <a:ea typeface="メイリオ" panose="020B0604030504040204" pitchFamily="50" charset="-128"/>
              </a:rPr>
              <a:t>、それに対して</a:t>
            </a:r>
            <a:r>
              <a:rPr lang="ja-JP" altLang="en-US" sz="2400" b="1" dirty="0">
                <a:latin typeface="メイリオ" panose="020B0604030504040204" pitchFamily="50" charset="-128"/>
                <a:ea typeface="メイリオ" panose="020B0604030504040204" pitchFamily="50" charset="-128"/>
              </a:rPr>
              <a:t>処理</a:t>
            </a:r>
            <a:r>
              <a:rPr lang="ja-JP" altLang="en-US" sz="2400" dirty="0">
                <a:latin typeface="メイリオ" panose="020B0604030504040204" pitchFamily="50" charset="-128"/>
                <a:ea typeface="メイリオ" panose="020B0604030504040204" pitchFamily="50" charset="-128"/>
              </a:rPr>
              <a:t>を行い、その</a:t>
            </a:r>
            <a:r>
              <a:rPr lang="ja-JP" altLang="en-US" sz="2400" b="1" dirty="0">
                <a:latin typeface="メイリオ" panose="020B0604030504040204" pitchFamily="50" charset="-128"/>
                <a:ea typeface="メイリオ" panose="020B0604030504040204" pitchFamily="50" charset="-128"/>
              </a:rPr>
              <a:t>結果</a:t>
            </a:r>
            <a:r>
              <a:rPr lang="ja-JP" altLang="en-US" sz="2400"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活性度</a:t>
            </a:r>
            <a:r>
              <a:rPr lang="ja-JP" altLang="en-US" sz="2400" dirty="0">
                <a:latin typeface="メイリオ" panose="020B0604030504040204" pitchFamily="50" charset="-128"/>
                <a:ea typeface="メイリオ" panose="020B0604030504040204" pitchFamily="50" charset="-128"/>
              </a:rPr>
              <a:t>）を</a:t>
            </a:r>
            <a:r>
              <a:rPr lang="ja-JP" altLang="en-US" sz="2400" b="1" dirty="0">
                <a:latin typeface="メイリオ" panose="020B0604030504040204" pitchFamily="50" charset="-128"/>
                <a:ea typeface="メイリオ" panose="020B0604030504040204" pitchFamily="50" charset="-128"/>
              </a:rPr>
              <a:t>次の層のニューロンに伝達</a:t>
            </a:r>
            <a:r>
              <a:rPr lang="ja-JP" altLang="en-US" sz="2400" dirty="0">
                <a:latin typeface="メイリオ" panose="020B0604030504040204" pitchFamily="50" charset="-128"/>
                <a:ea typeface="メイリオ" panose="020B0604030504040204" pitchFamily="50" charset="-128"/>
              </a:rPr>
              <a:t>する</a:t>
            </a:r>
          </a:p>
          <a:p>
            <a:endParaRPr lang="ja-JP" altLang="en-US" dirty="0"/>
          </a:p>
        </p:txBody>
      </p:sp>
    </p:spTree>
    <p:extLst>
      <p:ext uri="{BB962C8B-B14F-4D97-AF65-F5344CB8AC3E}">
        <p14:creationId xmlns:p14="http://schemas.microsoft.com/office/powerpoint/2010/main" val="21555069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フォワードプロパゲーション</a:t>
            </a:r>
          </a:p>
        </p:txBody>
      </p:sp>
      <p:sp>
        <p:nvSpPr>
          <p:cNvPr id="3" name="コンテンツ プレースホルダー 2"/>
          <p:cNvSpPr>
            <a:spLocks noGrp="1"/>
          </p:cNvSpPr>
          <p:nvPr>
            <p:ph idx="1"/>
          </p:nvPr>
        </p:nvSpPr>
        <p:spPr/>
        <p:txBody>
          <a:bodyPr>
            <a:normAutofit/>
          </a:bodyPr>
          <a:lstStyle/>
          <a:p>
            <a:r>
              <a:rPr lang="ja-JP" altLang="en-US" sz="2400" b="1" dirty="0"/>
              <a:t>ニューラルネットワーク</a:t>
            </a:r>
            <a:r>
              <a:rPr lang="ja-JP" altLang="en-US" sz="2400" dirty="0"/>
              <a:t>は、多くの</a:t>
            </a:r>
            <a:r>
              <a:rPr lang="ja-JP" altLang="en-US" sz="2400" b="1" dirty="0"/>
              <a:t>ニューロン</a:t>
            </a:r>
            <a:r>
              <a:rPr lang="ja-JP" altLang="en-US" sz="2400" dirty="0"/>
              <a:t>が</a:t>
            </a:r>
            <a:r>
              <a:rPr lang="ja-JP" altLang="en-US" sz="2400" b="1" dirty="0"/>
              <a:t>層</a:t>
            </a:r>
            <a:r>
              <a:rPr lang="ja-JP" altLang="en-US" sz="2400" dirty="0"/>
              <a:t>を形成</a:t>
            </a:r>
          </a:p>
          <a:p>
            <a:r>
              <a:rPr lang="ja-JP" altLang="en-US" sz="2400" b="1" dirty="0"/>
              <a:t>ニューロン</a:t>
            </a:r>
            <a:r>
              <a:rPr lang="ja-JP" altLang="en-US" sz="2400" dirty="0"/>
              <a:t>は、</a:t>
            </a:r>
            <a:r>
              <a:rPr lang="ja-JP" altLang="en-US" sz="2400" b="1" dirty="0"/>
              <a:t>前の層のデータを受け取り</a:t>
            </a:r>
            <a:r>
              <a:rPr lang="ja-JP" altLang="en-US" sz="2400" dirty="0"/>
              <a:t>、処理を行い、</a:t>
            </a:r>
            <a:r>
              <a:rPr lang="ja-JP" altLang="en-US" sz="2400" b="1" dirty="0"/>
              <a:t>結果（活性度）</a:t>
            </a:r>
            <a:r>
              <a:rPr lang="ja-JP" altLang="en-US" sz="2400" dirty="0"/>
              <a:t>を</a:t>
            </a:r>
            <a:r>
              <a:rPr lang="ja-JP" altLang="en-US" sz="2400" b="1" dirty="0"/>
              <a:t>次の層のニューロン</a:t>
            </a:r>
            <a:r>
              <a:rPr lang="ja-JP" altLang="en-US" sz="2400" dirty="0"/>
              <a:t>に</a:t>
            </a:r>
            <a:r>
              <a:rPr lang="ja-JP" altLang="en-US" sz="2400" b="1" dirty="0"/>
              <a:t>伝達</a:t>
            </a:r>
            <a:r>
              <a:rPr lang="ja-JP" altLang="en-US" sz="2400" dirty="0"/>
              <a:t>する</a:t>
            </a:r>
          </a:p>
          <a:p>
            <a:r>
              <a:rPr lang="ja-JP" altLang="en-US" sz="2400" dirty="0"/>
              <a:t>データは</a:t>
            </a:r>
            <a:r>
              <a:rPr lang="ja-JP" altLang="en-US" sz="2400" b="1" dirty="0"/>
              <a:t>層を順に伝播</a:t>
            </a:r>
            <a:r>
              <a:rPr lang="ja-JP" altLang="en-US" sz="2400" dirty="0"/>
              <a:t>し、各層のニューロンによって処理されて</a:t>
            </a:r>
            <a:r>
              <a:rPr lang="ja-JP" altLang="en-US" sz="2400" b="1" dirty="0"/>
              <a:t>最終的な出力</a:t>
            </a:r>
            <a:r>
              <a:rPr lang="ja-JP" altLang="en-US" sz="2400" dirty="0"/>
              <a:t>が得られる</a:t>
            </a:r>
            <a:endParaRPr lang="en-US" altLang="ja-JP" sz="2400" dirty="0"/>
          </a:p>
          <a:p>
            <a:pPr marL="0" indent="0">
              <a:buNone/>
            </a:pPr>
            <a:endParaRPr kumimoji="1" lang="en-US" altLang="ja-JP" sz="2400" dirty="0"/>
          </a:p>
          <a:p>
            <a:pPr marL="0" indent="0">
              <a:buNone/>
            </a:pPr>
            <a:r>
              <a:rPr lang="ja-JP" altLang="en-US" sz="2400" b="1" dirty="0">
                <a:latin typeface="メイリオ" panose="020B0604030504040204" pitchFamily="50" charset="-128"/>
                <a:ea typeface="メイリオ" panose="020B0604030504040204" pitchFamily="50" charset="-128"/>
              </a:rPr>
              <a:t>ニューロン</a:t>
            </a:r>
            <a:r>
              <a:rPr lang="ja-JP" altLang="en-US" sz="2400" dirty="0">
                <a:latin typeface="メイリオ" panose="020B0604030504040204" pitchFamily="50" charset="-128"/>
                <a:ea typeface="メイリオ" panose="020B0604030504040204" pitchFamily="50" charset="-128"/>
              </a:rPr>
              <a:t>は、</a:t>
            </a:r>
            <a:r>
              <a:rPr lang="ja-JP" altLang="en-US" sz="2400" b="1" dirty="0">
                <a:latin typeface="メイリオ" panose="020B0604030504040204" pitchFamily="50" charset="-128"/>
                <a:ea typeface="メイリオ" panose="020B0604030504040204" pitchFamily="50" charset="-128"/>
              </a:rPr>
              <a:t>前の層のニューロン</a:t>
            </a:r>
            <a:r>
              <a:rPr lang="ja-JP" altLang="en-US" sz="2400" dirty="0">
                <a:latin typeface="メイリオ" panose="020B0604030504040204" pitchFamily="50" charset="-128"/>
                <a:ea typeface="メイリオ" panose="020B0604030504040204" pitchFamily="50" charset="-128"/>
              </a:rPr>
              <a:t>から</a:t>
            </a:r>
            <a:r>
              <a:rPr lang="ja-JP" altLang="en-US" sz="2400" b="1" dirty="0">
                <a:latin typeface="メイリオ" panose="020B0604030504040204" pitchFamily="50" charset="-128"/>
                <a:ea typeface="メイリオ" panose="020B0604030504040204" pitchFamily="50" charset="-128"/>
              </a:rPr>
              <a:t>データを受け取り</a:t>
            </a:r>
            <a:r>
              <a:rPr lang="ja-JP" altLang="en-US" sz="2400" dirty="0">
                <a:latin typeface="メイリオ" panose="020B0604030504040204" pitchFamily="50" charset="-128"/>
                <a:ea typeface="メイリオ" panose="020B0604030504040204" pitchFamily="50" charset="-128"/>
              </a:rPr>
              <a:t>、それに対して</a:t>
            </a:r>
            <a:r>
              <a:rPr lang="ja-JP" altLang="en-US" sz="2400" b="1" dirty="0">
                <a:latin typeface="メイリオ" panose="020B0604030504040204" pitchFamily="50" charset="-128"/>
                <a:ea typeface="メイリオ" panose="020B0604030504040204" pitchFamily="50" charset="-128"/>
              </a:rPr>
              <a:t>処理</a:t>
            </a:r>
            <a:r>
              <a:rPr lang="ja-JP" altLang="en-US" sz="2400" dirty="0">
                <a:latin typeface="メイリオ" panose="020B0604030504040204" pitchFamily="50" charset="-128"/>
                <a:ea typeface="メイリオ" panose="020B0604030504040204" pitchFamily="50" charset="-128"/>
              </a:rPr>
              <a:t>を行い、その</a:t>
            </a:r>
            <a:r>
              <a:rPr lang="ja-JP" altLang="en-US" sz="2400" b="1" dirty="0">
                <a:latin typeface="メイリオ" panose="020B0604030504040204" pitchFamily="50" charset="-128"/>
                <a:ea typeface="メイリオ" panose="020B0604030504040204" pitchFamily="50" charset="-128"/>
              </a:rPr>
              <a:t>結果</a:t>
            </a:r>
            <a:r>
              <a:rPr lang="ja-JP" altLang="en-US" sz="2400"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活性度</a:t>
            </a:r>
            <a:r>
              <a:rPr lang="ja-JP" altLang="en-US" sz="2400" dirty="0">
                <a:latin typeface="メイリオ" panose="020B0604030504040204" pitchFamily="50" charset="-128"/>
                <a:ea typeface="メイリオ" panose="020B0604030504040204" pitchFamily="50" charset="-128"/>
              </a:rPr>
              <a:t>）を</a:t>
            </a:r>
            <a:r>
              <a:rPr lang="ja-JP" altLang="en-US" sz="2400" b="1" dirty="0">
                <a:latin typeface="メイリオ" panose="020B0604030504040204" pitchFamily="50" charset="-128"/>
                <a:ea typeface="メイリオ" panose="020B0604030504040204" pitchFamily="50" charset="-128"/>
              </a:rPr>
              <a:t>次の層のニューロンに伝達</a:t>
            </a:r>
            <a:r>
              <a:rPr lang="ja-JP" altLang="en-US" sz="2400" dirty="0">
                <a:latin typeface="メイリオ" panose="020B0604030504040204" pitchFamily="50" charset="-128"/>
                <a:ea typeface="メイリオ" panose="020B0604030504040204" pitchFamily="50" charset="-128"/>
              </a:rPr>
              <a:t>する</a:t>
            </a:r>
          </a:p>
          <a:p>
            <a:pPr marL="0" indent="0">
              <a:buNone/>
            </a:pPr>
            <a:endParaRPr kumimoji="1" lang="en-US" altLang="ja-JP" sz="2400"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55</a:t>
            </a:fld>
            <a:endParaRPr kumimoji="1" lang="ja-JP" altLang="en-US"/>
          </a:p>
        </p:txBody>
      </p:sp>
    </p:spTree>
    <p:extLst>
      <p:ext uri="{BB962C8B-B14F-4D97-AF65-F5344CB8AC3E}">
        <p14:creationId xmlns:p14="http://schemas.microsoft.com/office/powerpoint/2010/main" val="37003958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836428" y="1741337"/>
            <a:ext cx="7542028" cy="2387918"/>
          </a:xfrm>
        </p:spPr>
        <p:txBody>
          <a:bodyPr anchor="b">
            <a:normAutofit/>
          </a:bodyPr>
          <a:lstStyle/>
          <a:p>
            <a:r>
              <a:rPr lang="en-US" altLang="ja-JP" sz="4500" dirty="0">
                <a:solidFill>
                  <a:schemeClr val="tx2"/>
                </a:solidFill>
              </a:rPr>
              <a:t>4-6. </a:t>
            </a:r>
            <a:r>
              <a:rPr lang="ja-JP" altLang="en-US" sz="4500" dirty="0">
                <a:solidFill>
                  <a:schemeClr val="tx2"/>
                </a:solidFill>
              </a:rPr>
              <a:t>ディープラーニングの応用例（オンラインデモ）</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56</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3312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演習３</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ja-JP" altLang="en-US" sz="2400" b="1" dirty="0"/>
              <a:t>ディープニューラルネットワークのオンラインデモ</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marL="0" indent="0">
              <a:spcAft>
                <a:spcPts val="600"/>
              </a:spcAft>
              <a:buNone/>
            </a:pPr>
            <a:r>
              <a:rPr lang="ja-JP" altLang="en-US" sz="2400" b="1" dirty="0"/>
              <a:t>画像セグメンテーション</a:t>
            </a:r>
            <a:endParaRPr lang="en-US" altLang="ja-JP" sz="2400" b="1" dirty="0"/>
          </a:p>
          <a:p>
            <a:pPr marL="0" indent="0">
              <a:spcAft>
                <a:spcPts val="600"/>
              </a:spcAft>
              <a:buNone/>
            </a:pPr>
            <a:r>
              <a:rPr lang="ja-JP" altLang="en-US" sz="2400" b="1" dirty="0"/>
              <a:t>文書のレイアウト検出</a:t>
            </a: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57</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6844605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オンラインデモ　画像セグメンテーション</a:t>
            </a:r>
          </a:p>
        </p:txBody>
      </p:sp>
      <p:sp>
        <p:nvSpPr>
          <p:cNvPr id="3" name="コンテンツ プレースホルダー 2"/>
          <p:cNvSpPr>
            <a:spLocks noGrp="1"/>
          </p:cNvSpPr>
          <p:nvPr>
            <p:ph idx="1"/>
          </p:nvPr>
        </p:nvSpPr>
        <p:spPr/>
        <p:txBody>
          <a:bodyPr>
            <a:normAutofit/>
          </a:bodyPr>
          <a:lstStyle/>
          <a:p>
            <a:r>
              <a:rPr lang="en-US" altLang="ja-JP" sz="2400" dirty="0"/>
              <a:t>SAM </a:t>
            </a:r>
            <a:r>
              <a:rPr lang="ja-JP" altLang="en-US" sz="2400" dirty="0"/>
              <a:t>（ゼロショットのセグメンテーション）のオンラインデモ </a:t>
            </a:r>
            <a:r>
              <a:rPr lang="en-US" altLang="ja-JP" sz="2400" dirty="0">
                <a:hlinkClick r:id="rId2"/>
              </a:rPr>
              <a:t>https://segment-anything.com/demo#</a:t>
            </a:r>
            <a:r>
              <a:rPr lang="ja-JP" altLang="en-US" sz="2400" dirty="0"/>
              <a:t> </a:t>
            </a:r>
          </a:p>
          <a:p>
            <a:r>
              <a:rPr lang="ja-JP" altLang="en-US" sz="2400" dirty="0"/>
              <a:t>「</a:t>
            </a:r>
            <a:r>
              <a:rPr lang="en-US" altLang="ja-JP" sz="2400" dirty="0"/>
              <a:t>Upload an image</a:t>
            </a:r>
            <a:r>
              <a:rPr lang="ja-JP" altLang="en-US" sz="2400" dirty="0"/>
              <a:t>」により，画像のアップロードが可能 </a:t>
            </a:r>
          </a:p>
          <a:p>
            <a:endParaRPr kumimoji="1" lang="ja-JP" altLang="en-US"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3"/>
          <a:stretch>
            <a:fillRect/>
          </a:stretch>
        </p:blipFill>
        <p:spPr>
          <a:xfrm>
            <a:off x="556681" y="2368086"/>
            <a:ext cx="7748625" cy="4075243"/>
          </a:xfrm>
          <a:prstGeom prst="rect">
            <a:avLst/>
          </a:prstGeom>
        </p:spPr>
      </p:pic>
    </p:spTree>
    <p:extLst>
      <p:ext uri="{BB962C8B-B14F-4D97-AF65-F5344CB8AC3E}">
        <p14:creationId xmlns:p14="http://schemas.microsoft.com/office/powerpoint/2010/main" val="2888817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オンラインデモ　文書のレイアウト認識</a:t>
            </a:r>
          </a:p>
        </p:txBody>
      </p:sp>
      <p:sp>
        <p:nvSpPr>
          <p:cNvPr id="3" name="コンテンツ プレースホルダー 2"/>
          <p:cNvSpPr>
            <a:spLocks noGrp="1"/>
          </p:cNvSpPr>
          <p:nvPr>
            <p:ph idx="1"/>
          </p:nvPr>
        </p:nvSpPr>
        <p:spPr/>
        <p:txBody>
          <a:bodyPr/>
          <a:lstStyle/>
          <a:p>
            <a:r>
              <a:rPr lang="en-US" altLang="ja-JP" dirty="0"/>
              <a:t>Interactive demo: Document Layout Analysis with </a:t>
            </a:r>
            <a:r>
              <a:rPr lang="en-US" altLang="ja-JP" dirty="0" err="1"/>
              <a:t>DiT</a:t>
            </a:r>
            <a:r>
              <a:rPr lang="en-US" altLang="ja-JP" dirty="0"/>
              <a:t> </a:t>
            </a:r>
            <a:r>
              <a:rPr lang="ja-JP" altLang="en-US" dirty="0"/>
              <a:t>（</a:t>
            </a:r>
            <a:r>
              <a:rPr lang="en-US" altLang="ja-JP" dirty="0"/>
              <a:t>Hugging Face </a:t>
            </a:r>
            <a:r>
              <a:rPr lang="ja-JP" altLang="en-US" dirty="0"/>
              <a:t>上のデモ） </a:t>
            </a:r>
            <a:r>
              <a:rPr lang="en-US" altLang="ja-JP" dirty="0">
                <a:hlinkClick r:id="rId2"/>
              </a:rPr>
              <a:t>https://huggingface.co/spaces/nielsr/dit-document-layout-analysis</a:t>
            </a:r>
            <a:r>
              <a:rPr lang="en-US" altLang="ja-JP" dirty="0"/>
              <a:t> </a:t>
            </a:r>
          </a:p>
          <a:p>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3"/>
          <a:stretch>
            <a:fillRect/>
          </a:stretch>
        </p:blipFill>
        <p:spPr>
          <a:xfrm>
            <a:off x="1215690" y="3267740"/>
            <a:ext cx="5796948" cy="3510443"/>
          </a:xfrm>
          <a:prstGeom prst="rect">
            <a:avLst/>
          </a:prstGeom>
        </p:spPr>
      </p:pic>
    </p:spTree>
    <p:extLst>
      <p:ext uri="{BB962C8B-B14F-4D97-AF65-F5344CB8AC3E}">
        <p14:creationId xmlns:p14="http://schemas.microsoft.com/office/powerpoint/2010/main" val="1797402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F42AEF-B08F-437D-9221-B23CF382D25F}"/>
              </a:ext>
            </a:extLst>
          </p:cNvPr>
          <p:cNvSpPr>
            <a:spLocks noGrp="1"/>
          </p:cNvSpPr>
          <p:nvPr>
            <p:ph type="title"/>
          </p:nvPr>
        </p:nvSpPr>
        <p:spPr/>
        <p:txBody>
          <a:bodyPr>
            <a:noAutofit/>
          </a:bodyPr>
          <a:lstStyle/>
          <a:p>
            <a:r>
              <a:rPr lang="en-US" altLang="ja-JP" dirty="0"/>
              <a:t>Google </a:t>
            </a:r>
            <a:r>
              <a:rPr lang="en-US" altLang="ja-JP" dirty="0" err="1"/>
              <a:t>Colaboratory</a:t>
            </a:r>
            <a:r>
              <a:rPr lang="en-US" altLang="ja-JP" dirty="0"/>
              <a:t> </a:t>
            </a:r>
            <a:r>
              <a:rPr lang="ja-JP" altLang="en-US" dirty="0"/>
              <a:t>の全体画面</a:t>
            </a:r>
          </a:p>
        </p:txBody>
      </p:sp>
      <p:sp>
        <p:nvSpPr>
          <p:cNvPr id="4" name="スライド番号プレースホルダー 3">
            <a:extLst>
              <a:ext uri="{FF2B5EF4-FFF2-40B4-BE49-F238E27FC236}">
                <a16:creationId xmlns:a16="http://schemas.microsoft.com/office/drawing/2014/main" id="{4341B69F-7CA2-436D-B261-E84CD5DC2C20}"/>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7D6F62B7-F711-49BA-9A01-438FB52A0960}"/>
              </a:ext>
            </a:extLst>
          </p:cNvPr>
          <p:cNvPicPr>
            <a:picLocks noChangeAspect="1"/>
          </p:cNvPicPr>
          <p:nvPr/>
        </p:nvPicPr>
        <p:blipFill>
          <a:blip r:embed="rId2"/>
          <a:stretch>
            <a:fillRect/>
          </a:stretch>
        </p:blipFill>
        <p:spPr>
          <a:xfrm>
            <a:off x="3158512" y="861570"/>
            <a:ext cx="3362766" cy="4997918"/>
          </a:xfrm>
          <a:prstGeom prst="rect">
            <a:avLst/>
          </a:prstGeom>
        </p:spPr>
      </p:pic>
      <p:sp>
        <p:nvSpPr>
          <p:cNvPr id="6" name="テキスト ボックス 5">
            <a:extLst>
              <a:ext uri="{FF2B5EF4-FFF2-40B4-BE49-F238E27FC236}">
                <a16:creationId xmlns:a16="http://schemas.microsoft.com/office/drawing/2014/main" id="{8CCF2DCE-31E4-4903-9C8C-77136399F330}"/>
              </a:ext>
            </a:extLst>
          </p:cNvPr>
          <p:cNvSpPr txBox="1"/>
          <p:nvPr/>
        </p:nvSpPr>
        <p:spPr>
          <a:xfrm>
            <a:off x="3257550" y="5964860"/>
            <a:ext cx="4195739" cy="46166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Web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ブラウザの画面</a:t>
            </a:r>
          </a:p>
        </p:txBody>
      </p:sp>
      <p:sp>
        <p:nvSpPr>
          <p:cNvPr id="7" name="正方形/長方形 6">
            <a:extLst>
              <a:ext uri="{FF2B5EF4-FFF2-40B4-BE49-F238E27FC236}">
                <a16:creationId xmlns:a16="http://schemas.microsoft.com/office/drawing/2014/main" id="{3270AE1E-983B-4862-829B-3457EECAB4AE}"/>
              </a:ext>
            </a:extLst>
          </p:cNvPr>
          <p:cNvSpPr/>
          <p:nvPr/>
        </p:nvSpPr>
        <p:spPr>
          <a:xfrm>
            <a:off x="3037974" y="1833470"/>
            <a:ext cx="439153" cy="1515596"/>
          </a:xfrm>
          <a:prstGeom prst="rect">
            <a:avLst/>
          </a:prstGeom>
          <a:noFill/>
          <a:ln w="508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B25FA58C-0C0F-43F1-B8A0-ACFD19C81443}"/>
              </a:ext>
            </a:extLst>
          </p:cNvPr>
          <p:cNvSpPr txBox="1"/>
          <p:nvPr/>
        </p:nvSpPr>
        <p:spPr>
          <a:xfrm>
            <a:off x="0" y="1991103"/>
            <a:ext cx="2971384" cy="1200329"/>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rPr>
              <a:t>メニュー</a:t>
            </a:r>
            <a:endParaRPr kumimoji="1" lang="en-US" altLang="ja-JP"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rPr>
              <a:t>（目次，検索と置換，変数，ファイル）</a:t>
            </a:r>
          </a:p>
        </p:txBody>
      </p:sp>
      <p:sp>
        <p:nvSpPr>
          <p:cNvPr id="9" name="正方形/長方形 8">
            <a:extLst>
              <a:ext uri="{FF2B5EF4-FFF2-40B4-BE49-F238E27FC236}">
                <a16:creationId xmlns:a16="http://schemas.microsoft.com/office/drawing/2014/main" id="{B20C5993-CF72-4B64-AE74-C057F45C8B32}"/>
              </a:ext>
            </a:extLst>
          </p:cNvPr>
          <p:cNvSpPr/>
          <p:nvPr/>
        </p:nvSpPr>
        <p:spPr>
          <a:xfrm flipV="1">
            <a:off x="3543717" y="1561208"/>
            <a:ext cx="2935288" cy="260230"/>
          </a:xfrm>
          <a:prstGeom prst="rect">
            <a:avLst/>
          </a:prstGeom>
          <a:noFill/>
          <a:ln w="508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0" name="テキスト ボックス 9">
            <a:extLst>
              <a:ext uri="{FF2B5EF4-FFF2-40B4-BE49-F238E27FC236}">
                <a16:creationId xmlns:a16="http://schemas.microsoft.com/office/drawing/2014/main" id="{76E22D6B-4D1B-4CE5-B959-99836D7016A3}"/>
              </a:ext>
            </a:extLst>
          </p:cNvPr>
          <p:cNvSpPr txBox="1"/>
          <p:nvPr/>
        </p:nvSpPr>
        <p:spPr>
          <a:xfrm>
            <a:off x="6479005" y="1259056"/>
            <a:ext cx="1828416" cy="46166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rPr>
              <a:t>メニュー</a:t>
            </a:r>
            <a:endParaRPr kumimoji="1" lang="en-US" altLang="ja-JP"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endParaRPr>
          </a:p>
        </p:txBody>
      </p:sp>
      <p:sp>
        <p:nvSpPr>
          <p:cNvPr id="11" name="正方形/長方形 10">
            <a:extLst>
              <a:ext uri="{FF2B5EF4-FFF2-40B4-BE49-F238E27FC236}">
                <a16:creationId xmlns:a16="http://schemas.microsoft.com/office/drawing/2014/main" id="{6B196387-7AD1-419E-8475-336F9CB27008}"/>
              </a:ext>
            </a:extLst>
          </p:cNvPr>
          <p:cNvSpPr/>
          <p:nvPr/>
        </p:nvSpPr>
        <p:spPr>
          <a:xfrm flipV="1">
            <a:off x="3543717" y="1860988"/>
            <a:ext cx="1226804" cy="260230"/>
          </a:xfrm>
          <a:prstGeom prst="rect">
            <a:avLst/>
          </a:prstGeom>
          <a:noFill/>
          <a:ln w="508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3" name="正方形/長方形 12">
            <a:extLst>
              <a:ext uri="{FF2B5EF4-FFF2-40B4-BE49-F238E27FC236}">
                <a16:creationId xmlns:a16="http://schemas.microsoft.com/office/drawing/2014/main" id="{DA891376-CC4E-4950-912E-3AED1CEF7776}"/>
              </a:ext>
            </a:extLst>
          </p:cNvPr>
          <p:cNvSpPr/>
          <p:nvPr/>
        </p:nvSpPr>
        <p:spPr>
          <a:xfrm flipV="1">
            <a:off x="3562231" y="2263595"/>
            <a:ext cx="2856615" cy="3595893"/>
          </a:xfrm>
          <a:prstGeom prst="rect">
            <a:avLst/>
          </a:pr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2" name="テキスト ボックス 11">
            <a:extLst>
              <a:ext uri="{FF2B5EF4-FFF2-40B4-BE49-F238E27FC236}">
                <a16:creationId xmlns:a16="http://schemas.microsoft.com/office/drawing/2014/main" id="{FF89C7F2-7E2C-4156-AFA6-A6EC6F4C212A}"/>
              </a:ext>
            </a:extLst>
          </p:cNvPr>
          <p:cNvSpPr txBox="1"/>
          <p:nvPr/>
        </p:nvSpPr>
        <p:spPr>
          <a:xfrm>
            <a:off x="4849305" y="1860988"/>
            <a:ext cx="3876422" cy="830997"/>
          </a:xfrm>
          <a:prstGeom prst="rect">
            <a:avLst/>
          </a:prstGeom>
          <a:solidFill>
            <a:schemeClr val="bg1"/>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rPr>
              <a:t>コードセル，テキストセルの追加</a:t>
            </a:r>
            <a:endParaRPr kumimoji="1" lang="en-US" altLang="ja-JP" sz="24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メイリオ" panose="020B0604030504040204" pitchFamily="50" charset="-128"/>
              <a:cs typeface="+mn-cs"/>
            </a:endParaRPr>
          </a:p>
        </p:txBody>
      </p:sp>
      <p:sp>
        <p:nvSpPr>
          <p:cNvPr id="14" name="テキスト ボックス 13">
            <a:extLst>
              <a:ext uri="{FF2B5EF4-FFF2-40B4-BE49-F238E27FC236}">
                <a16:creationId xmlns:a16="http://schemas.microsoft.com/office/drawing/2014/main" id="{83ECF4E7-13B2-45E1-ADD2-F0E51AFC2569}"/>
              </a:ext>
            </a:extLst>
          </p:cNvPr>
          <p:cNvSpPr txBox="1"/>
          <p:nvPr/>
        </p:nvSpPr>
        <p:spPr>
          <a:xfrm>
            <a:off x="6521278" y="3444739"/>
            <a:ext cx="2622722" cy="1200329"/>
          </a:xfrm>
          <a:prstGeom prst="rect">
            <a:avLst/>
          </a:prstGeom>
          <a:solidFill>
            <a:schemeClr val="bg1"/>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rPr>
              <a:t>コードセル，</a:t>
            </a:r>
            <a:endParaRPr kumimoji="1" lang="en-US" altLang="ja-JP"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rPr>
              <a:t>テキストセルの</a:t>
            </a:r>
            <a:endParaRPr kumimoji="1" lang="en-US" altLang="ja-JP"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rPr>
              <a:t>並び</a:t>
            </a:r>
            <a:endParaRPr kumimoji="1" lang="en-US" altLang="ja-JP"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967150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4-7. </a:t>
            </a:r>
            <a:r>
              <a:rPr lang="ja-JP" altLang="en-US" sz="4500" dirty="0">
                <a:solidFill>
                  <a:schemeClr val="tx2"/>
                </a:solidFill>
              </a:rPr>
              <a:t>損失関数と教師あり学習</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60</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6844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損失関数</a:t>
            </a:r>
          </a:p>
        </p:txBody>
      </p:sp>
      <p:sp>
        <p:nvSpPr>
          <p:cNvPr id="3" name="コンテンツ プレースホルダー 2"/>
          <p:cNvSpPr>
            <a:spLocks noGrp="1"/>
          </p:cNvSpPr>
          <p:nvPr>
            <p:ph idx="1"/>
          </p:nvPr>
        </p:nvSpPr>
        <p:spPr>
          <a:xfrm>
            <a:off x="321845" y="846252"/>
            <a:ext cx="8461208" cy="5745933"/>
          </a:xfrm>
        </p:spPr>
        <p:txBody>
          <a:bodyPr>
            <a:normAutofit/>
          </a:bodyPr>
          <a:lstStyle/>
          <a:p>
            <a:pPr marL="0" indent="0">
              <a:buNone/>
            </a:pPr>
            <a:r>
              <a:rPr lang="ja-JP" altLang="en-US" sz="2400" b="1" dirty="0"/>
              <a:t>損失関数</a:t>
            </a:r>
            <a:r>
              <a:rPr lang="ja-JP" altLang="en-US" sz="2400" dirty="0"/>
              <a:t>は「</a:t>
            </a:r>
            <a:r>
              <a:rPr lang="ja-JP" altLang="en-US" sz="2400" b="1" dirty="0"/>
              <a:t>間違いの度合い</a:t>
            </a:r>
            <a:r>
              <a:rPr lang="ja-JP" altLang="en-US" sz="2400" dirty="0"/>
              <a:t>」を示す</a:t>
            </a:r>
          </a:p>
          <a:p>
            <a:endParaRPr lang="ja-JP" altLang="en-US" sz="2400" dirty="0"/>
          </a:p>
          <a:p>
            <a:r>
              <a:rPr lang="ja-JP" altLang="en-US" sz="2400" b="1" dirty="0"/>
              <a:t>損失関数</a:t>
            </a:r>
            <a:r>
              <a:rPr lang="ja-JP" altLang="en-US" sz="2400" dirty="0"/>
              <a:t>は、</a:t>
            </a:r>
            <a:r>
              <a:rPr lang="ja-JP" altLang="en-US" sz="2400" b="1" u="sng" dirty="0">
                <a:solidFill>
                  <a:srgbClr val="FF0000"/>
                </a:solidFill>
              </a:rPr>
              <a:t>ニューラルネットワークの性能を測る指標</a:t>
            </a:r>
            <a:endParaRPr lang="en-US" altLang="ja-JP" sz="2400" b="1" u="sng" dirty="0">
              <a:solidFill>
                <a:srgbClr val="FF0000"/>
              </a:solidFill>
            </a:endParaRPr>
          </a:p>
          <a:p>
            <a:pPr marL="0" indent="0">
              <a:buNone/>
            </a:pPr>
            <a:r>
              <a:rPr lang="ja-JP" altLang="en-US" sz="2400" dirty="0"/>
              <a:t>例：画像認識では、</a:t>
            </a:r>
            <a:r>
              <a:rPr lang="ja-JP" altLang="en-US" sz="2400" b="1" dirty="0"/>
              <a:t>正しくオブジェクトを認識できたか</a:t>
            </a:r>
            <a:r>
              <a:rPr lang="ja-JP" altLang="en-US" sz="2400" dirty="0"/>
              <a:t>を評価</a:t>
            </a:r>
            <a:endParaRPr lang="ja-JP" altLang="en-US" sz="2400" b="1" u="sng" dirty="0">
              <a:solidFill>
                <a:srgbClr val="FF0000"/>
              </a:solidFill>
            </a:endParaRPr>
          </a:p>
          <a:p>
            <a:r>
              <a:rPr lang="ja-JP" altLang="en-US" sz="2400" b="1" dirty="0"/>
              <a:t>ニューラルネットワークの実際の出力</a:t>
            </a:r>
            <a:r>
              <a:rPr lang="ja-JP" altLang="en-US" sz="2400" dirty="0"/>
              <a:t>と、</a:t>
            </a:r>
            <a:r>
              <a:rPr lang="ja-JP" altLang="en-US" sz="2400" b="1" dirty="0"/>
              <a:t>目標値（正解）</a:t>
            </a:r>
            <a:r>
              <a:rPr lang="ja-JP" altLang="en-US" sz="2400" dirty="0"/>
              <a:t>との</a:t>
            </a:r>
            <a:r>
              <a:rPr lang="ja-JP" altLang="en-US" sz="2400" b="1" dirty="0"/>
              <a:t>誤差</a:t>
            </a:r>
            <a:r>
              <a:rPr lang="ja-JP" altLang="en-US" sz="2400" dirty="0"/>
              <a:t>を計算するためのもの</a:t>
            </a:r>
          </a:p>
          <a:p>
            <a:r>
              <a:rPr lang="ja-JP" altLang="en-US" sz="2400" dirty="0"/>
              <a:t>誤差が小さいほど、性能が高いと言える</a:t>
            </a:r>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61</a:t>
            </a:fld>
            <a:endParaRPr kumimoji="1" lang="ja-JP" altLang="en-US"/>
          </a:p>
        </p:txBody>
      </p:sp>
    </p:spTree>
    <p:extLst>
      <p:ext uri="{BB962C8B-B14F-4D97-AF65-F5344CB8AC3E}">
        <p14:creationId xmlns:p14="http://schemas.microsoft.com/office/powerpoint/2010/main" val="3901203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F590E9F-BEE1-FFDE-A26E-12EBDC7B6A8A}"/>
              </a:ext>
            </a:extLst>
          </p:cNvPr>
          <p:cNvSpPr>
            <a:spLocks noGrp="1"/>
          </p:cNvSpPr>
          <p:nvPr>
            <p:ph idx="1"/>
          </p:nvPr>
        </p:nvSpPr>
        <p:spPr/>
        <p:txBody>
          <a:bodyPr/>
          <a:lstStyle/>
          <a:p>
            <a:pPr marL="0" indent="0">
              <a:buNone/>
            </a:pPr>
            <a:r>
              <a:rPr lang="ja-JP" altLang="en-US" b="1" dirty="0"/>
              <a:t>損失関数</a:t>
            </a:r>
            <a:r>
              <a:rPr lang="ja-JP" altLang="en-US" dirty="0"/>
              <a:t>の値が</a:t>
            </a:r>
            <a:r>
              <a:rPr lang="ja-JP" altLang="en-US" b="1" dirty="0"/>
              <a:t>最小化</a:t>
            </a:r>
            <a:r>
              <a:rPr lang="ja-JP" altLang="en-US" dirty="0"/>
              <a:t>するように学習が行われる</a:t>
            </a:r>
            <a:endParaRPr kumimoji="1" lang="ja-JP" altLang="en-US" dirty="0"/>
          </a:p>
        </p:txBody>
      </p:sp>
      <p:sp>
        <p:nvSpPr>
          <p:cNvPr id="4" name="スライド番号プレースホルダー 3">
            <a:extLst>
              <a:ext uri="{FF2B5EF4-FFF2-40B4-BE49-F238E27FC236}">
                <a16:creationId xmlns:a16="http://schemas.microsoft.com/office/drawing/2014/main" id="{AA92123F-970E-F54D-BDC4-69BC82335768}"/>
              </a:ext>
            </a:extLst>
          </p:cNvPr>
          <p:cNvSpPr>
            <a:spLocks noGrp="1"/>
          </p:cNvSpPr>
          <p:nvPr>
            <p:ph type="sldNum" sz="quarter" idx="12"/>
          </p:nvPr>
        </p:nvSpPr>
        <p:spPr/>
        <p:txBody>
          <a:bodyPr/>
          <a:lstStyle/>
          <a:p>
            <a:fld id="{E205D82C-95A1-431E-8E38-AA614A14CDCF}" type="slidenum">
              <a:rPr kumimoji="1" lang="ja-JP" altLang="en-US" smtClean="0"/>
              <a:t>62</a:t>
            </a:fld>
            <a:endParaRPr kumimoji="1" lang="ja-JP" altLang="en-US"/>
          </a:p>
        </p:txBody>
      </p:sp>
      <p:pic>
        <p:nvPicPr>
          <p:cNvPr id="6" name="図 5">
            <a:extLst>
              <a:ext uri="{FF2B5EF4-FFF2-40B4-BE49-F238E27FC236}">
                <a16:creationId xmlns:a16="http://schemas.microsoft.com/office/drawing/2014/main" id="{AA5D0954-9115-937C-6EC3-B6968F139A46}"/>
              </a:ext>
            </a:extLst>
          </p:cNvPr>
          <p:cNvPicPr>
            <a:picLocks noChangeAspect="1"/>
          </p:cNvPicPr>
          <p:nvPr/>
        </p:nvPicPr>
        <p:blipFill>
          <a:blip r:embed="rId2"/>
          <a:stretch>
            <a:fillRect/>
          </a:stretch>
        </p:blipFill>
        <p:spPr>
          <a:xfrm>
            <a:off x="1463535" y="1997092"/>
            <a:ext cx="4211477" cy="4270793"/>
          </a:xfrm>
          <a:prstGeom prst="rect">
            <a:avLst/>
          </a:prstGeom>
        </p:spPr>
      </p:pic>
      <p:sp>
        <p:nvSpPr>
          <p:cNvPr id="5" name="タイトル 4"/>
          <p:cNvSpPr>
            <a:spLocks noGrp="1"/>
          </p:cNvSpPr>
          <p:nvPr>
            <p:ph type="title"/>
          </p:nvPr>
        </p:nvSpPr>
        <p:spPr/>
        <p:txBody>
          <a:bodyPr>
            <a:normAutofit fontScale="90000"/>
          </a:bodyPr>
          <a:lstStyle/>
          <a:p>
            <a:endParaRPr kumimoji="1" lang="ja-JP" altLang="en-US"/>
          </a:p>
        </p:txBody>
      </p:sp>
      <p:cxnSp>
        <p:nvCxnSpPr>
          <p:cNvPr id="8" name="直線矢印コネクタ 7"/>
          <p:cNvCxnSpPr/>
          <p:nvPr/>
        </p:nvCxnSpPr>
        <p:spPr>
          <a:xfrm flipH="1" flipV="1">
            <a:off x="3062177" y="2254102"/>
            <a:ext cx="375683" cy="17366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6104103" y="3449040"/>
            <a:ext cx="2339102" cy="1200329"/>
          </a:xfrm>
          <a:prstGeom prst="rect">
            <a:avLst/>
          </a:prstGeom>
          <a:noFill/>
        </p:spPr>
        <p:txBody>
          <a:bodyPr wrap="none" rtlCol="0">
            <a:spAutoFit/>
          </a:bodyPr>
          <a:lstStyle/>
          <a:p>
            <a:r>
              <a:rPr kumimoji="1" lang="ja-JP" altLang="en-US" sz="2400" dirty="0"/>
              <a:t>上に行くほど</a:t>
            </a:r>
            <a:endParaRPr kumimoji="1" lang="en-US" altLang="ja-JP" sz="2400" dirty="0"/>
          </a:p>
          <a:p>
            <a:r>
              <a:rPr kumimoji="1" lang="ja-JP" altLang="en-US" sz="2400" dirty="0"/>
              <a:t>損失関数の値が</a:t>
            </a:r>
            <a:endParaRPr kumimoji="1" lang="en-US" altLang="ja-JP" sz="2400" dirty="0"/>
          </a:p>
          <a:p>
            <a:r>
              <a:rPr kumimoji="1" lang="ja-JP" altLang="en-US" sz="2400" dirty="0"/>
              <a:t>小さい</a:t>
            </a:r>
          </a:p>
        </p:txBody>
      </p:sp>
      <p:sp>
        <p:nvSpPr>
          <p:cNvPr id="2" name="テキスト ボックス 1">
            <a:extLst>
              <a:ext uri="{FF2B5EF4-FFF2-40B4-BE49-F238E27FC236}">
                <a16:creationId xmlns:a16="http://schemas.microsoft.com/office/drawing/2014/main" id="{C5A031FA-19DD-8B97-7807-AABE46B3EA35}"/>
              </a:ext>
            </a:extLst>
          </p:cNvPr>
          <p:cNvSpPr txBox="1"/>
          <p:nvPr/>
        </p:nvSpPr>
        <p:spPr>
          <a:xfrm>
            <a:off x="2461277" y="1615505"/>
            <a:ext cx="1107996" cy="461665"/>
          </a:xfrm>
          <a:prstGeom prst="rect">
            <a:avLst/>
          </a:prstGeom>
          <a:noFill/>
        </p:spPr>
        <p:txBody>
          <a:bodyPr wrap="none" rtlCol="0">
            <a:spAutoFit/>
          </a:bodyPr>
          <a:lstStyle/>
          <a:p>
            <a:r>
              <a:rPr kumimoji="1" lang="ja-JP" altLang="en-US" sz="2400" b="1" dirty="0"/>
              <a:t>最小値</a:t>
            </a:r>
          </a:p>
        </p:txBody>
      </p:sp>
      <p:sp>
        <p:nvSpPr>
          <p:cNvPr id="7" name="テキスト ボックス 6">
            <a:extLst>
              <a:ext uri="{FF2B5EF4-FFF2-40B4-BE49-F238E27FC236}">
                <a16:creationId xmlns:a16="http://schemas.microsoft.com/office/drawing/2014/main" id="{C99C166D-3FCC-E685-719C-D90AF62B12E5}"/>
              </a:ext>
            </a:extLst>
          </p:cNvPr>
          <p:cNvSpPr txBox="1"/>
          <p:nvPr/>
        </p:nvSpPr>
        <p:spPr>
          <a:xfrm>
            <a:off x="3329886" y="2165636"/>
            <a:ext cx="800219" cy="461665"/>
          </a:xfrm>
          <a:prstGeom prst="rect">
            <a:avLst/>
          </a:prstGeom>
          <a:noFill/>
        </p:spPr>
        <p:txBody>
          <a:bodyPr wrap="none" rtlCol="0">
            <a:spAutoFit/>
          </a:bodyPr>
          <a:lstStyle/>
          <a:p>
            <a:r>
              <a:rPr kumimoji="1" lang="ja-JP" altLang="en-US" sz="2400" b="1" dirty="0">
                <a:solidFill>
                  <a:srgbClr val="FF0000"/>
                </a:solidFill>
              </a:rPr>
              <a:t>学習</a:t>
            </a:r>
          </a:p>
        </p:txBody>
      </p:sp>
      <p:sp>
        <p:nvSpPr>
          <p:cNvPr id="10" name="テキスト ボックス 9">
            <a:extLst>
              <a:ext uri="{FF2B5EF4-FFF2-40B4-BE49-F238E27FC236}">
                <a16:creationId xmlns:a16="http://schemas.microsoft.com/office/drawing/2014/main" id="{BB6F82C3-1B5E-D7E2-696C-6CB1ABF8088E}"/>
              </a:ext>
            </a:extLst>
          </p:cNvPr>
          <p:cNvSpPr txBox="1"/>
          <p:nvPr/>
        </p:nvSpPr>
        <p:spPr>
          <a:xfrm>
            <a:off x="2221890" y="4372340"/>
            <a:ext cx="1107996" cy="461665"/>
          </a:xfrm>
          <a:prstGeom prst="rect">
            <a:avLst/>
          </a:prstGeom>
          <a:noFill/>
        </p:spPr>
        <p:txBody>
          <a:bodyPr wrap="none" rtlCol="0">
            <a:spAutoFit/>
          </a:bodyPr>
          <a:lstStyle/>
          <a:p>
            <a:r>
              <a:rPr kumimoji="1" lang="ja-JP" altLang="en-US" sz="2400" b="1" dirty="0"/>
              <a:t>学習前</a:t>
            </a:r>
          </a:p>
        </p:txBody>
      </p:sp>
    </p:spTree>
    <p:extLst>
      <p:ext uri="{BB962C8B-B14F-4D97-AF65-F5344CB8AC3E}">
        <p14:creationId xmlns:p14="http://schemas.microsoft.com/office/powerpoint/2010/main" val="17421273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F29B95-7E5A-201A-013B-85E2BDD70476}"/>
              </a:ext>
            </a:extLst>
          </p:cNvPr>
          <p:cNvSpPr>
            <a:spLocks noGrp="1"/>
          </p:cNvSpPr>
          <p:nvPr>
            <p:ph type="title"/>
          </p:nvPr>
        </p:nvSpPr>
        <p:spPr/>
        <p:txBody>
          <a:bodyPr>
            <a:normAutofit fontScale="90000"/>
          </a:bodyPr>
          <a:lstStyle/>
          <a:p>
            <a:r>
              <a:rPr kumimoji="1" lang="ja-JP" altLang="en-US" dirty="0"/>
              <a:t>教師あり学習と最適化</a:t>
            </a:r>
          </a:p>
        </p:txBody>
      </p:sp>
      <p:sp>
        <p:nvSpPr>
          <p:cNvPr id="3" name="コンテンツ プレースホルダー 2">
            <a:extLst>
              <a:ext uri="{FF2B5EF4-FFF2-40B4-BE49-F238E27FC236}">
                <a16:creationId xmlns:a16="http://schemas.microsoft.com/office/drawing/2014/main" id="{2A8DBB0D-BE14-EE35-EE8F-C56BA011204A}"/>
              </a:ext>
            </a:extLst>
          </p:cNvPr>
          <p:cNvSpPr>
            <a:spLocks noGrp="1"/>
          </p:cNvSpPr>
          <p:nvPr>
            <p:ph idx="1"/>
          </p:nvPr>
        </p:nvSpPr>
        <p:spPr/>
        <p:txBody>
          <a:bodyPr>
            <a:normAutofit/>
          </a:bodyPr>
          <a:lstStyle/>
          <a:p>
            <a:r>
              <a:rPr kumimoji="1" lang="ja-JP" altLang="en-US" sz="2400" b="1" dirty="0"/>
              <a:t>教師あり学習</a:t>
            </a:r>
            <a:r>
              <a:rPr kumimoji="1" lang="ja-JP" altLang="en-US" sz="2400" dirty="0"/>
              <a:t>は、機械学習の一方法</a:t>
            </a:r>
            <a:endParaRPr kumimoji="1" lang="en-US" altLang="ja-JP" sz="2400" dirty="0"/>
          </a:p>
          <a:p>
            <a:r>
              <a:rPr kumimoji="1" lang="ja-JP" altLang="en-US" sz="2400" b="1" dirty="0"/>
              <a:t>訓練データ</a:t>
            </a:r>
            <a:r>
              <a:rPr kumimoji="1" lang="ja-JP" altLang="en-US" sz="2400" dirty="0"/>
              <a:t>は、「対象データ」と「対象データに対する処理結果の</a:t>
            </a:r>
            <a:r>
              <a:rPr kumimoji="1" lang="ja-JP" altLang="en-US" sz="2400" b="1" dirty="0"/>
              <a:t>正解</a:t>
            </a:r>
            <a:r>
              <a:rPr kumimoji="1" lang="ja-JP" altLang="en-US" sz="2400" dirty="0"/>
              <a:t>」のペア</a:t>
            </a:r>
            <a:endParaRPr kumimoji="1" lang="en-US" altLang="ja-JP" sz="2400" dirty="0"/>
          </a:p>
          <a:p>
            <a:r>
              <a:rPr lang="ja-JP" altLang="en-US" sz="2400" b="1" dirty="0"/>
              <a:t>訓練データ</a:t>
            </a:r>
            <a:r>
              <a:rPr lang="ja-JP" altLang="en-US" sz="2400" dirty="0"/>
              <a:t>による</a:t>
            </a:r>
            <a:r>
              <a:rPr lang="ja-JP" altLang="en-US" sz="2400" b="1" dirty="0"/>
              <a:t>学習</a:t>
            </a:r>
            <a:r>
              <a:rPr lang="ja-JP" altLang="en-US" sz="2400" dirty="0"/>
              <a:t>では、</a:t>
            </a:r>
            <a:r>
              <a:rPr lang="ja-JP" altLang="en-US" sz="2400" b="1" dirty="0"/>
              <a:t>ニューラルネットワークの実際の出力</a:t>
            </a:r>
            <a:r>
              <a:rPr lang="ja-JP" altLang="en-US" sz="2400" dirty="0"/>
              <a:t>と</a:t>
            </a:r>
            <a:r>
              <a:rPr kumimoji="1" lang="ja-JP" altLang="en-US" sz="2400" dirty="0"/>
              <a:t>、訓練データ内の</a:t>
            </a:r>
            <a:r>
              <a:rPr kumimoji="1" lang="ja-JP" altLang="en-US" sz="2400" b="1" dirty="0"/>
              <a:t>正解</a:t>
            </a:r>
            <a:r>
              <a:rPr lang="ja-JP" altLang="en-US" sz="2400" dirty="0"/>
              <a:t>の間の</a:t>
            </a:r>
            <a:r>
              <a:rPr lang="ja-JP" altLang="en-US" sz="2400" b="1" dirty="0"/>
              <a:t>損失関数</a:t>
            </a:r>
            <a:r>
              <a:rPr lang="ja-JP" altLang="en-US" sz="2400" dirty="0"/>
              <a:t>の値が</a:t>
            </a:r>
            <a:r>
              <a:rPr lang="ja-JP" altLang="en-US" sz="2400" b="1" dirty="0"/>
              <a:t>最小化</a:t>
            </a:r>
            <a:r>
              <a:rPr lang="ja-JP" altLang="en-US" sz="2400" dirty="0"/>
              <a:t>するように学習が行われ、より正確な処理を行うようになる</a:t>
            </a:r>
            <a:endParaRPr lang="en-US" altLang="ja-JP" sz="2400" dirty="0"/>
          </a:p>
          <a:p>
            <a:r>
              <a:rPr kumimoji="1" lang="ja-JP" altLang="en-US" sz="2400" dirty="0"/>
              <a:t>学習では、</a:t>
            </a:r>
            <a:r>
              <a:rPr kumimoji="1" lang="ja-JP" altLang="en-US" sz="2400" b="1" dirty="0"/>
              <a:t>ニューラルネットワーク</a:t>
            </a:r>
            <a:r>
              <a:rPr kumimoji="1" lang="ja-JP" altLang="en-US" sz="2400" dirty="0"/>
              <a:t>のパラメータ（</a:t>
            </a:r>
            <a:r>
              <a:rPr kumimoji="1" lang="ja-JP" altLang="en-US" sz="2400" b="1" dirty="0"/>
              <a:t>重み</a:t>
            </a:r>
            <a:r>
              <a:rPr kumimoji="1" lang="ja-JP" altLang="en-US" sz="2400" dirty="0"/>
              <a:t>、</a:t>
            </a:r>
            <a:r>
              <a:rPr kumimoji="1" lang="ja-JP" altLang="en-US" sz="2400" b="1" dirty="0"/>
              <a:t>バイアス</a:t>
            </a:r>
            <a:r>
              <a:rPr kumimoji="1" lang="ja-JP" altLang="en-US" sz="2400" dirty="0"/>
              <a:t>など）の</a:t>
            </a:r>
            <a:r>
              <a:rPr kumimoji="1" lang="ja-JP" altLang="en-US" sz="2400" b="1" dirty="0"/>
              <a:t>最適化</a:t>
            </a:r>
            <a:r>
              <a:rPr kumimoji="1" lang="ja-JP" altLang="en-US" sz="2400" dirty="0"/>
              <a:t>が行われる。</a:t>
            </a:r>
          </a:p>
        </p:txBody>
      </p:sp>
      <p:sp>
        <p:nvSpPr>
          <p:cNvPr id="4" name="スライド番号プレースホルダー 3">
            <a:extLst>
              <a:ext uri="{FF2B5EF4-FFF2-40B4-BE49-F238E27FC236}">
                <a16:creationId xmlns:a16="http://schemas.microsoft.com/office/drawing/2014/main" id="{F5A25922-FF7C-D02A-C869-87164153FF62}"/>
              </a:ext>
            </a:extLst>
          </p:cNvPr>
          <p:cNvSpPr>
            <a:spLocks noGrp="1"/>
          </p:cNvSpPr>
          <p:nvPr>
            <p:ph type="sldNum" sz="quarter" idx="12"/>
          </p:nvPr>
        </p:nvSpPr>
        <p:spPr/>
        <p:txBody>
          <a:bodyPr/>
          <a:lstStyle/>
          <a:p>
            <a:fld id="{E205D82C-95A1-431E-8E38-AA614A14CDCF}" type="slidenum">
              <a:rPr kumimoji="1" lang="ja-JP" altLang="en-US" smtClean="0"/>
              <a:t>63</a:t>
            </a:fld>
            <a:endParaRPr kumimoji="1" lang="ja-JP" altLang="en-US"/>
          </a:p>
        </p:txBody>
      </p:sp>
    </p:spTree>
    <p:extLst>
      <p:ext uri="{BB962C8B-B14F-4D97-AF65-F5344CB8AC3E}">
        <p14:creationId xmlns:p14="http://schemas.microsoft.com/office/powerpoint/2010/main" val="41018314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90EFC5-2B54-C7A9-E8EA-7BFD37FA9825}"/>
              </a:ext>
            </a:extLst>
          </p:cNvPr>
          <p:cNvSpPr>
            <a:spLocks noGrp="1"/>
          </p:cNvSpPr>
          <p:nvPr>
            <p:ph type="title"/>
          </p:nvPr>
        </p:nvSpPr>
        <p:spPr/>
        <p:txBody>
          <a:bodyPr>
            <a:noAutofit/>
          </a:bodyPr>
          <a:lstStyle/>
          <a:p>
            <a:r>
              <a:rPr kumimoji="1" lang="ja-JP" altLang="en-US" sz="2800" dirty="0"/>
              <a:t>全体まとめ</a:t>
            </a:r>
          </a:p>
        </p:txBody>
      </p:sp>
      <p:sp>
        <p:nvSpPr>
          <p:cNvPr id="3" name="コンテンツ プレースホルダー 2">
            <a:extLst>
              <a:ext uri="{FF2B5EF4-FFF2-40B4-BE49-F238E27FC236}">
                <a16:creationId xmlns:a16="http://schemas.microsoft.com/office/drawing/2014/main" id="{6A229620-432E-01C2-688B-F712F812FB37}"/>
              </a:ext>
            </a:extLst>
          </p:cNvPr>
          <p:cNvSpPr>
            <a:spLocks noGrp="1"/>
          </p:cNvSpPr>
          <p:nvPr>
            <p:ph idx="1"/>
          </p:nvPr>
        </p:nvSpPr>
        <p:spPr>
          <a:xfrm>
            <a:off x="321845" y="730250"/>
            <a:ext cx="8461208" cy="5991225"/>
          </a:xfrm>
        </p:spPr>
        <p:txBody>
          <a:bodyPr>
            <a:normAutofit/>
          </a:bodyPr>
          <a:lstStyle/>
          <a:p>
            <a:r>
              <a:rPr kumimoji="1" lang="ja-JP" altLang="en-US" sz="2400" b="1" dirty="0"/>
              <a:t>多層性</a:t>
            </a:r>
            <a:r>
              <a:rPr kumimoji="1" lang="en-US" altLang="ja-JP" sz="2400" dirty="0"/>
              <a:t>: </a:t>
            </a:r>
            <a:r>
              <a:rPr kumimoji="1" lang="ja-JP" altLang="en-US" sz="2400" b="1" dirty="0"/>
              <a:t>ディープラーニング</a:t>
            </a:r>
            <a:r>
              <a:rPr kumimoji="1" lang="ja-JP" altLang="en-US" sz="2400" dirty="0"/>
              <a:t>の「ディープ」という名前は、</a:t>
            </a:r>
            <a:r>
              <a:rPr kumimoji="1" lang="ja-JP" altLang="en-US" sz="2400" b="1" dirty="0"/>
              <a:t>多数の層を持つニューラルネットワーク</a:t>
            </a:r>
            <a:r>
              <a:rPr kumimoji="1" lang="ja-JP" altLang="en-US" sz="2400" dirty="0"/>
              <a:t>を用いることから来ている</a:t>
            </a:r>
          </a:p>
          <a:p>
            <a:r>
              <a:rPr kumimoji="1" lang="ja-JP" altLang="en-US" sz="2400" b="1" dirty="0"/>
              <a:t>ニューロン</a:t>
            </a:r>
            <a:r>
              <a:rPr kumimoji="1" lang="en-US" altLang="ja-JP" sz="2400" dirty="0"/>
              <a:t>: </a:t>
            </a:r>
            <a:r>
              <a:rPr kumimoji="1" lang="ja-JP" altLang="en-US" sz="2400" b="1" dirty="0"/>
              <a:t>ニューラルネットワーク</a:t>
            </a:r>
            <a:r>
              <a:rPr kumimoji="1" lang="ja-JP" altLang="en-US" sz="2400" dirty="0"/>
              <a:t>の</a:t>
            </a:r>
            <a:r>
              <a:rPr kumimoji="1" lang="ja-JP" altLang="en-US" sz="2400" b="1" dirty="0"/>
              <a:t>基本単位</a:t>
            </a:r>
            <a:r>
              <a:rPr kumimoji="1" lang="ja-JP" altLang="en-US" sz="2400" dirty="0"/>
              <a:t>で、入力データを処理し、結果を次に伝達</a:t>
            </a:r>
          </a:p>
          <a:p>
            <a:r>
              <a:rPr kumimoji="1" lang="ja-JP" altLang="en-US" sz="2400" b="1" dirty="0"/>
              <a:t>活性化関数</a:t>
            </a:r>
            <a:r>
              <a:rPr lang="ja-JP" altLang="en-US" sz="2400" dirty="0"/>
              <a:t>：</a:t>
            </a:r>
            <a:r>
              <a:rPr kumimoji="1" lang="ja-JP" altLang="en-US" sz="2400" b="1" dirty="0"/>
              <a:t>ニューロンの出力を決定</a:t>
            </a:r>
            <a:r>
              <a:rPr kumimoji="1" lang="ja-JP" altLang="en-US" sz="2400" dirty="0"/>
              <a:t>する関数。</a:t>
            </a:r>
            <a:r>
              <a:rPr kumimoji="1" lang="en-US" altLang="ja-JP" sz="2400" dirty="0" err="1"/>
              <a:t>ReLU</a:t>
            </a:r>
            <a:r>
              <a:rPr kumimoji="1" lang="en-US" altLang="ja-JP" sz="2400" dirty="0"/>
              <a:t> </a:t>
            </a:r>
            <a:r>
              <a:rPr kumimoji="1" lang="ja-JP" altLang="en-US" sz="2400" dirty="0"/>
              <a:t>など</a:t>
            </a:r>
          </a:p>
          <a:p>
            <a:r>
              <a:rPr kumimoji="1" lang="ja-JP" altLang="en-US" sz="2400" b="1" dirty="0"/>
              <a:t>フォワードプロパゲーション</a:t>
            </a:r>
            <a:r>
              <a:rPr lang="ja-JP" altLang="en-US" sz="2400" dirty="0"/>
              <a:t>：</a:t>
            </a:r>
            <a:r>
              <a:rPr kumimoji="1" lang="ja-JP" altLang="en-US" sz="2400" dirty="0"/>
              <a:t>データは各層で処理され、最終的な出力が得られる。</a:t>
            </a:r>
          </a:p>
          <a:p>
            <a:r>
              <a:rPr kumimoji="1" lang="ja-JP" altLang="en-US" sz="2400" b="1" dirty="0"/>
              <a:t>損失関数</a:t>
            </a:r>
            <a:r>
              <a:rPr lang="ja-JP" altLang="en-US" sz="2400" dirty="0"/>
              <a:t>：</a:t>
            </a:r>
            <a:r>
              <a:rPr lang="ja-JP" altLang="en-US" sz="2400" b="1" dirty="0"/>
              <a:t>ニューラルネットワークの実際の出力</a:t>
            </a:r>
            <a:r>
              <a:rPr lang="ja-JP" altLang="en-US" sz="2400" dirty="0"/>
              <a:t>と、</a:t>
            </a:r>
            <a:r>
              <a:rPr lang="ja-JP" altLang="en-US" sz="2400" b="1" dirty="0"/>
              <a:t>目標値（正解）</a:t>
            </a:r>
            <a:r>
              <a:rPr lang="ja-JP" altLang="en-US" sz="2400" dirty="0"/>
              <a:t>との</a:t>
            </a:r>
            <a:r>
              <a:rPr lang="ja-JP" altLang="en-US" sz="2400" b="1" dirty="0"/>
              <a:t>誤差</a:t>
            </a:r>
            <a:r>
              <a:rPr lang="ja-JP" altLang="en-US" sz="2400" dirty="0"/>
              <a:t>を計算するためのもの</a:t>
            </a:r>
          </a:p>
          <a:p>
            <a:r>
              <a:rPr kumimoji="1" lang="ja-JP" altLang="en-US" sz="2400" b="1" dirty="0"/>
              <a:t>教師あり学習</a:t>
            </a:r>
            <a:r>
              <a:rPr lang="ja-JP" altLang="en-US" sz="2400" dirty="0"/>
              <a:t>：教師あり学習では、</a:t>
            </a:r>
            <a:r>
              <a:rPr kumimoji="1" lang="ja-JP" altLang="en-US" sz="2400" b="1" dirty="0"/>
              <a:t>損失関数</a:t>
            </a:r>
            <a:r>
              <a:rPr kumimoji="1" lang="ja-JP" altLang="en-US" sz="2400" dirty="0"/>
              <a:t>の値を</a:t>
            </a:r>
            <a:r>
              <a:rPr kumimoji="1" lang="ja-JP" altLang="en-US" sz="2400" b="1" dirty="0"/>
              <a:t>最小化</a:t>
            </a:r>
            <a:r>
              <a:rPr kumimoji="1" lang="ja-JP" altLang="en-US" sz="2400" dirty="0"/>
              <a:t>する</a:t>
            </a:r>
            <a:r>
              <a:rPr lang="ja-JP" altLang="en-US" sz="2400" dirty="0"/>
              <a:t>ように学習が行われる</a:t>
            </a:r>
            <a:endParaRPr kumimoji="1" lang="ja-JP" altLang="en-US" sz="2400" dirty="0"/>
          </a:p>
        </p:txBody>
      </p:sp>
      <p:sp>
        <p:nvSpPr>
          <p:cNvPr id="4" name="スライド番号プレースホルダー 3">
            <a:extLst>
              <a:ext uri="{FF2B5EF4-FFF2-40B4-BE49-F238E27FC236}">
                <a16:creationId xmlns:a16="http://schemas.microsoft.com/office/drawing/2014/main" id="{3190670F-76B8-CB16-B91F-34B5E146ED9D}"/>
              </a:ext>
            </a:extLst>
          </p:cNvPr>
          <p:cNvSpPr>
            <a:spLocks noGrp="1"/>
          </p:cNvSpPr>
          <p:nvPr>
            <p:ph type="sldNum" sz="quarter" idx="12"/>
          </p:nvPr>
        </p:nvSpPr>
        <p:spPr/>
        <p:txBody>
          <a:bodyPr/>
          <a:lstStyle/>
          <a:p>
            <a:fld id="{E205D82C-95A1-431E-8E38-AA614A14CDCF}" type="slidenum">
              <a:rPr kumimoji="1" lang="ja-JP" altLang="en-US" smtClean="0"/>
              <a:t>64</a:t>
            </a:fld>
            <a:endParaRPr kumimoji="1" lang="ja-JP" altLang="en-US"/>
          </a:p>
        </p:txBody>
      </p:sp>
    </p:spTree>
    <p:extLst>
      <p:ext uri="{BB962C8B-B14F-4D97-AF65-F5344CB8AC3E}">
        <p14:creationId xmlns:p14="http://schemas.microsoft.com/office/powerpoint/2010/main" val="19555252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7A0EC6A-30C5-8D71-7733-A50C5EA4E0EF}"/>
              </a:ext>
            </a:extLst>
          </p:cNvPr>
          <p:cNvSpPr>
            <a:spLocks noGrp="1"/>
          </p:cNvSpPr>
          <p:nvPr>
            <p:ph idx="1"/>
          </p:nvPr>
        </p:nvSpPr>
        <p:spPr>
          <a:xfrm>
            <a:off x="321845" y="298450"/>
            <a:ext cx="8461208" cy="5880969"/>
          </a:xfrm>
        </p:spPr>
        <p:txBody>
          <a:bodyPr>
            <a:normAutofit/>
          </a:bodyPr>
          <a:lstStyle/>
          <a:p>
            <a:pPr marL="0" indent="0">
              <a:buNone/>
            </a:pPr>
            <a:r>
              <a:rPr kumimoji="1" lang="ja-JP" altLang="en-US" sz="2000" dirty="0"/>
              <a:t>自習４．ニューラルネットワークのリサーチ</a:t>
            </a:r>
            <a:endParaRPr kumimoji="1" lang="en-US" altLang="ja-JP" sz="2000" dirty="0"/>
          </a:p>
          <a:p>
            <a:pPr marL="0" indent="0">
              <a:buNone/>
            </a:pPr>
            <a:r>
              <a:rPr lang="ja-JP" altLang="en-US" sz="2000" b="1" dirty="0"/>
              <a:t>目的</a:t>
            </a:r>
            <a:r>
              <a:rPr lang="en-US" altLang="ja-JP" sz="2000" dirty="0"/>
              <a:t>: </a:t>
            </a:r>
            <a:r>
              <a:rPr lang="ja-JP" altLang="en-US" sz="2000" dirty="0"/>
              <a:t>ディープラーニングの基本的な概念をリサーチする</a:t>
            </a:r>
            <a:endParaRPr lang="en-US" altLang="ja-JP" sz="2000" dirty="0"/>
          </a:p>
          <a:p>
            <a:pPr marL="0" indent="0">
              <a:buNone/>
            </a:pPr>
            <a:r>
              <a:rPr lang="ja-JP" altLang="en-US" sz="2000" b="1" dirty="0"/>
              <a:t>自習で行うこと</a:t>
            </a:r>
            <a:r>
              <a:rPr lang="en-US" altLang="ja-JP" sz="2000" dirty="0"/>
              <a:t>: </a:t>
            </a:r>
            <a:r>
              <a:rPr lang="ja-JP" altLang="en-US" sz="2000" dirty="0"/>
              <a:t>ディープラーニングのプログラムや実行結果をインターネットで調べてみる</a:t>
            </a:r>
            <a:endParaRPr lang="en-US" altLang="ja-JP" sz="2000" dirty="0"/>
          </a:p>
          <a:p>
            <a:pPr marL="0" indent="0">
              <a:buNone/>
            </a:pPr>
            <a:r>
              <a:rPr kumimoji="1" lang="ja-JP" altLang="en-US" sz="2000" b="1" dirty="0"/>
              <a:t>ヒント</a:t>
            </a:r>
            <a:r>
              <a:rPr kumimoji="1" lang="ja-JP" altLang="en-US" sz="2000" dirty="0"/>
              <a:t>：例えば、次のようなインターネットの記事がある</a:t>
            </a:r>
            <a:endParaRPr kumimoji="1" lang="en-US" altLang="ja-JP" sz="2000" dirty="0"/>
          </a:p>
          <a:p>
            <a:pPr marL="0" indent="0">
              <a:buNone/>
            </a:pPr>
            <a:endParaRPr lang="en-US" altLang="ja-JP" sz="2000" dirty="0"/>
          </a:p>
          <a:p>
            <a:pPr marL="0" indent="0">
              <a:buNone/>
            </a:pPr>
            <a:r>
              <a:rPr kumimoji="1" lang="en-US" altLang="ja-JP" sz="2000" dirty="0"/>
              <a:t>https://www.tensorflow.org/tutorials/keras/classification?hl=ja</a:t>
            </a:r>
            <a:endParaRPr kumimoji="1" lang="ja-JP" altLang="en-US" sz="2000" dirty="0"/>
          </a:p>
        </p:txBody>
      </p:sp>
      <p:sp>
        <p:nvSpPr>
          <p:cNvPr id="4" name="スライド番号プレースホルダー 3">
            <a:extLst>
              <a:ext uri="{FF2B5EF4-FFF2-40B4-BE49-F238E27FC236}">
                <a16:creationId xmlns:a16="http://schemas.microsoft.com/office/drawing/2014/main" id="{792427AB-6AAC-821C-20F2-850D68B98BAE}"/>
              </a:ext>
            </a:extLst>
          </p:cNvPr>
          <p:cNvSpPr>
            <a:spLocks noGrp="1"/>
          </p:cNvSpPr>
          <p:nvPr>
            <p:ph type="sldNum" sz="quarter" idx="12"/>
          </p:nvPr>
        </p:nvSpPr>
        <p:spPr/>
        <p:txBody>
          <a:bodyPr/>
          <a:lstStyle/>
          <a:p>
            <a:fld id="{E205D82C-95A1-431E-8E38-AA614A14CDCF}" type="slidenum">
              <a:rPr kumimoji="1" lang="ja-JP" altLang="en-US" smtClean="0"/>
              <a:t>65</a:t>
            </a:fld>
            <a:endParaRPr kumimoji="1" lang="ja-JP" altLang="en-US"/>
          </a:p>
        </p:txBody>
      </p:sp>
    </p:spTree>
    <p:extLst>
      <p:ext uri="{BB962C8B-B14F-4D97-AF65-F5344CB8AC3E}">
        <p14:creationId xmlns:p14="http://schemas.microsoft.com/office/powerpoint/2010/main" val="30104546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7A0EC6A-30C5-8D71-7733-A50C5EA4E0EF}"/>
              </a:ext>
            </a:extLst>
          </p:cNvPr>
          <p:cNvSpPr>
            <a:spLocks noGrp="1"/>
          </p:cNvSpPr>
          <p:nvPr>
            <p:ph idx="1"/>
          </p:nvPr>
        </p:nvSpPr>
        <p:spPr>
          <a:xfrm>
            <a:off x="321845" y="298450"/>
            <a:ext cx="8461208" cy="5880969"/>
          </a:xfrm>
        </p:spPr>
        <p:txBody>
          <a:bodyPr>
            <a:normAutofit/>
          </a:bodyPr>
          <a:lstStyle/>
          <a:p>
            <a:pPr marL="0" indent="0">
              <a:buNone/>
            </a:pPr>
            <a:r>
              <a:rPr kumimoji="1" lang="ja-JP" altLang="en-US" sz="2000" dirty="0"/>
              <a:t>自習５．活性化関数のリサーチ</a:t>
            </a:r>
            <a:endParaRPr kumimoji="1" lang="en-US" altLang="ja-JP" sz="2000" dirty="0"/>
          </a:p>
          <a:p>
            <a:pPr marL="0" indent="0">
              <a:buNone/>
            </a:pPr>
            <a:r>
              <a:rPr lang="ja-JP" altLang="en-US" sz="2000" b="1" dirty="0"/>
              <a:t>目的</a:t>
            </a:r>
            <a:r>
              <a:rPr lang="en-US" altLang="ja-JP" sz="2000" dirty="0"/>
              <a:t>:</a:t>
            </a:r>
            <a:r>
              <a:rPr lang="ja-JP" altLang="en-US" sz="2000" dirty="0"/>
              <a:t>各活性化関数の特性と適用例などをリサーチ</a:t>
            </a:r>
            <a:endParaRPr lang="en-US" altLang="ja-JP" sz="2000" dirty="0"/>
          </a:p>
          <a:p>
            <a:pPr marL="0" indent="0">
              <a:buNone/>
            </a:pPr>
            <a:r>
              <a:rPr lang="ja-JP" altLang="en-US" sz="2000" b="1" dirty="0"/>
              <a:t>自習で行うこと</a:t>
            </a:r>
            <a:r>
              <a:rPr lang="en-US" altLang="ja-JP" sz="2000" dirty="0"/>
              <a:t>: </a:t>
            </a:r>
            <a:r>
              <a:rPr lang="en-US" altLang="ja-JP" sz="2000" dirty="0" err="1"/>
              <a:t>ReLU</a:t>
            </a:r>
            <a:r>
              <a:rPr lang="ja-JP" altLang="en-US" sz="2000" dirty="0"/>
              <a:t>、シグモイドなどの主要な活性化関数の特性を調査する。インターネットで調べてみる</a:t>
            </a:r>
            <a:endParaRPr lang="en-US" altLang="ja-JP" sz="2000" dirty="0"/>
          </a:p>
          <a:p>
            <a:pPr marL="0" indent="0">
              <a:buNone/>
            </a:pPr>
            <a:r>
              <a:rPr kumimoji="1" lang="ja-JP" altLang="en-US" sz="2000" b="1" dirty="0"/>
              <a:t>ヒント</a:t>
            </a:r>
            <a:r>
              <a:rPr kumimoji="1" lang="ja-JP" altLang="en-US" sz="2000" dirty="0"/>
              <a:t>：</a:t>
            </a:r>
            <a:r>
              <a:rPr lang="ja-JP" altLang="en-US" sz="2000" dirty="0"/>
              <a:t>活性化関数には、特定のタスクや問題の性質に応じて適切なものがある</a:t>
            </a:r>
            <a:endParaRPr lang="en-US" altLang="ja-JP" sz="2000" dirty="0"/>
          </a:p>
          <a:p>
            <a:pPr marL="0" indent="0">
              <a:buNone/>
            </a:pPr>
            <a:endParaRPr lang="en-US" altLang="ja-JP" sz="2000" dirty="0"/>
          </a:p>
          <a:p>
            <a:r>
              <a:rPr lang="en-US" altLang="ja-JP" sz="2000" dirty="0" err="1"/>
              <a:t>ReLU</a:t>
            </a:r>
            <a:r>
              <a:rPr lang="en-US" altLang="ja-JP" sz="2000" dirty="0"/>
              <a:t>: </a:t>
            </a:r>
            <a:r>
              <a:rPr lang="ja-JP" altLang="en-US" sz="2000" dirty="0"/>
              <a:t>主に中間層で使用され、計算が高速</a:t>
            </a:r>
            <a:endParaRPr lang="en-US" altLang="ja-JP" sz="2000" dirty="0"/>
          </a:p>
          <a:p>
            <a:r>
              <a:rPr lang="ja-JP" altLang="en-US" sz="2000" dirty="0"/>
              <a:t>シグモイド</a:t>
            </a:r>
            <a:r>
              <a:rPr lang="en-US" altLang="ja-JP" sz="2000" dirty="0"/>
              <a:t>: 0</a:t>
            </a:r>
            <a:r>
              <a:rPr lang="ja-JP" altLang="en-US" sz="2000" dirty="0"/>
              <a:t>と</a:t>
            </a:r>
            <a:r>
              <a:rPr lang="en-US" altLang="ja-JP" sz="2000" dirty="0"/>
              <a:t>1</a:t>
            </a:r>
            <a:r>
              <a:rPr lang="ja-JP" altLang="en-US" sz="2000" dirty="0"/>
              <a:t>の間の出力を持ち、分類の出力層で使用されることが多い</a:t>
            </a:r>
            <a:endParaRPr lang="en-US" altLang="ja-JP" sz="2000" dirty="0"/>
          </a:p>
        </p:txBody>
      </p:sp>
      <p:sp>
        <p:nvSpPr>
          <p:cNvPr id="4" name="スライド番号プレースホルダー 3">
            <a:extLst>
              <a:ext uri="{FF2B5EF4-FFF2-40B4-BE49-F238E27FC236}">
                <a16:creationId xmlns:a16="http://schemas.microsoft.com/office/drawing/2014/main" id="{792427AB-6AAC-821C-20F2-850D68B98BAE}"/>
              </a:ext>
            </a:extLst>
          </p:cNvPr>
          <p:cNvSpPr>
            <a:spLocks noGrp="1"/>
          </p:cNvSpPr>
          <p:nvPr>
            <p:ph type="sldNum" sz="quarter" idx="12"/>
          </p:nvPr>
        </p:nvSpPr>
        <p:spPr/>
        <p:txBody>
          <a:bodyPr/>
          <a:lstStyle/>
          <a:p>
            <a:fld id="{E205D82C-95A1-431E-8E38-AA614A14CDCF}" type="slidenum">
              <a:rPr kumimoji="1" lang="ja-JP" altLang="en-US" smtClean="0"/>
              <a:t>66</a:t>
            </a:fld>
            <a:endParaRPr kumimoji="1" lang="ja-JP" altLang="en-US"/>
          </a:p>
        </p:txBody>
      </p:sp>
    </p:spTree>
    <p:extLst>
      <p:ext uri="{BB962C8B-B14F-4D97-AF65-F5344CB8AC3E}">
        <p14:creationId xmlns:p14="http://schemas.microsoft.com/office/powerpoint/2010/main" val="37448703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7A0EC6A-30C5-8D71-7733-A50C5EA4E0EF}"/>
              </a:ext>
            </a:extLst>
          </p:cNvPr>
          <p:cNvSpPr>
            <a:spLocks noGrp="1"/>
          </p:cNvSpPr>
          <p:nvPr>
            <p:ph idx="1"/>
          </p:nvPr>
        </p:nvSpPr>
        <p:spPr>
          <a:xfrm>
            <a:off x="321845" y="298450"/>
            <a:ext cx="8461208" cy="5880969"/>
          </a:xfrm>
        </p:spPr>
        <p:txBody>
          <a:bodyPr>
            <a:normAutofit/>
          </a:bodyPr>
          <a:lstStyle/>
          <a:p>
            <a:pPr marL="0" indent="0">
              <a:buNone/>
            </a:pPr>
            <a:r>
              <a:rPr kumimoji="1" lang="ja-JP" altLang="en-US" sz="2000" dirty="0"/>
              <a:t>自習６．損失関数の技術リサーチ</a:t>
            </a:r>
            <a:endParaRPr kumimoji="1" lang="en-US" altLang="ja-JP" sz="2000" dirty="0"/>
          </a:p>
          <a:p>
            <a:pPr marL="0" indent="0">
              <a:buNone/>
            </a:pPr>
            <a:r>
              <a:rPr lang="ja-JP" altLang="en-US" sz="2000" b="1" dirty="0"/>
              <a:t>目的</a:t>
            </a:r>
            <a:r>
              <a:rPr lang="en-US" altLang="ja-JP" sz="2000" dirty="0"/>
              <a:t>:</a:t>
            </a:r>
            <a:r>
              <a:rPr lang="ja-JP" altLang="en-US" sz="2000" dirty="0"/>
              <a:t>損失関数の種類とそれぞれの適用例をリサーチ</a:t>
            </a:r>
            <a:endParaRPr lang="en-US" altLang="ja-JP" sz="2000" dirty="0"/>
          </a:p>
          <a:p>
            <a:pPr marL="0" indent="0">
              <a:buNone/>
            </a:pPr>
            <a:r>
              <a:rPr lang="ja-JP" altLang="en-US" sz="2000" b="1" dirty="0"/>
              <a:t>自習で行うこと：平均二乗誤差</a:t>
            </a:r>
            <a:r>
              <a:rPr lang="ja-JP" altLang="en-US" sz="2000" dirty="0"/>
              <a:t>、</a:t>
            </a:r>
            <a:r>
              <a:rPr lang="ja-JP" altLang="en-US" sz="2000" b="1" dirty="0"/>
              <a:t>交差エントロピー</a:t>
            </a:r>
            <a:r>
              <a:rPr lang="ja-JP" altLang="en-US" sz="2000" dirty="0"/>
              <a:t>などさまざまな種類の損失関数が存在することを知り、それらの特性をリサーチしてみる。インターネットで調べてみる</a:t>
            </a:r>
            <a:endParaRPr lang="en-US" altLang="ja-JP" sz="2000" dirty="0"/>
          </a:p>
          <a:p>
            <a:pPr marL="0" indent="0">
              <a:buNone/>
            </a:pPr>
            <a:r>
              <a:rPr kumimoji="1" lang="ja-JP" altLang="en-US" sz="2000" b="1" dirty="0"/>
              <a:t>ヒント</a:t>
            </a:r>
            <a:r>
              <a:rPr kumimoji="1" lang="ja-JP" altLang="en-US" sz="2000" dirty="0"/>
              <a:t>：</a:t>
            </a:r>
            <a:r>
              <a:rPr lang="ja-JP" altLang="en-US" sz="2000" dirty="0"/>
              <a:t>損失関数は、特定のタスクや問題の性質に応じて適切なものを選択する必要があります</a:t>
            </a:r>
            <a:endParaRPr lang="en-US" altLang="ja-JP" sz="2000" dirty="0"/>
          </a:p>
          <a:p>
            <a:pPr marL="0" indent="0">
              <a:buNone/>
            </a:pPr>
            <a:endParaRPr lang="en-US" altLang="ja-JP" sz="2000" dirty="0"/>
          </a:p>
          <a:p>
            <a:pPr marL="0" indent="0">
              <a:buNone/>
            </a:pPr>
            <a:endParaRPr lang="en-US" altLang="ja-JP" sz="2000" dirty="0"/>
          </a:p>
        </p:txBody>
      </p:sp>
      <p:sp>
        <p:nvSpPr>
          <p:cNvPr id="4" name="スライド番号プレースホルダー 3">
            <a:extLst>
              <a:ext uri="{FF2B5EF4-FFF2-40B4-BE49-F238E27FC236}">
                <a16:creationId xmlns:a16="http://schemas.microsoft.com/office/drawing/2014/main" id="{792427AB-6AAC-821C-20F2-850D68B98BAE}"/>
              </a:ext>
            </a:extLst>
          </p:cNvPr>
          <p:cNvSpPr>
            <a:spLocks noGrp="1"/>
          </p:cNvSpPr>
          <p:nvPr>
            <p:ph type="sldNum" sz="quarter" idx="12"/>
          </p:nvPr>
        </p:nvSpPr>
        <p:spPr/>
        <p:txBody>
          <a:bodyPr/>
          <a:lstStyle/>
          <a:p>
            <a:fld id="{E205D82C-95A1-431E-8E38-AA614A14CDCF}" type="slidenum">
              <a:rPr kumimoji="1" lang="ja-JP" altLang="en-US" smtClean="0"/>
              <a:t>67</a:t>
            </a:fld>
            <a:endParaRPr kumimoji="1" lang="ja-JP" altLang="en-US"/>
          </a:p>
        </p:txBody>
      </p:sp>
    </p:spTree>
    <p:extLst>
      <p:ext uri="{BB962C8B-B14F-4D97-AF65-F5344CB8AC3E}">
        <p14:creationId xmlns:p14="http://schemas.microsoft.com/office/powerpoint/2010/main" val="4274446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474F5B-34CF-4BDF-8FBE-200E7B3DDEC2}"/>
              </a:ext>
            </a:extLst>
          </p:cNvPr>
          <p:cNvSpPr>
            <a:spLocks noGrp="1"/>
          </p:cNvSpPr>
          <p:nvPr>
            <p:ph type="title"/>
          </p:nvPr>
        </p:nvSpPr>
        <p:spPr/>
        <p:txBody>
          <a:bodyPr>
            <a:noAutofit/>
          </a:bodyPr>
          <a:lstStyle/>
          <a:p>
            <a:r>
              <a:rPr lang="en-US" altLang="ja-JP" dirty="0"/>
              <a:t>Google </a:t>
            </a:r>
            <a:r>
              <a:rPr lang="en-US" altLang="ja-JP" dirty="0" err="1"/>
              <a:t>Colaboratory</a:t>
            </a:r>
            <a:r>
              <a:rPr lang="en-US" altLang="ja-JP" dirty="0"/>
              <a:t> </a:t>
            </a:r>
            <a:r>
              <a:rPr lang="ja-JP" altLang="en-US" dirty="0"/>
              <a:t>のノートブック</a:t>
            </a:r>
          </a:p>
        </p:txBody>
      </p:sp>
      <p:sp>
        <p:nvSpPr>
          <p:cNvPr id="3" name="コンテンツ プレースホルダー 2">
            <a:extLst>
              <a:ext uri="{FF2B5EF4-FFF2-40B4-BE49-F238E27FC236}">
                <a16:creationId xmlns:a16="http://schemas.microsoft.com/office/drawing/2014/main" id="{59F8E0BD-F682-400F-93B0-74192A91E8D4}"/>
              </a:ext>
            </a:extLst>
          </p:cNvPr>
          <p:cNvSpPr>
            <a:spLocks noGrp="1"/>
          </p:cNvSpPr>
          <p:nvPr>
            <p:ph idx="1"/>
          </p:nvPr>
        </p:nvSpPr>
        <p:spPr>
          <a:xfrm>
            <a:off x="321845" y="760779"/>
            <a:ext cx="8461208" cy="5333166"/>
          </a:xfrm>
        </p:spPr>
        <p:txBody>
          <a:bodyPr>
            <a:noAutofit/>
          </a:bodyPr>
          <a:lstStyle/>
          <a:p>
            <a:pPr marL="0" indent="0">
              <a:buNone/>
            </a:pPr>
            <a:r>
              <a:rPr lang="ja-JP" altLang="en-US" b="1" dirty="0">
                <a:solidFill>
                  <a:srgbClr val="C00000"/>
                </a:solidFill>
              </a:rPr>
              <a:t>コードセル</a:t>
            </a:r>
            <a:r>
              <a:rPr lang="ja-JP" altLang="en-US" dirty="0"/>
              <a:t>，</a:t>
            </a:r>
            <a:r>
              <a:rPr lang="ja-JP" altLang="en-US" b="1" dirty="0">
                <a:solidFill>
                  <a:srgbClr val="C00000"/>
                </a:solidFill>
              </a:rPr>
              <a:t>テキストセル</a:t>
            </a:r>
            <a:r>
              <a:rPr lang="ja-JP" altLang="en-US" dirty="0"/>
              <a:t>の２種類</a:t>
            </a:r>
            <a:endParaRPr lang="en-US" altLang="ja-JP" dirty="0"/>
          </a:p>
          <a:p>
            <a:r>
              <a:rPr lang="ja-JP" altLang="en-US" b="1" dirty="0">
                <a:solidFill>
                  <a:srgbClr val="C00000"/>
                </a:solidFill>
              </a:rPr>
              <a:t>コードセル</a:t>
            </a:r>
            <a:r>
              <a:rPr lang="ja-JP" altLang="en-US" dirty="0"/>
              <a:t>： </a:t>
            </a:r>
            <a:r>
              <a:rPr lang="en-US" altLang="ja-JP" dirty="0"/>
              <a:t>Python </a:t>
            </a:r>
            <a:r>
              <a:rPr lang="ja-JP" altLang="en-US" dirty="0"/>
              <a:t>プログラム，コマンド，実行結果</a:t>
            </a:r>
            <a:endParaRPr lang="en-US" altLang="ja-JP" dirty="0"/>
          </a:p>
          <a:p>
            <a:r>
              <a:rPr lang="ja-JP" altLang="en-US" b="1" dirty="0">
                <a:solidFill>
                  <a:srgbClr val="C00000"/>
                </a:solidFill>
              </a:rPr>
              <a:t>テキストセル</a:t>
            </a:r>
            <a:r>
              <a:rPr lang="ja-JP" altLang="en-US" dirty="0"/>
              <a:t>：説明文，図</a:t>
            </a:r>
            <a:endParaRPr lang="en-US" altLang="ja-JP" dirty="0"/>
          </a:p>
          <a:p>
            <a:pPr marL="0" indent="0">
              <a:buNone/>
            </a:pP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ja-JP" altLang="en-US" dirty="0"/>
          </a:p>
        </p:txBody>
      </p:sp>
      <p:sp>
        <p:nvSpPr>
          <p:cNvPr id="4" name="スライド番号プレースホルダー 3">
            <a:extLst>
              <a:ext uri="{FF2B5EF4-FFF2-40B4-BE49-F238E27FC236}">
                <a16:creationId xmlns:a16="http://schemas.microsoft.com/office/drawing/2014/main" id="{2FD5F09B-715D-487E-96B5-1AEB3D07A2AC}"/>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F93C9DB6-2837-4C62-B3D2-566EC4BA48EF}"/>
              </a:ext>
            </a:extLst>
          </p:cNvPr>
          <p:cNvSpPr txBox="1"/>
          <p:nvPr/>
        </p:nvSpPr>
        <p:spPr>
          <a:xfrm>
            <a:off x="4974496" y="2788635"/>
            <a:ext cx="2031325" cy="461665"/>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テキストセル</a:t>
            </a:r>
          </a:p>
        </p:txBody>
      </p:sp>
      <p:sp>
        <p:nvSpPr>
          <p:cNvPr id="8" name="テキスト ボックス 7">
            <a:extLst>
              <a:ext uri="{FF2B5EF4-FFF2-40B4-BE49-F238E27FC236}">
                <a16:creationId xmlns:a16="http://schemas.microsoft.com/office/drawing/2014/main" id="{D1BCB0C1-C06A-4D79-BB5A-BB0A56479839}"/>
              </a:ext>
            </a:extLst>
          </p:cNvPr>
          <p:cNvSpPr txBox="1"/>
          <p:nvPr/>
        </p:nvSpPr>
        <p:spPr>
          <a:xfrm>
            <a:off x="4974496" y="3457232"/>
            <a:ext cx="1723549" cy="461665"/>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コードセル</a:t>
            </a:r>
          </a:p>
        </p:txBody>
      </p:sp>
      <p:sp>
        <p:nvSpPr>
          <p:cNvPr id="9" name="テキスト ボックス 8">
            <a:extLst>
              <a:ext uri="{FF2B5EF4-FFF2-40B4-BE49-F238E27FC236}">
                <a16:creationId xmlns:a16="http://schemas.microsoft.com/office/drawing/2014/main" id="{64EE1A5B-50D5-43B4-85D0-B1D4C84CB6AC}"/>
              </a:ext>
            </a:extLst>
          </p:cNvPr>
          <p:cNvSpPr txBox="1"/>
          <p:nvPr/>
        </p:nvSpPr>
        <p:spPr>
          <a:xfrm>
            <a:off x="4974496" y="4818858"/>
            <a:ext cx="2031325" cy="461665"/>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テキストセル</a:t>
            </a:r>
          </a:p>
        </p:txBody>
      </p:sp>
      <p:sp>
        <p:nvSpPr>
          <p:cNvPr id="11" name="テキスト ボックス 10">
            <a:extLst>
              <a:ext uri="{FF2B5EF4-FFF2-40B4-BE49-F238E27FC236}">
                <a16:creationId xmlns:a16="http://schemas.microsoft.com/office/drawing/2014/main" id="{921DC2B4-C57B-4C70-BF39-64997678B5EB}"/>
              </a:ext>
            </a:extLst>
          </p:cNvPr>
          <p:cNvSpPr txBox="1"/>
          <p:nvPr/>
        </p:nvSpPr>
        <p:spPr>
          <a:xfrm>
            <a:off x="4926526" y="5835793"/>
            <a:ext cx="1723549" cy="461665"/>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コードセル</a:t>
            </a:r>
          </a:p>
        </p:txBody>
      </p:sp>
      <p:pic>
        <p:nvPicPr>
          <p:cNvPr id="10" name="図 9"/>
          <p:cNvPicPr>
            <a:picLocks noChangeAspect="1"/>
          </p:cNvPicPr>
          <p:nvPr/>
        </p:nvPicPr>
        <p:blipFill>
          <a:blip r:embed="rId2"/>
          <a:stretch>
            <a:fillRect/>
          </a:stretch>
        </p:blipFill>
        <p:spPr>
          <a:xfrm>
            <a:off x="1911583" y="2774760"/>
            <a:ext cx="2938272" cy="4114865"/>
          </a:xfrm>
          <a:prstGeom prst="rect">
            <a:avLst/>
          </a:prstGeom>
        </p:spPr>
      </p:pic>
      <p:cxnSp>
        <p:nvCxnSpPr>
          <p:cNvPr id="13" name="直線矢印コネクタ 12">
            <a:extLst>
              <a:ext uri="{FF2B5EF4-FFF2-40B4-BE49-F238E27FC236}">
                <a16:creationId xmlns:a16="http://schemas.microsoft.com/office/drawing/2014/main" id="{2B1F04AD-4C59-4274-9918-38343D2041EA}"/>
              </a:ext>
            </a:extLst>
          </p:cNvPr>
          <p:cNvCxnSpPr>
            <a:cxnSpLocks/>
          </p:cNvCxnSpPr>
          <p:nvPr/>
        </p:nvCxnSpPr>
        <p:spPr>
          <a:xfrm flipH="1">
            <a:off x="4067549" y="3012388"/>
            <a:ext cx="782306" cy="708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2B1F04AD-4C59-4274-9918-38343D2041EA}"/>
              </a:ext>
            </a:extLst>
          </p:cNvPr>
          <p:cNvCxnSpPr>
            <a:cxnSpLocks/>
          </p:cNvCxnSpPr>
          <p:nvPr/>
        </p:nvCxnSpPr>
        <p:spPr>
          <a:xfrm flipH="1">
            <a:off x="4067549" y="6059546"/>
            <a:ext cx="782306" cy="708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2B1F04AD-4C59-4274-9918-38343D2041EA}"/>
              </a:ext>
            </a:extLst>
          </p:cNvPr>
          <p:cNvCxnSpPr>
            <a:cxnSpLocks/>
          </p:cNvCxnSpPr>
          <p:nvPr/>
        </p:nvCxnSpPr>
        <p:spPr>
          <a:xfrm flipH="1">
            <a:off x="4067549" y="3680985"/>
            <a:ext cx="782306" cy="708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2B1F04AD-4C59-4274-9918-38343D2041EA}"/>
              </a:ext>
            </a:extLst>
          </p:cNvPr>
          <p:cNvCxnSpPr>
            <a:cxnSpLocks/>
          </p:cNvCxnSpPr>
          <p:nvPr/>
        </p:nvCxnSpPr>
        <p:spPr>
          <a:xfrm flipH="1">
            <a:off x="4067549" y="5014276"/>
            <a:ext cx="782306" cy="708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97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4-1. </a:t>
            </a:r>
            <a:r>
              <a:rPr lang="ja-JP" altLang="en-US" sz="4500" dirty="0">
                <a:solidFill>
                  <a:schemeClr val="tx2"/>
                </a:solidFill>
              </a:rPr>
              <a:t>イントロダクション</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8</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7583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a:extLst>
              <a:ext uri="{28A0092B-C50C-407E-A947-70E740481C1C}">
                <a14:useLocalDpi xmlns:a14="http://schemas.microsoft.com/office/drawing/2010/main" val="0"/>
              </a:ext>
            </a:extLst>
          </a:blip>
          <a:srcRect l="31660" r="31660"/>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9</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2"/>
            <a:ext cx="5108047" cy="6011747"/>
          </a:xfrm>
        </p:spPr>
        <p:txBody>
          <a:bodyPr>
            <a:normAutofit/>
          </a:bodyPr>
          <a:lstStyle/>
          <a:p>
            <a:pPr marL="0" indent="0">
              <a:lnSpc>
                <a:spcPct val="110000"/>
              </a:lnSpc>
              <a:spcBef>
                <a:spcPts val="1200"/>
              </a:spcBef>
              <a:buNone/>
            </a:pPr>
            <a:r>
              <a:rPr kumimoji="1" lang="ja-JP" altLang="en-US" sz="2400" b="1" dirty="0">
                <a:solidFill>
                  <a:srgbClr val="C00000"/>
                </a:solidFill>
              </a:rPr>
              <a:t>機械学習</a:t>
            </a:r>
            <a:r>
              <a:rPr kumimoji="1" lang="ja-JP" altLang="en-US" sz="2400" dirty="0"/>
              <a:t>は，</a:t>
            </a:r>
            <a:r>
              <a:rPr kumimoji="1" lang="ja-JP" altLang="en-US" sz="2400" b="1" dirty="0"/>
              <a:t>コンピュータ</a:t>
            </a:r>
            <a:r>
              <a:rPr kumimoji="1" lang="ja-JP" altLang="en-US" sz="2400" dirty="0"/>
              <a:t>が</a:t>
            </a:r>
            <a:r>
              <a:rPr kumimoji="1" lang="ja-JP" altLang="en-US" sz="2400" b="1" dirty="0"/>
              <a:t>データ</a:t>
            </a:r>
            <a:r>
              <a:rPr kumimoji="1" lang="ja-JP" altLang="en-US" sz="2400" dirty="0"/>
              <a:t>を使用して</a:t>
            </a:r>
            <a:r>
              <a:rPr kumimoji="1" lang="ja-JP" altLang="en-US" sz="2400" b="1" dirty="0">
                <a:solidFill>
                  <a:srgbClr val="C00000"/>
                </a:solidFill>
              </a:rPr>
              <a:t>学習</a:t>
            </a:r>
            <a:r>
              <a:rPr kumimoji="1" lang="ja-JP" altLang="en-US" sz="2400"/>
              <a:t>することにより</a:t>
            </a:r>
            <a:r>
              <a:rPr lang="ja-JP" altLang="en-US" sz="2400" b="1" dirty="0">
                <a:solidFill>
                  <a:srgbClr val="C00000"/>
                </a:solidFill>
              </a:rPr>
              <a:t>知的能力を向上</a:t>
            </a:r>
            <a:r>
              <a:rPr lang="ja-JP" altLang="en-US" sz="2400" dirty="0"/>
              <a:t>させる技術</a:t>
            </a:r>
            <a:endParaRPr kumimoji="1" lang="en-US" altLang="ja-JP" sz="2400" dirty="0"/>
          </a:p>
          <a:p>
            <a:pPr>
              <a:lnSpc>
                <a:spcPct val="110000"/>
              </a:lnSpc>
              <a:spcBef>
                <a:spcPts val="1200"/>
              </a:spcBef>
            </a:pPr>
            <a:r>
              <a:rPr lang="ja-JP" altLang="en-US" sz="2400" b="1" dirty="0"/>
              <a:t>情報の抽出</a:t>
            </a:r>
            <a:r>
              <a:rPr lang="ja-JP" altLang="en-US" sz="2400" dirty="0"/>
              <a:t>：データの中からパターンや関係性を自動で見つけ出す能力</a:t>
            </a:r>
            <a:endParaRPr lang="en-US" altLang="ja-JP" sz="2400" dirty="0"/>
          </a:p>
          <a:p>
            <a:pPr>
              <a:lnSpc>
                <a:spcPct val="110000"/>
              </a:lnSpc>
              <a:spcBef>
                <a:spcPts val="1200"/>
              </a:spcBef>
            </a:pPr>
            <a:r>
              <a:rPr lang="ja-JP" altLang="en-US" sz="2400" b="1" dirty="0"/>
              <a:t>簡潔さ</a:t>
            </a:r>
            <a:r>
              <a:rPr lang="ja-JP" altLang="en-US" sz="2400" dirty="0"/>
              <a:t>：人間が設定しなければならなかったルールを、自動で生成できるようになる</a:t>
            </a:r>
            <a:endParaRPr lang="en-US" altLang="ja-JP" sz="2400" dirty="0"/>
          </a:p>
          <a:p>
            <a:pPr>
              <a:lnSpc>
                <a:spcPct val="110000"/>
              </a:lnSpc>
              <a:spcBef>
                <a:spcPts val="1200"/>
              </a:spcBef>
            </a:pPr>
            <a:r>
              <a:rPr lang="ja-JP" altLang="en-US" sz="2400" b="1" dirty="0"/>
              <a:t>限界の超越</a:t>
            </a:r>
            <a:r>
              <a:rPr lang="ja-JP" altLang="en-US" sz="2400" dirty="0"/>
              <a:t>：他の方法では難しかった課題でも、機械学習を用いることで解決策や視点を得られる可能性がある</a:t>
            </a:r>
            <a:endParaRPr lang="en-US" altLang="ja-JP" sz="2400" dirty="0"/>
          </a:p>
          <a:p>
            <a:pPr>
              <a:lnSpc>
                <a:spcPct val="110000"/>
              </a:lnSpc>
              <a:spcBef>
                <a:spcPts val="1200"/>
              </a:spcBef>
            </a:pPr>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latin typeface="Segoe UI" panose="020B0502040204020203" pitchFamily="34" charset="0"/>
              </a:rPr>
              <a:t>機械学習の特徴</a:t>
            </a:r>
            <a:endParaRPr lang="ja-JP" altLang="en-US" dirty="0"/>
          </a:p>
        </p:txBody>
      </p:sp>
    </p:spTree>
    <p:extLst>
      <p:ext uri="{BB962C8B-B14F-4D97-AF65-F5344CB8AC3E}">
        <p14:creationId xmlns:p14="http://schemas.microsoft.com/office/powerpoint/2010/main" val="553771974"/>
      </p:ext>
    </p:extLst>
  </p:cSld>
  <p:clrMapOvr>
    <a:masterClrMapping/>
  </p:clrMapOvr>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5857</TotalTime>
  <Words>4435</Words>
  <Application>Microsoft Office PowerPoint</Application>
  <PresentationFormat>画面に合わせる (4:3)</PresentationFormat>
  <Paragraphs>1094</Paragraphs>
  <Slides>67</Slides>
  <Notes>14</Notes>
  <HiddenSlides>0</HiddenSlides>
  <MMClips>0</MMClips>
  <ScaleCrop>false</ScaleCrop>
  <HeadingPairs>
    <vt:vector size="6" baseType="variant">
      <vt:variant>
        <vt:lpstr>使用されているフォント</vt:lpstr>
      </vt:variant>
      <vt:variant>
        <vt:i4>10</vt:i4>
      </vt:variant>
      <vt:variant>
        <vt:lpstr>テーマ</vt:lpstr>
      </vt:variant>
      <vt:variant>
        <vt:i4>4</vt:i4>
      </vt:variant>
      <vt:variant>
        <vt:lpstr>スライド タイトル</vt:lpstr>
      </vt:variant>
      <vt:variant>
        <vt:i4>67</vt:i4>
      </vt:variant>
    </vt:vector>
  </HeadingPairs>
  <TitlesOfParts>
    <vt:vector size="81" baseType="lpstr">
      <vt:lpstr>ＭＳ ゴシック</vt:lpstr>
      <vt:lpstr>Söhne</vt:lpstr>
      <vt:lpstr>ヒラギノ角ゴ Pro W3</vt:lpstr>
      <vt:lpstr>メイリオ</vt:lpstr>
      <vt:lpstr>游ゴシック</vt:lpstr>
      <vt:lpstr>游ゴシック Light</vt:lpstr>
      <vt:lpstr>Abadi</vt:lpstr>
      <vt:lpstr>Arial</vt:lpstr>
      <vt:lpstr>Calibri</vt:lpstr>
      <vt:lpstr>Segoe UI</vt:lpstr>
      <vt:lpstr>1_Office テーマ</vt:lpstr>
      <vt:lpstr>2_Office テーマ</vt:lpstr>
      <vt:lpstr>3_Office テーマ</vt:lpstr>
      <vt:lpstr>4_Office テーマ</vt:lpstr>
      <vt:lpstr>4. ディープラーニングの基礎 </vt:lpstr>
      <vt:lpstr>アドバイス</vt:lpstr>
      <vt:lpstr>PowerPoint プレゼンテーション</vt:lpstr>
      <vt:lpstr>アウトライン</vt:lpstr>
      <vt:lpstr>Google Colaboratory</vt:lpstr>
      <vt:lpstr>Google Colaboratory の全体画面</vt:lpstr>
      <vt:lpstr>Google Colaboratory のノートブック</vt:lpstr>
      <vt:lpstr>4-1. イントロダクション</vt:lpstr>
      <vt:lpstr>機械学習の特徴</vt:lpstr>
      <vt:lpstr>機械学習と訓練データ</vt:lpstr>
      <vt:lpstr>機械学習での予測</vt:lpstr>
      <vt:lpstr>汎化</vt:lpstr>
      <vt:lpstr>汎化</vt:lpstr>
      <vt:lpstr>ニューラルネットワークとニューロン</vt:lpstr>
      <vt:lpstr>ニューロン</vt:lpstr>
      <vt:lpstr>4-2. ディープラーニングの特徴</vt:lpstr>
      <vt:lpstr>ディープラーニング</vt:lpstr>
      <vt:lpstr>PowerPoint プレゼンテーション</vt:lpstr>
      <vt:lpstr>ディープニューラルネットワーク</vt:lpstr>
      <vt:lpstr>ディープラーニングが広く利用されている理由</vt:lpstr>
      <vt:lpstr>ディープラーニングのパターン抽出能力</vt:lpstr>
      <vt:lpstr>ディープラーニングのパターン抽出能力</vt:lpstr>
      <vt:lpstr>教師なし学習のニュース (2011年）</vt:lpstr>
      <vt:lpstr>教師あり学習のニュース (2012年）</vt:lpstr>
      <vt:lpstr>画像分類の精度の向上</vt:lpstr>
      <vt:lpstr>ディープラーニングまとめ</vt:lpstr>
      <vt:lpstr>4-3. ニューラルネットワークの基本</vt:lpstr>
      <vt:lpstr>ニューロンとニューラルネットワーク</vt:lpstr>
      <vt:lpstr>ニューロン</vt:lpstr>
      <vt:lpstr>①データの受け取り</vt:lpstr>
      <vt:lpstr>②重み</vt:lpstr>
      <vt:lpstr>③バイアス</vt:lpstr>
      <vt:lpstr>④活性化関数</vt:lpstr>
      <vt:lpstr>ニューロンの活性度</vt:lpstr>
      <vt:lpstr>演習１ </vt:lpstr>
      <vt:lpstr>PowerPoint プレゼンテーション</vt:lpstr>
      <vt:lpstr>PowerPoint プレゼンテーション</vt:lpstr>
      <vt:lpstr>PowerPoint プレゼンテーション</vt:lpstr>
      <vt:lpstr>ニューラルネットワークの基本まとめ</vt:lpstr>
      <vt:lpstr>PowerPoint プレゼンテーション</vt:lpstr>
      <vt:lpstr>4-4. ニューラルネットワークのデモ</vt:lpstr>
      <vt:lpstr>バラメータ（バイアス）の変化による出力の変化</vt:lpstr>
      <vt:lpstr>PowerPoint プレゼンテーション</vt:lpstr>
      <vt:lpstr>PowerPoint プレゼンテーション</vt:lpstr>
      <vt:lpstr>PowerPoint プレゼンテーション</vt:lpstr>
      <vt:lpstr>PowerPoint プレゼンテーション</vt:lpstr>
      <vt:lpstr>入力の変化による活性度の変化</vt:lpstr>
      <vt:lpstr>ニューロンは特定のパターンに応じて活性化する</vt:lpstr>
      <vt:lpstr>演習２ </vt:lpstr>
      <vt:lpstr>PowerPoint プレゼンテーション</vt:lpstr>
      <vt:lpstr>PowerPoint プレゼンテーション</vt:lpstr>
      <vt:lpstr>4-5. フォワードプロパゲーション</vt:lpstr>
      <vt:lpstr>層</vt:lpstr>
      <vt:lpstr>フォワードプロパゲーション</vt:lpstr>
      <vt:lpstr>フォワードプロパゲーション</vt:lpstr>
      <vt:lpstr>4-6. ディープラーニングの応用例（オンラインデモ）</vt:lpstr>
      <vt:lpstr>演習３ </vt:lpstr>
      <vt:lpstr>オンラインデモ　画像セグメンテーション</vt:lpstr>
      <vt:lpstr>オンラインデモ　文書のレイアウト認識</vt:lpstr>
      <vt:lpstr>4-7. 損失関数と教師あり学習</vt:lpstr>
      <vt:lpstr>損失関数</vt:lpstr>
      <vt:lpstr>PowerPoint プレゼンテーション</vt:lpstr>
      <vt:lpstr>教師あり学習と最適化</vt:lpstr>
      <vt:lpstr>全体まとめ</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AI演習</dc:title>
  <dc:creator>kaneko kunihiko</dc:creator>
  <cp:lastModifiedBy>金子　邦彦</cp:lastModifiedBy>
  <cp:revision>572</cp:revision>
  <dcterms:created xsi:type="dcterms:W3CDTF">2019-11-02T00:06:04Z</dcterms:created>
  <dcterms:modified xsi:type="dcterms:W3CDTF">2023-12-16T03:29:32Z</dcterms:modified>
</cp:coreProperties>
</file>