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  <p:sldMasterId id="2147483683" r:id="rId3"/>
    <p:sldMasterId id="2147483693" r:id="rId4"/>
    <p:sldMasterId id="2147483698" r:id="rId5"/>
  </p:sldMasterIdLst>
  <p:notesMasterIdLst>
    <p:notesMasterId r:id="rId71"/>
  </p:notesMasterIdLst>
  <p:handoutMasterIdLst>
    <p:handoutMasterId r:id="rId72"/>
  </p:handoutMasterIdLst>
  <p:sldIdLst>
    <p:sldId id="1891" r:id="rId6"/>
    <p:sldId id="1005" r:id="rId7"/>
    <p:sldId id="1975" r:id="rId8"/>
    <p:sldId id="1361" r:id="rId9"/>
    <p:sldId id="1892" r:id="rId10"/>
    <p:sldId id="1815" r:id="rId11"/>
    <p:sldId id="1893" r:id="rId12"/>
    <p:sldId id="554" r:id="rId13"/>
    <p:sldId id="1857" r:id="rId14"/>
    <p:sldId id="2017" r:id="rId15"/>
    <p:sldId id="2018" r:id="rId16"/>
    <p:sldId id="1463" r:id="rId17"/>
    <p:sldId id="2019" r:id="rId18"/>
    <p:sldId id="258" r:id="rId19"/>
    <p:sldId id="1859" r:id="rId20"/>
    <p:sldId id="1972" r:id="rId21"/>
    <p:sldId id="1451" r:id="rId22"/>
    <p:sldId id="1465" r:id="rId23"/>
    <p:sldId id="1974" r:id="rId24"/>
    <p:sldId id="1980" r:id="rId25"/>
    <p:sldId id="1981" r:id="rId26"/>
    <p:sldId id="1368" r:id="rId27"/>
    <p:sldId id="2012" r:id="rId28"/>
    <p:sldId id="1994" r:id="rId29"/>
    <p:sldId id="1372" r:id="rId30"/>
    <p:sldId id="1982" r:id="rId31"/>
    <p:sldId id="1923" r:id="rId32"/>
    <p:sldId id="1925" r:id="rId33"/>
    <p:sldId id="1983" r:id="rId34"/>
    <p:sldId id="1984" r:id="rId35"/>
    <p:sldId id="1924" r:id="rId36"/>
    <p:sldId id="1927" r:id="rId37"/>
    <p:sldId id="1985" r:id="rId38"/>
    <p:sldId id="1986" r:id="rId39"/>
    <p:sldId id="1989" r:id="rId40"/>
    <p:sldId id="1992" r:id="rId41"/>
    <p:sldId id="1990" r:id="rId42"/>
    <p:sldId id="1991" r:id="rId43"/>
    <p:sldId id="1993" r:id="rId44"/>
    <p:sldId id="1373" r:id="rId45"/>
    <p:sldId id="2013" r:id="rId46"/>
    <p:sldId id="1995" r:id="rId47"/>
    <p:sldId id="1996" r:id="rId48"/>
    <p:sldId id="1331" r:id="rId49"/>
    <p:sldId id="1997" r:id="rId50"/>
    <p:sldId id="2001" r:id="rId51"/>
    <p:sldId id="2004" r:id="rId52"/>
    <p:sldId id="2002" r:id="rId53"/>
    <p:sldId id="1330" r:id="rId54"/>
    <p:sldId id="2003" r:id="rId55"/>
    <p:sldId id="2007" r:id="rId56"/>
    <p:sldId id="2008" r:id="rId57"/>
    <p:sldId id="2009" r:id="rId58"/>
    <p:sldId id="1998" r:id="rId59"/>
    <p:sldId id="2014" r:id="rId60"/>
    <p:sldId id="2006" r:id="rId61"/>
    <p:sldId id="2010" r:id="rId62"/>
    <p:sldId id="1494" r:id="rId63"/>
    <p:sldId id="2011" r:id="rId64"/>
    <p:sldId id="901" r:id="rId65"/>
    <p:sldId id="903" r:id="rId66"/>
    <p:sldId id="902" r:id="rId67"/>
    <p:sldId id="929" r:id="rId68"/>
    <p:sldId id="1499" r:id="rId69"/>
    <p:sldId id="2015" r:id="rId7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87910" autoAdjust="0"/>
  </p:normalViewPr>
  <p:slideViewPr>
    <p:cSldViewPr snapToGrid="0">
      <p:cViewPr varScale="1">
        <p:scale>
          <a:sx n="61" d="100"/>
          <a:sy n="61" d="100"/>
        </p:scale>
        <p:origin x="93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40"/>
    </p:cViewPr>
  </p:sorterViewPr>
  <p:notesViewPr>
    <p:cSldViewPr snapToGrid="0">
      <p:cViewPr varScale="1">
        <p:scale>
          <a:sx n="39" d="100"/>
          <a:sy n="39" d="100"/>
        </p:scale>
        <p:origin x="906" y="32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4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CA1D-4898-D558-704D-7B70CC69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BB0383-30C2-BBE8-8E6F-3E5D2D26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49731-DA65-91C5-9D17-096D96031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AE6C59-E0CF-E725-596D-256971745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47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CA1D-4898-D558-704D-7B70CC69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BB0383-30C2-BBE8-8E6F-3E5D2D26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49731-DA65-91C5-9D17-096D96031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AE6C59-E0CF-E725-596D-256971745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17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CA1D-4898-D558-704D-7B70CC69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BB0383-30C2-BBE8-8E6F-3E5D2D26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49731-DA65-91C5-9D17-096D96031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AE6C59-E0CF-E725-596D-256971745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3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CA1D-4898-D558-704D-7B70CC69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BB0383-30C2-BBE8-8E6F-3E5D2D26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49731-DA65-91C5-9D17-096D96031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AE6C59-E0CF-E725-596D-256971745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7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CA1D-4898-D558-704D-7B70CC69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BB0383-30C2-BBE8-8E6F-3E5D2D26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49731-DA65-91C5-9D17-096D96031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AE6C59-E0CF-E725-596D-256971745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6682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2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9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3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742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437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01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95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9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7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77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64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18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1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451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pn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0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96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1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trinket.io/python/1445696bc0e0" TargetMode="External"/><Relationship Id="rId3" Type="http://schemas.openxmlformats.org/officeDocument/2006/relationships/image" Target="../media/image16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trinket.io/python/afe76032829d" TargetMode="External"/><Relationship Id="rId3" Type="http://schemas.openxmlformats.org/officeDocument/2006/relationships/image" Target="../media/image1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trinket.io/python/93ab2fb15488" TargetMode="External"/><Relationship Id="rId3" Type="http://schemas.openxmlformats.org/officeDocument/2006/relationships/image" Target="../media/image18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naftaliharris.com/blog/visualizing-k-means-clustering/" TargetMode="External"/><Relationship Id="rId3" Type="http://schemas.openxmlformats.org/officeDocument/2006/relationships/image" Target="../media/image20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trinket.io/python/23a86bc86ce8" TargetMode="External"/><Relationship Id="rId3" Type="http://schemas.openxmlformats.org/officeDocument/2006/relationships/image" Target="../media/image25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guardian.com/technology/2017/dec/07/alphazero-google-deepmind-ai-beats-champion-program-teaching-itself-to-play-four-hours" TargetMode="External"/><Relationship Id="rId3" Type="http://schemas.openxmlformats.org/officeDocument/2006/relationships/image" Target="../media/image26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ai.com/blog/dota-2/" TargetMode="External"/><Relationship Id="rId3" Type="http://schemas.openxmlformats.org/officeDocument/2006/relationships/image" Target="../media/image27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9tDHuidzak" TargetMode="Externa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nket.io/python/0fd59392c8" TargetMode="External"/><Relationship Id="rId3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>
                <a:latin typeface="メイリオ" panose="020B0604030504040204" pitchFamily="50" charset="-128"/>
              </a:rPr>
              <a:t>ae-4.</a:t>
            </a:r>
            <a:r>
              <a:rPr lang="ja-JP" altLang="en-US" sz="4400">
                <a:latin typeface="メイリオ" panose="020B0604030504040204" pitchFamily="50" charset="-128"/>
              </a:rPr>
              <a:t>機械</a:t>
            </a:r>
            <a:r>
              <a:rPr lang="ja-JP" altLang="en-US" sz="4400" dirty="0">
                <a:latin typeface="メイリオ" panose="020B0604030504040204" pitchFamily="50" charset="-128"/>
              </a:rPr>
              <a:t>学習の基礎②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r>
              <a:rPr lang="ja-JP" altLang="en-US" sz="4400" dirty="0">
                <a:latin typeface="メイリオ" panose="020B0604030504040204" pitchFamily="50" charset="-128"/>
              </a:rPr>
              <a:t>　</a:t>
            </a:r>
            <a:r>
              <a:rPr lang="ja-JP" altLang="en-US" sz="3600" dirty="0">
                <a:latin typeface="メイリオ" panose="020B0604030504040204" pitchFamily="50" charset="-128"/>
              </a:rPr>
              <a:t>ー　教師なし学習編　ー</a:t>
            </a:r>
            <a:br>
              <a:rPr lang="en-US" altLang="ja-JP" sz="4000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（</a:t>
            </a:r>
            <a:r>
              <a:rPr lang="en-US" altLang="ja-JP" sz="2800" dirty="0"/>
              <a:t>AI</a:t>
            </a:r>
            <a:r>
              <a:rPr lang="ja-JP" altLang="en-US" sz="2800" dirty="0"/>
              <a:t>演習）（全１５回）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165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BAEBC-9CF8-611F-5AA4-F5AACFB7E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77C518-DAF2-F782-7D28-D764C408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9121E4-4ECB-DA6B-11FC-0B5FDF7D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295507" cy="601174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：データからパターンや関係性を自動で見つけ出す能力を持つ</a:t>
            </a:r>
            <a:endParaRPr lang="en-US" altLang="ja-JP" sz="2400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簡潔さ</a:t>
            </a:r>
            <a:r>
              <a:rPr lang="ja-JP" altLang="en-US" sz="2400" dirty="0"/>
              <a:t>：人間が設定していたルール等を，自動生成できる</a:t>
            </a:r>
            <a:endParaRPr lang="en-US" altLang="ja-JP" sz="2400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限界の超越</a:t>
            </a:r>
            <a:r>
              <a:rPr lang="ja-JP" altLang="en-US" sz="2400" dirty="0"/>
              <a:t>：従来の方法では困難だった課題も解決できる可能性がある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07582670-BDAD-6544-58F1-AFFEB47A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機械学習の３つの特徴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93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機械学習における</a:t>
            </a:r>
            <a:r>
              <a:rPr lang="ja-JP" altLang="en-US" dirty="0"/>
              <a:t>訓練データの役割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E55D1-1FE2-4A08-89E3-B95E8B41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13" y="3641624"/>
            <a:ext cx="2740769" cy="125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4137563" y="5034257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79A9927-E4A1-42B0-8005-66BB083A2091}"/>
              </a:ext>
            </a:extLst>
          </p:cNvPr>
          <p:cNvSpPr txBox="1">
            <a:spLocks/>
          </p:cNvSpPr>
          <p:nvPr/>
        </p:nvSpPr>
        <p:spPr>
          <a:xfrm>
            <a:off x="4216469" y="5638809"/>
            <a:ext cx="1302707" cy="92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843160" y="4942066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学習者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05" y="3694994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55" y="3761198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2043132" y="4723045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2223969" y="4856203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892776" y="524174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751834" y="481797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842252" y="4555860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CF53297-A341-4A12-AC93-DC3761920784}"/>
              </a:ext>
            </a:extLst>
          </p:cNvPr>
          <p:cNvSpPr/>
          <p:nvPr/>
        </p:nvSpPr>
        <p:spPr>
          <a:xfrm>
            <a:off x="2321338" y="436506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950954" y="4243958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1371645" y="5407143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1615261" y="5430930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1402215" y="5118852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2141260" y="511369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1572525" y="5683939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1060860" y="5406871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964626" y="5589004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834598" y="524174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3197964" y="5155115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2420940" y="5445368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2592343" y="5705802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BBEA85-10FE-4C83-818D-0FDCC0E0C152}"/>
              </a:ext>
            </a:extLst>
          </p:cNvPr>
          <p:cNvSpPr txBox="1"/>
          <p:nvPr/>
        </p:nvSpPr>
        <p:spPr>
          <a:xfrm>
            <a:off x="939894" y="609683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３種類に分類済み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 txBox="1">
            <a:spLocks/>
          </p:cNvSpPr>
          <p:nvPr/>
        </p:nvSpPr>
        <p:spPr>
          <a:xfrm>
            <a:off x="472917" y="956795"/>
            <a:ext cx="8198166" cy="209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機械学習の学習に使用されるデータ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データを用いた学習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により，コンピュータは分類や予測などの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知的な能力を獲得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例：画像分類では分類済みの大量データを使用する．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7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D5BEC-7461-47D7-AF0E-7B885CE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の学習プロセス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03C12-CF13-4024-806F-5F904AB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7935C2B-4068-4AC8-814B-A82AD90B4961}"/>
              </a:ext>
            </a:extLst>
          </p:cNvPr>
          <p:cNvSpPr txBox="1">
            <a:spLocks/>
          </p:cNvSpPr>
          <p:nvPr/>
        </p:nvSpPr>
        <p:spPr>
          <a:xfrm>
            <a:off x="4610183" y="563559"/>
            <a:ext cx="4643637" cy="12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②学習の実行：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データを用いてパターンを学習．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モデルを構築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10053E-18CC-4A44-BD72-969EB27E07C2}"/>
              </a:ext>
            </a:extLst>
          </p:cNvPr>
          <p:cNvSpPr/>
          <p:nvPr/>
        </p:nvSpPr>
        <p:spPr>
          <a:xfrm>
            <a:off x="6412375" y="2152055"/>
            <a:ext cx="2777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データを用いて学習を行う．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学習の結果、文字認識の能力を獲得．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CABC5E-0448-43A1-8283-1D58B6D60FC7}"/>
              </a:ext>
            </a:extLst>
          </p:cNvPr>
          <p:cNvSpPr txBox="1"/>
          <p:nvPr/>
        </p:nvSpPr>
        <p:spPr>
          <a:xfrm>
            <a:off x="4691963" y="18148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3C2FD4-F48B-4045-8602-9384841FD6A9}"/>
              </a:ext>
            </a:extLst>
          </p:cNvPr>
          <p:cNvSpPr txBox="1"/>
          <p:nvPr/>
        </p:nvSpPr>
        <p:spPr>
          <a:xfrm>
            <a:off x="40281" y="141141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データの準備：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目的に応じた訓練データを準備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0AFF4FA-E568-400C-BC3F-EBE36DAA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" y="2284921"/>
            <a:ext cx="2135760" cy="27437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44D455-E113-4912-B9E3-36DF0A3C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63" y="2538421"/>
            <a:ext cx="1345240" cy="26934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42" y="5116111"/>
            <a:ext cx="3454909" cy="16979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63" y="2184142"/>
            <a:ext cx="1570677" cy="1810127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73AB1D0-924A-6F0E-760D-A7B5FB2AABBE}"/>
              </a:ext>
            </a:extLst>
          </p:cNvPr>
          <p:cNvSpPr txBox="1">
            <a:spLocks/>
          </p:cNvSpPr>
          <p:nvPr/>
        </p:nvSpPr>
        <p:spPr>
          <a:xfrm>
            <a:off x="4418859" y="4155664"/>
            <a:ext cx="4643637" cy="128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③タスクの実行：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新しいデータを処理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3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r="2551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294341" cy="59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機械学習の特徴</a:t>
            </a:r>
            <a:endParaRPr lang="en-US" altLang="ja-JP" sz="2400" dirty="0"/>
          </a:p>
          <a:p>
            <a:r>
              <a:rPr lang="ja-JP" altLang="en-US" sz="2400" dirty="0"/>
              <a:t>データを用いて知的能力を向上</a:t>
            </a:r>
          </a:p>
          <a:p>
            <a:r>
              <a:rPr lang="ja-JP" altLang="en-US" sz="2400" dirty="0"/>
              <a:t>自動でデータのパターンを抽出</a:t>
            </a:r>
          </a:p>
          <a:p>
            <a:r>
              <a:rPr lang="ja-JP" altLang="en-US" sz="2400" dirty="0"/>
              <a:t>さまざまなタスクを自動実行</a:t>
            </a:r>
          </a:p>
          <a:p>
            <a:pPr marL="0" indent="0">
              <a:buNone/>
            </a:pPr>
            <a:r>
              <a:rPr lang="ja-JP" altLang="en-US" sz="2400" b="1" dirty="0"/>
              <a:t>応用事例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画像理解、自然言語処理、予測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など多数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機械学習の定義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r>
              <a:rPr lang="ja-JP" altLang="en-US" sz="2400" b="1" dirty="0"/>
              <a:t>訓練データ</a:t>
            </a:r>
            <a:r>
              <a:rPr lang="ja-JP" altLang="en-US" sz="2400" dirty="0"/>
              <a:t>を用いて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し、その結果として知的能力が向上</a:t>
            </a:r>
          </a:p>
          <a:p>
            <a:r>
              <a:rPr lang="ja-JP" altLang="en-US" sz="2400" b="1" dirty="0"/>
              <a:t>訓練データの追加</a:t>
            </a:r>
            <a:r>
              <a:rPr lang="ja-JP" altLang="en-US" sz="2400" dirty="0"/>
              <a:t>により、さらに</a:t>
            </a:r>
            <a:r>
              <a:rPr lang="ja-JP" altLang="en-US" sz="2400" b="1" dirty="0"/>
              <a:t>知的能力が向上</a:t>
            </a:r>
            <a:r>
              <a:rPr lang="ja-JP" altLang="en-US" sz="2400" dirty="0"/>
              <a:t>する可能性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機械学習まとめ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74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42B2A-C7DA-4FBE-A997-32D5EB0A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機械学習の特徴と応用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78A961-A72E-418D-A89F-C279511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能力の多様性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: 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分類、検出、識別、認識（文字認識、画像の認識、音声認識）、予測、合成、翻訳、特徴抽出、ランク付け、情報推薦など、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さまざまな能力を持つ</a:t>
            </a:r>
          </a:p>
          <a:p>
            <a:endParaRPr kumimoji="1" lang="ja-JP" altLang="en-US" sz="2400" b="1" dirty="0">
              <a:latin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応用範囲の広さ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: 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経済、金融、ロボット、医療、医学研究（遺伝子解析）など、様々な分野で問題解決に活用</a:t>
            </a:r>
          </a:p>
          <a:p>
            <a:endParaRPr kumimoji="1" lang="ja-JP" altLang="en-US" sz="24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</a:rPr>
              <a:t>機械学習は多様な能力を持ち、経済や金融から医療やロボットまで広範な応用が可能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A4D78A-016F-CFAB-87AE-FC1CBCA0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3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7B59C-A8C7-482E-8660-6147BD03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機械学習によるプロセス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D76D2-2197-43B8-A9CF-2DD20A67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140139-0F7E-4667-A043-C1F138CCA0CB}"/>
              </a:ext>
            </a:extLst>
          </p:cNvPr>
          <p:cNvSpPr/>
          <p:nvPr/>
        </p:nvSpPr>
        <p:spPr>
          <a:xfrm>
            <a:off x="2879737" y="644893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A30B4C-6E2B-44E5-AE00-6B27206A2370}"/>
              </a:ext>
            </a:extLst>
          </p:cNvPr>
          <p:cNvSpPr txBox="1"/>
          <p:nvPr/>
        </p:nvSpPr>
        <p:spPr>
          <a:xfrm>
            <a:off x="3440028" y="23845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694049-A592-43C9-A825-FBD57346D882}"/>
              </a:ext>
            </a:extLst>
          </p:cNvPr>
          <p:cNvSpPr/>
          <p:nvPr/>
        </p:nvSpPr>
        <p:spPr>
          <a:xfrm>
            <a:off x="3163755" y="831929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0A0461-CA2F-4E81-A479-D5B54310E0A6}"/>
              </a:ext>
            </a:extLst>
          </p:cNvPr>
          <p:cNvSpPr txBox="1"/>
          <p:nvPr/>
        </p:nvSpPr>
        <p:spPr>
          <a:xfrm>
            <a:off x="3660957" y="1241142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C54D227-46A0-4199-853D-9D467E2C5682}"/>
              </a:ext>
            </a:extLst>
          </p:cNvPr>
          <p:cNvSpPr/>
          <p:nvPr/>
        </p:nvSpPr>
        <p:spPr>
          <a:xfrm>
            <a:off x="2221646" y="1365329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711BF7D-DE37-431D-A5AE-36CE73E1CEE7}"/>
              </a:ext>
            </a:extLst>
          </p:cNvPr>
          <p:cNvSpPr/>
          <p:nvPr/>
        </p:nvSpPr>
        <p:spPr>
          <a:xfrm>
            <a:off x="6416670" y="1365329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7F1BD9-9825-4BFD-B23F-9DCAAEE1139C}"/>
              </a:ext>
            </a:extLst>
          </p:cNvPr>
          <p:cNvSpPr txBox="1"/>
          <p:nvPr/>
        </p:nvSpPr>
        <p:spPr>
          <a:xfrm>
            <a:off x="190321" y="1268624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943AAB-AEAB-44EB-BB82-5AFC0604A4F6}"/>
              </a:ext>
            </a:extLst>
          </p:cNvPr>
          <p:cNvSpPr txBox="1"/>
          <p:nvPr/>
        </p:nvSpPr>
        <p:spPr>
          <a:xfrm>
            <a:off x="7026900" y="1261696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予測結果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7E4A9A-7068-4183-A212-DBE699486D5F}"/>
              </a:ext>
            </a:extLst>
          </p:cNvPr>
          <p:cNvSpPr txBox="1"/>
          <p:nvPr/>
        </p:nvSpPr>
        <p:spPr>
          <a:xfrm>
            <a:off x="466880" y="4898728"/>
            <a:ext cx="7977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機械学習では，訓練データから自動的にパターンや関連性を学習する．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学習結果のモデルを利用して、新しいデータ（未知のデータ）に対して，タスクが実行される．人手による規則の記述が不要である．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0832F4-E112-4A53-8D6D-CCA772480948}"/>
              </a:ext>
            </a:extLst>
          </p:cNvPr>
          <p:cNvSpPr txBox="1"/>
          <p:nvPr/>
        </p:nvSpPr>
        <p:spPr>
          <a:xfrm>
            <a:off x="7141978" y="209962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予測結果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1820A4-E650-4B48-9118-EF98F89C28FF}"/>
              </a:ext>
            </a:extLst>
          </p:cNvPr>
          <p:cNvSpPr txBox="1"/>
          <p:nvPr/>
        </p:nvSpPr>
        <p:spPr>
          <a:xfrm>
            <a:off x="4253427" y="3202854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A07CF4E-1462-4816-ADAE-9F86E0305F9D}"/>
              </a:ext>
            </a:extLst>
          </p:cNvPr>
          <p:cNvSpPr/>
          <p:nvPr/>
        </p:nvSpPr>
        <p:spPr>
          <a:xfrm rot="16200000">
            <a:off x="3284164" y="3046653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A6149E-0BD5-43E0-98F9-D789E40CD968}"/>
              </a:ext>
            </a:extLst>
          </p:cNvPr>
          <p:cNvSpPr txBox="1"/>
          <p:nvPr/>
        </p:nvSpPr>
        <p:spPr>
          <a:xfrm>
            <a:off x="1934930" y="3679639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5159B4-9FEB-412B-9CFA-7E7B56E6748A}"/>
              </a:ext>
            </a:extLst>
          </p:cNvPr>
          <p:cNvSpPr txBox="1"/>
          <p:nvPr/>
        </p:nvSpPr>
        <p:spPr>
          <a:xfrm>
            <a:off x="975284" y="222758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25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汎化の概念と特徴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511" y="846253"/>
            <a:ext cx="7863841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汎化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訓練データを基に学習</a:t>
            </a:r>
            <a:r>
              <a:rPr lang="ja-JP" altLang="en-US" sz="2400" dirty="0"/>
              <a:t>し，</a:t>
            </a:r>
            <a:r>
              <a:rPr lang="ja-JP" altLang="en-US" sz="2400" b="1" dirty="0"/>
              <a:t>未知のデータも適切に処理</a:t>
            </a:r>
            <a:r>
              <a:rPr lang="ja-JP" altLang="en-US" sz="2400" dirty="0"/>
              <a:t>する能力である．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機械学習の重要な特徴．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汎化の結果は必ずしも正解とは限らない．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3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F6175-5F49-4802-8AB5-DA9954D5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DB511-5399-4CDC-BACF-2AAC74A0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4F3934-E55E-42EF-B617-26B55F53FF0A}"/>
              </a:ext>
            </a:extLst>
          </p:cNvPr>
          <p:cNvSpPr txBox="1"/>
          <p:nvPr/>
        </p:nvSpPr>
        <p:spPr>
          <a:xfrm>
            <a:off x="709744" y="1344944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A5FD66-356C-4F5E-87F1-B7B46F786EC2}"/>
              </a:ext>
            </a:extLst>
          </p:cNvPr>
          <p:cNvSpPr txBox="1"/>
          <p:nvPr/>
        </p:nvSpPr>
        <p:spPr>
          <a:xfrm>
            <a:off x="1055993" y="821724"/>
            <a:ext cx="226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10052C-4CE2-447B-898F-11D096B38013}"/>
              </a:ext>
            </a:extLst>
          </p:cNvPr>
          <p:cNvSpPr txBox="1"/>
          <p:nvPr/>
        </p:nvSpPr>
        <p:spPr>
          <a:xfrm>
            <a:off x="4297681" y="462012"/>
            <a:ext cx="48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訓練データと未知のデータ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C59A72-EC2B-4FFA-9985-AC42EA88464F}"/>
              </a:ext>
            </a:extLst>
          </p:cNvPr>
          <p:cNvSpPr txBox="1"/>
          <p:nvPr/>
        </p:nvSpPr>
        <p:spPr>
          <a:xfrm>
            <a:off x="4959116" y="985232"/>
            <a:ext cx="29546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　　　予測結果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１３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１４　　　１０００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１５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１６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A187A0-A841-451A-BEC6-A6790406CD3F}"/>
              </a:ext>
            </a:extLst>
          </p:cNvPr>
          <p:cNvSpPr txBox="1"/>
          <p:nvPr/>
        </p:nvSpPr>
        <p:spPr>
          <a:xfrm>
            <a:off x="3556000" y="5297977"/>
            <a:ext cx="5311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汎化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は，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訓練データを基に学習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し，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未知のデータも適切に処理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する能力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39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936631" cy="53331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/>
              <a:t>機械学習の基本</a:t>
            </a:r>
            <a:r>
              <a:rPr kumimoji="1" lang="ja-JP" altLang="en-US" sz="2400" dirty="0"/>
              <a:t>：データを用いた学習による知的能力の向上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b="1" dirty="0"/>
              <a:t>訓練データの重要性</a:t>
            </a:r>
            <a:r>
              <a:rPr kumimoji="1" lang="ja-JP" altLang="en-US" sz="2400" dirty="0"/>
              <a:t>：学習は訓練データに依存する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b="1" dirty="0"/>
              <a:t>汎化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未知データへの対応</a:t>
            </a:r>
            <a:endParaRPr kumimoji="1" lang="en-US" altLang="ja-JP" sz="2400" b="1" dirty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実践的応用：様々な分野での活用可能性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71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9A35B-9CCE-E799-EDED-6DF2448A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59DC332-5397-6E2E-65C3-69D70C6FF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B42C5C-6737-214F-7D47-D03E26F49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B8DB1A-977D-7341-6B1B-E41A7F70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4-2. </a:t>
            </a:r>
            <a:r>
              <a:rPr lang="ja-JP" altLang="en-US" sz="4500" dirty="0">
                <a:solidFill>
                  <a:schemeClr val="tx2"/>
                </a:solidFill>
              </a:rPr>
              <a:t>教師なし学習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FF8793-9BC3-749B-C017-1E0CD9EC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561013-24B4-883A-0778-221118B0B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7B34B3-D33B-CBA8-77CD-63DB86870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37C3E4-6044-E273-08C0-3F92828B6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F15460C-206C-F1D2-4ED1-BC5BA7220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B8B07-6E83-8A6B-B21F-6F3F29A7F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91FFAA-9E77-0BA2-BE2C-3BB19F57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429A70-F9B3-F016-A4ED-E169A40AA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254F6D-C6A8-53F9-6AA6-4DCE5A60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8ACFC4-527C-2CCF-9C03-3F6FC38EE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9D8A2C-01AB-42FC-EABB-79FDAEC93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9C75A5-09B3-5A14-BB79-8CCCCD266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5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）</a:t>
            </a:r>
            <a:r>
              <a:rPr kumimoji="1" lang="ja-JP" altLang="en-US" dirty="0"/>
              <a:t>の学習のための指針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実践重視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ツールを実際に使用し、機能に慣れる</a:t>
            </a:r>
            <a:br>
              <a:rPr lang="en-US" altLang="ja-JP" sz="2400" dirty="0"/>
            </a:b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エラーを恐れない</a:t>
            </a:r>
            <a:r>
              <a:rPr lang="ja-JP" altLang="en-US" sz="2400" dirty="0"/>
              <a:t>： 実行においては、エラーの発生の可能性がある．エラーを恐れず，むしろ学習の一部として捉えるポジティブさが大切．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段階的学習</a:t>
            </a:r>
            <a:r>
              <a:rPr lang="ja-JP" altLang="en-US" sz="2400" dirty="0"/>
              <a:t>：基礎から応用へと段階的に学習を進め，</a:t>
            </a:r>
            <a:r>
              <a:rPr lang="en-US" altLang="ja-JP" sz="2400" dirty="0"/>
              <a:t>AI</a:t>
            </a:r>
            <a:r>
              <a:rPr lang="ja-JP" altLang="en-US" sz="2400" dirty="0"/>
              <a:t>の可能性を前向きに捉える</a:t>
            </a:r>
            <a:endParaRPr lang="en-US" altLang="ja-JP" sz="2400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3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22081-7B0C-E5C3-2917-98D3EB9A3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0DBE17-25AB-6EFD-3DE7-4656A2A2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教師なし学習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574073-3683-943C-6C69-9B3C1FC4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データのパターン，構造，隠れた特徴や関係性を見つける</a:t>
            </a:r>
          </a:p>
          <a:p>
            <a:r>
              <a:rPr kumimoji="1" lang="ja-JP" altLang="en-US" sz="2400" dirty="0"/>
              <a:t>教師あり学習と</a:t>
            </a:r>
            <a:r>
              <a:rPr lang="ja-JP" altLang="en-US" sz="2400" dirty="0"/>
              <a:t>異なる仕組みを持つ．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b="1" dirty="0"/>
              <a:t>教師あり学習</a:t>
            </a:r>
            <a:r>
              <a:rPr lang="ja-JP" altLang="en-US" sz="2400" dirty="0"/>
              <a:t>：</a:t>
            </a:r>
            <a:r>
              <a:rPr kumimoji="1" lang="ja-JP" altLang="en-US" sz="2400" b="1" dirty="0"/>
              <a:t>ラベル付きデータ</a:t>
            </a:r>
            <a:r>
              <a:rPr kumimoji="1" lang="ja-JP" altLang="en-US" sz="2400" dirty="0"/>
              <a:t>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b="1" dirty="0"/>
              <a:t>教師なし学習</a:t>
            </a:r>
            <a:r>
              <a:rPr lang="ja-JP" altLang="en-US" sz="2400" dirty="0"/>
              <a:t>：</a:t>
            </a:r>
            <a:r>
              <a:rPr lang="ja-JP" altLang="en-US" sz="2400" b="1" dirty="0"/>
              <a:t>ラベルのないデータ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  <a:p>
            <a:r>
              <a:rPr kumimoji="1" lang="ja-JP" altLang="en-US" sz="2400" dirty="0"/>
              <a:t>ラベル（正解、目標を表す）なしに学習</a:t>
            </a:r>
            <a:r>
              <a:rPr lang="ja-JP" altLang="en-US" sz="2400" dirty="0"/>
              <a:t>を行う</a:t>
            </a:r>
            <a:endParaRPr kumimoji="1" lang="ja-JP" altLang="en-US" sz="2400" dirty="0"/>
          </a:p>
          <a:p>
            <a:r>
              <a:rPr kumimoji="1" lang="ja-JP" altLang="en-US" sz="2400" b="1" dirty="0"/>
              <a:t>人間が気づいていない複雑なパターンを発見可能である</a:t>
            </a:r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例：顧客の購買パターン分析、異常検知システム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7E3A34-DAEB-45A3-2812-62906485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11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A316A-AEE6-4AA4-8A3D-32B7D7A0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教師あり学習と教師無し学習の比較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8C50F2-A5AA-3FD0-6776-CC2E82E0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2395"/>
            <a:ext cx="8778314" cy="502702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		</a:t>
            </a:r>
            <a:r>
              <a:rPr kumimoji="1" lang="ja-JP" altLang="en-US" dirty="0"/>
              <a:t>　</a:t>
            </a:r>
            <a:r>
              <a:rPr kumimoji="1" lang="ja-JP" altLang="en-US" b="1" dirty="0"/>
              <a:t>教師あり学習</a:t>
            </a:r>
            <a:r>
              <a:rPr kumimoji="1" lang="en-US" altLang="ja-JP" b="1" dirty="0"/>
              <a:t>		</a:t>
            </a:r>
            <a:r>
              <a:rPr kumimoji="1" lang="ja-JP" altLang="en-US" b="1" dirty="0"/>
              <a:t>教師なし学習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訓練データ</a:t>
            </a:r>
            <a:r>
              <a:rPr kumimoji="1" lang="en-US" altLang="ja-JP" dirty="0"/>
              <a:t>	</a:t>
            </a:r>
            <a:r>
              <a:rPr kumimoji="1" lang="ja-JP" altLang="en-US" dirty="0"/>
              <a:t>　ラベル付きデータ</a:t>
            </a:r>
            <a:r>
              <a:rPr kumimoji="1" lang="en-US" altLang="ja-JP" dirty="0"/>
              <a:t>	</a:t>
            </a:r>
            <a:r>
              <a:rPr kumimoji="1" lang="ja-JP" altLang="en-US" dirty="0"/>
              <a:t>ラベルなしデータ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用途　　　　予測・分類</a:t>
            </a:r>
            <a:r>
              <a:rPr kumimoji="1" lang="en-US" altLang="ja-JP" dirty="0"/>
              <a:t>		</a:t>
            </a:r>
            <a:r>
              <a:rPr kumimoji="1" lang="ja-JP" altLang="en-US" dirty="0"/>
              <a:t>パターン発見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特徴</a:t>
            </a:r>
            <a:r>
              <a:rPr lang="en-US" altLang="ja-JP" dirty="0"/>
              <a:t>		</a:t>
            </a:r>
            <a:r>
              <a:rPr lang="ja-JP" altLang="en-US" dirty="0"/>
              <a:t>　</a:t>
            </a:r>
            <a:r>
              <a:rPr kumimoji="1" lang="ja-JP" altLang="en-US" dirty="0"/>
              <a:t>明確な正解がある</a:t>
            </a:r>
            <a:r>
              <a:rPr kumimoji="1" lang="en-US" altLang="ja-JP" dirty="0"/>
              <a:t>	</a:t>
            </a:r>
            <a:r>
              <a:rPr kumimoji="1" lang="ja-JP" altLang="en-US" dirty="0"/>
              <a:t>正解が不明確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76AAF2-A3B5-8FCA-F9A4-A78236F1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62178F-3E3F-85B7-CCF8-CC3D62B958D9}"/>
              </a:ext>
            </a:extLst>
          </p:cNvPr>
          <p:cNvSpPr txBox="1"/>
          <p:nvPr/>
        </p:nvSpPr>
        <p:spPr>
          <a:xfrm>
            <a:off x="155909" y="3736727"/>
            <a:ext cx="9110186" cy="2394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教師あり学習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：入力データと正解（ラベル）のペアを使用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例：有害メール分類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教師無し学習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：ラベルのないデータのみを使用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例：顧客セグメンテーション）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ja-JP" altLang="en-US" sz="2400" dirty="0"/>
              <a:t>教師なし学習はより柔軟で予想外の洞察を得られる可能性がある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75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</a:t>
            </a:r>
            <a:r>
              <a:rPr lang="ja-JP" altLang="en-US" dirty="0"/>
              <a:t>なし</a:t>
            </a:r>
            <a:r>
              <a:rPr kumimoji="1" lang="ja-JP" altLang="en-US" dirty="0"/>
              <a:t>学習の主要</a:t>
            </a:r>
            <a:r>
              <a:rPr lang="ja-JP" altLang="en-US" dirty="0"/>
              <a:t>タスク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8" y="846252"/>
            <a:ext cx="7838131" cy="578740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クラスタリング（似た特徴を持つデータをグループ化）</a:t>
            </a:r>
            <a:r>
              <a:rPr lang="ja-JP" altLang="en-US" sz="2400" dirty="0"/>
              <a:t>：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例：購買行動に基づく顧客グループ分け</a:t>
            </a:r>
          </a:p>
          <a:p>
            <a:r>
              <a:rPr lang="ja-JP" altLang="en-US" sz="2400" b="1" dirty="0"/>
              <a:t>異常検知</a:t>
            </a:r>
            <a:r>
              <a:rPr lang="ja-JP" altLang="en-US" sz="2400" dirty="0"/>
              <a:t>：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例：クレジットカード不正利用の検出</a:t>
            </a:r>
          </a:p>
          <a:p>
            <a:r>
              <a:rPr lang="ja-JP" altLang="en-US" sz="2400" b="1" dirty="0"/>
              <a:t>推薦システム</a:t>
            </a:r>
            <a:r>
              <a:rPr lang="ja-JP" altLang="en-US" sz="2400" dirty="0"/>
              <a:t>：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例：映画配信サービスの映画推薦</a:t>
            </a:r>
          </a:p>
          <a:p>
            <a:r>
              <a:rPr lang="ja-JP" altLang="en-US" sz="2400" b="1" dirty="0"/>
              <a:t>次元削減、データ圧縮</a:t>
            </a:r>
            <a:r>
              <a:rPr lang="ja-JP" altLang="en-US" sz="2400" dirty="0"/>
              <a:t>：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例：高解像度画像の圧縮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20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A31B9B-8BCF-3CE7-2728-600783D6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教師なし学習</a:t>
            </a:r>
            <a:r>
              <a:rPr kumimoji="1" lang="ja-JP" altLang="en-US" dirty="0"/>
              <a:t>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4B9B46-FBEE-B643-B76C-FDB7E3C8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教師なし学習の特徴</a:t>
            </a:r>
            <a:endParaRPr kumimoji="1" lang="en-US" altLang="ja-JP" sz="2400" b="1" dirty="0"/>
          </a:p>
          <a:p>
            <a:pPr lvl="1"/>
            <a:r>
              <a:rPr kumimoji="1" lang="ja-JP" altLang="en-US" dirty="0"/>
              <a:t>ラベルのないデータからパターンや構造を発見する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人間が気づいていない複雑な関係性を見出す可能性がある</a:t>
            </a:r>
            <a:endParaRPr kumimoji="1" lang="en-US" altLang="ja-JP" dirty="0"/>
          </a:p>
          <a:p>
            <a:r>
              <a:rPr kumimoji="1" lang="ja-JP" altLang="en-US" sz="2400" b="1" dirty="0"/>
              <a:t>教師あり学習との本質的な違い</a:t>
            </a:r>
            <a:endParaRPr lang="en-US" altLang="ja-JP" sz="2400" b="1" dirty="0"/>
          </a:p>
          <a:p>
            <a:pPr lvl="1"/>
            <a:r>
              <a:rPr kumimoji="1" lang="ja-JP" altLang="en-US" dirty="0"/>
              <a:t>教師あり：ラベル付きデータで予測・分類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教師なし：ラベルなしデータでパターン発見</a:t>
            </a:r>
            <a:endParaRPr kumimoji="1" lang="en-US" altLang="ja-JP" dirty="0"/>
          </a:p>
          <a:p>
            <a:r>
              <a:rPr kumimoji="1" lang="ja-JP" altLang="en-US" sz="2400" b="1" dirty="0"/>
              <a:t>主要な応用分野</a:t>
            </a:r>
            <a:endParaRPr kumimoji="1" lang="en-US" altLang="ja-JP" sz="2400" b="1" dirty="0"/>
          </a:p>
          <a:p>
            <a:pPr lvl="1"/>
            <a:r>
              <a:rPr kumimoji="1" lang="ja-JP" altLang="en-US" dirty="0"/>
              <a:t>クラスタリング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異常検知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推薦システム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データ圧縮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E5147E-5E9B-E161-BFFA-4B0FD406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91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9A35B-9CCE-E799-EDED-6DF2448A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59DC332-5397-6E2E-65C3-69D70C6FF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B42C5C-6737-214F-7D47-D03E26F49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B8DB1A-977D-7341-6B1B-E41A7F70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4-3. </a:t>
            </a:r>
            <a:r>
              <a:rPr lang="ja-JP" altLang="en-US" sz="4500" dirty="0">
                <a:solidFill>
                  <a:schemeClr val="tx2"/>
                </a:solidFill>
              </a:rPr>
              <a:t>クラスタリング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FF8793-9BC3-749B-C017-1E0CD9EC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561013-24B4-883A-0778-221118B0B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7B34B3-D33B-CBA8-77CD-63DB86870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37C3E4-6044-E273-08C0-3F92828B6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F15460C-206C-F1D2-4ED1-BC5BA7220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B8B07-6E83-8A6B-B21F-6F3F29A7F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91FFAA-9E77-0BA2-BE2C-3BB19F57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429A70-F9B3-F016-A4ED-E169A40AA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254F6D-C6A8-53F9-6AA6-4DCE5A60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8ACFC4-527C-2CCF-9C03-3F6FC38EE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9D8A2C-01AB-42FC-EABB-79FDAEC93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9C75A5-09B3-5A14-BB79-8CCCCD266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2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クラスタリングの基本概念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11" y="3001832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201529" y="3505889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000569" y="426859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4359723" y="3505889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3821022" y="4685183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A99FC8A-3786-4C72-9A76-EBCA45772BDC}"/>
              </a:ext>
            </a:extLst>
          </p:cNvPr>
          <p:cNvSpPr/>
          <p:nvPr/>
        </p:nvSpPr>
        <p:spPr>
          <a:xfrm>
            <a:off x="1133919" y="448616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B32C59B-46A9-44D7-B05C-23DCB14C3C55}"/>
              </a:ext>
            </a:extLst>
          </p:cNvPr>
          <p:cNvSpPr/>
          <p:nvPr/>
        </p:nvSpPr>
        <p:spPr>
          <a:xfrm>
            <a:off x="716935" y="463221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F27445F-300D-4C94-A986-7961A322EAD3}"/>
              </a:ext>
            </a:extLst>
          </p:cNvPr>
          <p:cNvSpPr/>
          <p:nvPr/>
        </p:nvSpPr>
        <p:spPr>
          <a:xfrm>
            <a:off x="1379451" y="405763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995136D-3016-4710-BD09-4293086A311C}"/>
              </a:ext>
            </a:extLst>
          </p:cNvPr>
          <p:cNvSpPr/>
          <p:nvPr/>
        </p:nvSpPr>
        <p:spPr>
          <a:xfrm>
            <a:off x="2367934" y="570902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CF6E4B1-8E26-4139-810D-15800C010FCA}"/>
              </a:ext>
            </a:extLst>
          </p:cNvPr>
          <p:cNvSpPr/>
          <p:nvPr/>
        </p:nvSpPr>
        <p:spPr>
          <a:xfrm>
            <a:off x="2109756" y="604570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84D9C2F-3C6C-4F63-92C8-BBB91D9977E0}"/>
              </a:ext>
            </a:extLst>
          </p:cNvPr>
          <p:cNvSpPr/>
          <p:nvPr/>
        </p:nvSpPr>
        <p:spPr>
          <a:xfrm>
            <a:off x="1887454" y="568594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A8048733-0942-46E7-8609-28E86F2C1078}"/>
              </a:ext>
            </a:extLst>
          </p:cNvPr>
          <p:cNvSpPr/>
          <p:nvPr/>
        </p:nvSpPr>
        <p:spPr>
          <a:xfrm>
            <a:off x="2466361" y="522346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601AB35-D81E-48B7-8F14-35A3F9EE0A2F}"/>
              </a:ext>
            </a:extLst>
          </p:cNvPr>
          <p:cNvSpPr/>
          <p:nvPr/>
        </p:nvSpPr>
        <p:spPr>
          <a:xfrm>
            <a:off x="3062202" y="563600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CCAEBEE-0DAE-424B-95FC-94C122F8BC1C}"/>
              </a:ext>
            </a:extLst>
          </p:cNvPr>
          <p:cNvSpPr/>
          <p:nvPr/>
        </p:nvSpPr>
        <p:spPr>
          <a:xfrm>
            <a:off x="2750885" y="616642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7F80FC1-310C-459D-9022-19F588C110CA}"/>
              </a:ext>
            </a:extLst>
          </p:cNvPr>
          <p:cNvSpPr/>
          <p:nvPr/>
        </p:nvSpPr>
        <p:spPr>
          <a:xfrm>
            <a:off x="1754104" y="616119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6752813E-5B9C-40E1-9037-A7C60257197E}"/>
              </a:ext>
            </a:extLst>
          </p:cNvPr>
          <p:cNvSpPr/>
          <p:nvPr/>
        </p:nvSpPr>
        <p:spPr>
          <a:xfrm>
            <a:off x="5085700" y="417551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A78912D0-56DE-46CB-BF3F-5E466F38DF45}"/>
              </a:ext>
            </a:extLst>
          </p:cNvPr>
          <p:cNvSpPr/>
          <p:nvPr/>
        </p:nvSpPr>
        <p:spPr>
          <a:xfrm>
            <a:off x="5219050" y="4393083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AA7F289B-CF4F-48E4-B874-526D21EC1650}"/>
              </a:ext>
            </a:extLst>
          </p:cNvPr>
          <p:cNvSpPr/>
          <p:nvPr/>
        </p:nvSpPr>
        <p:spPr>
          <a:xfrm>
            <a:off x="4802066" y="4539133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60B954C-1032-4D97-9A67-7D029D0DC547}"/>
              </a:ext>
            </a:extLst>
          </p:cNvPr>
          <p:cNvSpPr/>
          <p:nvPr/>
        </p:nvSpPr>
        <p:spPr>
          <a:xfrm>
            <a:off x="5464582" y="3964554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CE986616-67CA-4FE0-8903-2B05D569D19D}"/>
              </a:ext>
            </a:extLst>
          </p:cNvPr>
          <p:cNvSpPr/>
          <p:nvPr/>
        </p:nvSpPr>
        <p:spPr>
          <a:xfrm>
            <a:off x="6453065" y="5615946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52446550-9A44-421F-A80B-970ECE7D13B0}"/>
              </a:ext>
            </a:extLst>
          </p:cNvPr>
          <p:cNvSpPr/>
          <p:nvPr/>
        </p:nvSpPr>
        <p:spPr>
          <a:xfrm>
            <a:off x="6194887" y="595262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BE924F84-4B5E-49C0-88E8-94FB3AD4AADA}"/>
              </a:ext>
            </a:extLst>
          </p:cNvPr>
          <p:cNvSpPr/>
          <p:nvPr/>
        </p:nvSpPr>
        <p:spPr>
          <a:xfrm>
            <a:off x="5972585" y="5592869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E89389D0-59A7-404C-894B-858610A6AAC4}"/>
              </a:ext>
            </a:extLst>
          </p:cNvPr>
          <p:cNvSpPr/>
          <p:nvPr/>
        </p:nvSpPr>
        <p:spPr>
          <a:xfrm>
            <a:off x="6551492" y="513038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1F436B62-0576-4879-A8BD-A05EC548B2EF}"/>
              </a:ext>
            </a:extLst>
          </p:cNvPr>
          <p:cNvSpPr/>
          <p:nvPr/>
        </p:nvSpPr>
        <p:spPr>
          <a:xfrm>
            <a:off x="7147333" y="554292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7409D2E4-AB02-41A4-9B27-84C22A4E56C1}"/>
              </a:ext>
            </a:extLst>
          </p:cNvPr>
          <p:cNvSpPr/>
          <p:nvPr/>
        </p:nvSpPr>
        <p:spPr>
          <a:xfrm>
            <a:off x="6836016" y="607334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0898E8C-E621-4DCC-8EFC-6C356BB5250D}"/>
              </a:ext>
            </a:extLst>
          </p:cNvPr>
          <p:cNvSpPr/>
          <p:nvPr/>
        </p:nvSpPr>
        <p:spPr>
          <a:xfrm>
            <a:off x="5839235" y="6068114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C6EEB4-5E23-6759-778D-8AFA5DD8F0AC}"/>
              </a:ext>
            </a:extLst>
          </p:cNvPr>
          <p:cNvSpPr txBox="1"/>
          <p:nvPr/>
        </p:nvSpPr>
        <p:spPr>
          <a:xfrm>
            <a:off x="319616" y="797769"/>
            <a:ext cx="8382726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クラスタ内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データポイントは互いに近い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異なるクラスタ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データポイントは離れている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クラスタの個数はさまざま（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3, 4, 5, 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）に設定可能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B743CD42-1063-3018-4828-7566A8121145}"/>
              </a:ext>
            </a:extLst>
          </p:cNvPr>
          <p:cNvSpPr txBox="1">
            <a:spLocks/>
          </p:cNvSpPr>
          <p:nvPr/>
        </p:nvSpPr>
        <p:spPr>
          <a:xfrm>
            <a:off x="4733332" y="2926550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２つのクラスタ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A8317AE-D79A-A9CB-5756-B01E6866147A}"/>
              </a:ext>
            </a:extLst>
          </p:cNvPr>
          <p:cNvSpPr txBox="1">
            <a:spLocks/>
          </p:cNvSpPr>
          <p:nvPr/>
        </p:nvSpPr>
        <p:spPr>
          <a:xfrm>
            <a:off x="1104606" y="2236193"/>
            <a:ext cx="6448568" cy="4867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クラスタリングは教師なし学習の一種である</a:t>
            </a:r>
          </a:p>
        </p:txBody>
      </p:sp>
    </p:spTree>
    <p:extLst>
      <p:ext uri="{BB962C8B-B14F-4D97-AF65-F5344CB8AC3E}">
        <p14:creationId xmlns:p14="http://schemas.microsoft.com/office/powerpoint/2010/main" val="3007539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E5294-D4A1-9264-CDF1-C9A868D8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B5BEB1-1B32-606B-95E6-62826396C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4754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データポイント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グループ（クラスタ）に分類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似たデータポイント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同じクラスタ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に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異なるデータポイント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別のクラスタ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に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データ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自然な構造を理解する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のに役立つ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例：顧客データ分析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例：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マーケティング戦略立案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　例：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E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コマースサイトでの商品カテゴリー自動分類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E04680-2B1E-1C63-F2F2-7A2FB180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19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演習１．データの散布図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ページ２３～２６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6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8E525-7008-B821-C2F9-327AD7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306755-3094-0618-B82B-D5649E93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モール顧客データを</a:t>
            </a:r>
            <a:r>
              <a:rPr kumimoji="1" lang="ja-JP" altLang="en-US" sz="2400" b="1" dirty="0"/>
              <a:t>散布図</a:t>
            </a:r>
            <a:r>
              <a:rPr lang="ja-JP" altLang="en-US" sz="2400" dirty="0"/>
              <a:t>にする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400" b="1" dirty="0"/>
              <a:t>１つめ</a:t>
            </a:r>
            <a:r>
              <a:rPr lang="ja-JP" altLang="en-US" sz="2400" dirty="0"/>
              <a:t>：年齢と年間収入の</a:t>
            </a:r>
            <a:r>
              <a:rPr lang="ja-JP" altLang="en-US" sz="2400" b="1" dirty="0"/>
              <a:t>関係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400" b="1" dirty="0"/>
              <a:t>２つめ</a:t>
            </a:r>
            <a:r>
              <a:rPr lang="ja-JP" altLang="en-US" sz="2400" dirty="0"/>
              <a:t>：年間収入と支出スコアの</a:t>
            </a:r>
            <a:r>
              <a:rPr lang="ja-JP" altLang="en-US" sz="2400" b="1" dirty="0"/>
              <a:t>関係</a:t>
            </a:r>
            <a:endParaRPr lang="en-US" altLang="ja-JP" sz="2400" b="1" dirty="0"/>
          </a:p>
          <a:p>
            <a:r>
              <a:rPr kumimoji="1" lang="en-US" altLang="ja-JP" sz="2400" dirty="0"/>
              <a:t>Matplotlib</a:t>
            </a:r>
            <a:r>
              <a:rPr kumimoji="1" lang="ja-JP" altLang="en-US" sz="2400" dirty="0"/>
              <a:t> ライブラリを使用</a:t>
            </a:r>
            <a:endParaRPr kumimoji="1" lang="en-US" altLang="ja-JP" sz="2400" dirty="0"/>
          </a:p>
          <a:p>
            <a:r>
              <a:rPr kumimoji="1" lang="ja-JP" altLang="en-US" sz="2400" b="1" dirty="0"/>
              <a:t>全体の分布</a:t>
            </a:r>
            <a:r>
              <a:rPr kumimoji="1" lang="ja-JP" altLang="en-US" sz="2400" dirty="0"/>
              <a:t>を一目で把握できる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8CB6F-DBD9-E753-A009-B231D82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7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FE844-3C76-AD95-3F6C-E0CEB49D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dirty="0"/>
              <a:t>モール顧客データ（</a:t>
            </a:r>
            <a:r>
              <a:rPr lang="en-US" altLang="ja-JP" sz="3200" dirty="0"/>
              <a:t>Mall Customers Data</a:t>
            </a:r>
            <a:r>
              <a:rPr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D33436-6F33-1A77-0256-47940BD6B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4843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AI </a:t>
            </a:r>
            <a:r>
              <a:rPr lang="ja-JP" altLang="en-US" sz="2400" dirty="0"/>
              <a:t>学習に適する架空のデータセット２００名分</a:t>
            </a:r>
          </a:p>
          <a:p>
            <a:pPr marL="0" indent="0">
              <a:buNone/>
            </a:pPr>
            <a:r>
              <a:rPr lang="ja-JP" altLang="en-US" sz="2400" b="1" dirty="0"/>
              <a:t>データ内容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顧客</a:t>
            </a:r>
            <a:r>
              <a:rPr lang="en-US" altLang="ja-JP" sz="2400" b="1" dirty="0"/>
              <a:t>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年齢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性別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年間収入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支出スコア（行動基準）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17685A-EA6C-D528-19FD-6EE05CC5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056EC83-E83F-9620-2FBF-8542527FB70E}"/>
              </a:ext>
            </a:extLst>
          </p:cNvPr>
          <p:cNvSpPr txBox="1">
            <a:spLocks/>
          </p:cNvSpPr>
          <p:nvPr/>
        </p:nvSpPr>
        <p:spPr>
          <a:xfrm>
            <a:off x="4655666" y="1313298"/>
            <a:ext cx="4458810" cy="46206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主なタスク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クラスタリング実践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顧客の状況の把握</a:t>
            </a:r>
          </a:p>
          <a:p>
            <a:pPr marL="0" indent="0">
              <a:buNone/>
            </a:pPr>
            <a:r>
              <a:rPr lang="ja-JP" altLang="en-US" sz="2400" b="1" dirty="0"/>
              <a:t>応用分野</a:t>
            </a:r>
          </a:p>
          <a:p>
            <a:r>
              <a:rPr lang="ja-JP" altLang="en-US" sz="2400" dirty="0"/>
              <a:t>マーケティング戦略立案</a:t>
            </a:r>
          </a:p>
          <a:p>
            <a:r>
              <a:rPr lang="ja-JP" altLang="en-US" sz="2400" dirty="0"/>
              <a:t>顧客行動分析</a:t>
            </a:r>
          </a:p>
          <a:p>
            <a:r>
              <a:rPr lang="ja-JP" altLang="en-US" sz="2400" dirty="0"/>
              <a:t>市場分析</a:t>
            </a:r>
          </a:p>
          <a:p>
            <a:pPr marL="0" indent="0">
              <a:buNone/>
            </a:pPr>
            <a:r>
              <a:rPr lang="ja-JP" altLang="en-US" sz="2400" b="1" dirty="0"/>
              <a:t>主な利用者</a:t>
            </a:r>
          </a:p>
          <a:p>
            <a:r>
              <a:rPr lang="ja-JP" altLang="en-US" sz="2400" dirty="0"/>
              <a:t>データサイエンス・マーケティング分析の学習者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7B9F57-6B7D-54B8-0862-A5498BFB4E95}"/>
              </a:ext>
            </a:extLst>
          </p:cNvPr>
          <p:cNvSpPr txBox="1"/>
          <p:nvPr/>
        </p:nvSpPr>
        <p:spPr>
          <a:xfrm>
            <a:off x="395875" y="4486568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支出スコア（行動基準）</a:t>
            </a:r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0 </a:t>
            </a:r>
            <a:r>
              <a:rPr kumimoji="1" lang="ja-JP" altLang="en-US" sz="2400" dirty="0"/>
              <a:t>から </a:t>
            </a:r>
            <a:r>
              <a:rPr kumimoji="1" lang="en-US" altLang="ja-JP" sz="2400" dirty="0"/>
              <a:t>100 </a:t>
            </a:r>
            <a:r>
              <a:rPr kumimoji="1" lang="ja-JP" altLang="en-US" sz="2400" dirty="0"/>
              <a:t>の値</a:t>
            </a:r>
            <a:endParaRPr kumimoji="1" lang="en-US" altLang="ja-JP" sz="2400" dirty="0"/>
          </a:p>
          <a:p>
            <a:r>
              <a:rPr kumimoji="1" lang="ja-JP" altLang="en-US" sz="2400" dirty="0"/>
              <a:t>・各人の支出しやすさを示す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672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6472B-0BED-999E-F141-0BD87ACD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FF4DB-DA2D-409E-1AA7-9B92175F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9F07046-5A62-82D0-4A7C-AAACB4151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65C54E-AAD4-B221-9847-05833B59E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995" y="2351314"/>
            <a:ext cx="5098010" cy="43701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イントロダクション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教師無し学習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クラスタリング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オートエンコーダ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画像生成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AI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との関連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学習のパリエーション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30B6B5-EFB7-F7FA-B2B8-BD17E4C6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021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82AC68-66D4-B540-7F66-16EF3E74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支出スコア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7484D3-7061-189D-2F12-8C1FA3AC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支出スコアの段階</a:t>
            </a:r>
            <a:endParaRPr kumimoji="1" lang="en-US" altLang="ja-JP" sz="2400" dirty="0"/>
          </a:p>
          <a:p>
            <a:pPr lvl="1"/>
            <a:r>
              <a:rPr kumimoji="1" lang="ja-JP" altLang="en-US" b="1" dirty="0"/>
              <a:t>低いスコア（例：</a:t>
            </a:r>
            <a:r>
              <a:rPr kumimoji="1" lang="en-US" altLang="ja-JP" b="1" dirty="0"/>
              <a:t>1-20</a:t>
            </a:r>
            <a:r>
              <a:rPr kumimoji="1" lang="ja-JP" altLang="en-US" b="1" dirty="0"/>
              <a:t>）</a:t>
            </a:r>
            <a:r>
              <a:rPr kumimoji="1" lang="ja-JP" altLang="en-US" dirty="0"/>
              <a:t>：消費が少ない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中程度のスコア（例：</a:t>
            </a:r>
            <a:r>
              <a:rPr kumimoji="1" lang="en-US" altLang="ja-JP" b="1" dirty="0"/>
              <a:t>40-60</a:t>
            </a:r>
            <a:r>
              <a:rPr kumimoji="1" lang="ja-JP" altLang="en-US" b="1" dirty="0"/>
              <a:t>）</a:t>
            </a:r>
            <a:r>
              <a:rPr kumimoji="1" lang="ja-JP" altLang="en-US" dirty="0"/>
              <a:t>：平均的な消費をする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高いスコア（例：</a:t>
            </a:r>
            <a:r>
              <a:rPr kumimoji="1" lang="en-US" altLang="ja-JP" b="1" dirty="0"/>
              <a:t>80-100</a:t>
            </a:r>
            <a:r>
              <a:rPr kumimoji="1" lang="ja-JP" altLang="en-US" b="1" dirty="0"/>
              <a:t>）</a:t>
            </a:r>
            <a:r>
              <a:rPr kumimoji="1" lang="ja-JP" altLang="en-US" dirty="0"/>
              <a:t>：消費が多い</a:t>
            </a:r>
            <a:endParaRPr kumimoji="1" lang="en-US" altLang="ja-JP" dirty="0"/>
          </a:p>
          <a:p>
            <a:r>
              <a:rPr kumimoji="1" lang="ja-JP" altLang="en-US" sz="2400" dirty="0"/>
              <a:t>支出スコアを算出する手段</a:t>
            </a:r>
            <a:endParaRPr kumimoji="1" lang="en-US" altLang="ja-JP" sz="2400" dirty="0"/>
          </a:p>
          <a:p>
            <a:pPr lvl="1"/>
            <a:r>
              <a:rPr kumimoji="1" lang="ja-JP" altLang="en-US" b="1" dirty="0"/>
              <a:t>購買頻度，購買金額，購入商品の種類，ポイントプレゼント等への参加度，特別セール等の行事への反応度</a:t>
            </a:r>
            <a:endParaRPr kumimoji="1" lang="en-US" altLang="ja-JP" b="1" dirty="0"/>
          </a:p>
          <a:p>
            <a:r>
              <a:rPr kumimoji="1" lang="ja-JP" altLang="en-US" sz="2400" dirty="0"/>
              <a:t>データ分析における意義</a:t>
            </a:r>
            <a:endParaRPr kumimoji="1" lang="en-US" altLang="ja-JP" sz="2400" dirty="0"/>
          </a:p>
          <a:p>
            <a:pPr lvl="1"/>
            <a:r>
              <a:rPr kumimoji="1" lang="ja-JP" altLang="en-US" b="1" dirty="0"/>
              <a:t>行動予測</a:t>
            </a:r>
            <a:r>
              <a:rPr kumimoji="1" lang="ja-JP" altLang="en-US" dirty="0"/>
              <a:t>：将来の行動を予測．他のデータ（年間収入など）と組み合わせてより高い精度を狙う</a:t>
            </a:r>
            <a:endParaRPr kumimoji="1" lang="en-US" altLang="ja-JP" dirty="0"/>
          </a:p>
          <a:p>
            <a:pPr lvl="1"/>
            <a:r>
              <a:rPr lang="ja-JP" altLang="en-US" b="1" dirty="0"/>
              <a:t>マーケティング戦略</a:t>
            </a:r>
            <a:r>
              <a:rPr lang="ja-JP" altLang="en-US" dirty="0"/>
              <a:t>：高スコアの顧客向けの特別オファー、低スコアの顧客のキャンペーンなど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53FED-D446-263E-10A6-ADC831CD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616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https://trinket.io/python/1445696bc0e0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/>
              <a:t>年齢と年間収入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59480E-0871-828F-2D09-E31FA9E1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29" y="2682090"/>
            <a:ext cx="4897257" cy="29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https://trinket.io/python/afe76032829d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/>
              <a:t>年間収入と支出スコア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025490-C0A7-9F93-6560-97195AC3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35" y="2546291"/>
            <a:ext cx="5425031" cy="31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5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演習２．クラスタリング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ページ３０～３３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894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8E525-7008-B821-C2F9-327AD7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306755-3094-0618-B82B-D5649E93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モール顧客データの</a:t>
            </a:r>
            <a:r>
              <a:rPr lang="ja-JP" altLang="en-US" sz="2400" dirty="0"/>
              <a:t>年間収入と支出スコアに対して，</a:t>
            </a:r>
            <a:r>
              <a:rPr lang="ja-JP" altLang="en-US" sz="2400" b="1" dirty="0"/>
              <a:t>クラスタリングを行う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●　クラスタ数を２，３，４，５，６と変化させて観察しよう！</a:t>
            </a:r>
            <a:endParaRPr kumimoji="1" lang="en-US" altLang="ja-JP" sz="2400" b="1" dirty="0"/>
          </a:p>
          <a:p>
            <a:endParaRPr lang="en-US" altLang="ja-JP" sz="2400" b="1" dirty="0"/>
          </a:p>
          <a:p>
            <a:r>
              <a:rPr kumimoji="1" lang="ja-JP" altLang="en-US" sz="2400" dirty="0"/>
              <a:t>さらに学びたい人は，自主的に演習３へ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8CB6F-DBD9-E753-A009-B231D82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41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https://trinket.io/python/93ab2fb15488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F4952C-CAD6-1DD2-1A4A-CC5BB735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77" y="2814538"/>
            <a:ext cx="6511265" cy="29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84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F521E-E279-A8C8-6A0F-50382B37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3F5AD9-DFD2-2185-A5F7-D797FAF7E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　右下をクリック．</a:t>
            </a:r>
            <a:r>
              <a:rPr kumimoji="1" lang="en-US" altLang="ja-JP" dirty="0"/>
              <a:t>Enter </a:t>
            </a:r>
            <a:r>
              <a:rPr kumimoji="1" lang="ja-JP" altLang="en-US" dirty="0"/>
              <a:t>キー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　</a:t>
            </a:r>
            <a:r>
              <a:rPr lang="ja-JP" altLang="en-US" b="1" dirty="0"/>
              <a:t>クラスタ数</a:t>
            </a:r>
            <a:r>
              <a:rPr lang="ja-JP" altLang="en-US" dirty="0"/>
              <a:t>が３に</a:t>
            </a:r>
            <a:r>
              <a:rPr lang="ja-JP" altLang="en-US" b="1" dirty="0"/>
              <a:t>増える</a:t>
            </a:r>
            <a:r>
              <a:rPr lang="ja-JP" altLang="en-US" dirty="0"/>
              <a:t>ので確認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その後，③の操作と確認を繰り返す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03B8C6-2A6C-756A-3229-A1113DF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9BEFA88-FD3C-DA00-624F-DEBE03D2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74" y="1509847"/>
            <a:ext cx="6302609" cy="14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39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64139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演習３．クラスタリングをビジュアルに学べる学習サイト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ページ３４～３５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65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904A7-09EA-9803-2563-FAAB9CD4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クラスタリング学習サイトの活用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FC533F-11B5-5DF4-D017-250C9065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636781" cy="5333166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サイトにアクセス</a:t>
            </a:r>
            <a:r>
              <a:rPr kumimoji="1" lang="en-US" altLang="ja-JP" sz="2400" dirty="0"/>
              <a:t>:</a:t>
            </a:r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https://www.naftaliharris.com/blog/visualizing-k-means-clustering/</a:t>
            </a:r>
            <a:endParaRPr kumimoji="1" lang="en-US" altLang="ja-JP" sz="2400" dirty="0"/>
          </a:p>
          <a:p>
            <a:r>
              <a:rPr kumimoji="1" lang="ja-JP" altLang="en-US" sz="2400" b="1" dirty="0"/>
              <a:t>データセット</a:t>
            </a:r>
            <a:r>
              <a:rPr kumimoji="1" lang="en-US" altLang="ja-JP" sz="2400" b="1" dirty="0"/>
              <a:t>: </a:t>
            </a:r>
            <a:r>
              <a:rPr kumimoji="1" lang="ja-JP" altLang="en-US" sz="2400" b="1" dirty="0"/>
              <a:t>「</a:t>
            </a:r>
            <a:r>
              <a:rPr kumimoji="1" lang="en-US" altLang="ja-JP" sz="2400" b="1" dirty="0"/>
              <a:t>Randomly</a:t>
            </a:r>
            <a:r>
              <a:rPr kumimoji="1" lang="ja-JP" altLang="en-US" sz="2400" b="1" dirty="0"/>
              <a:t>」</a:t>
            </a:r>
            <a:r>
              <a:rPr kumimoji="1" lang="ja-JP" altLang="en-US" sz="2400" dirty="0"/>
              <a:t>を選択</a:t>
            </a:r>
          </a:p>
          <a:p>
            <a:r>
              <a:rPr kumimoji="1" lang="ja-JP" altLang="en-US" sz="2400" b="1" dirty="0"/>
              <a:t>分布タイプ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好みのものを選択（例：</a:t>
            </a:r>
            <a:r>
              <a:rPr kumimoji="1" lang="en-US" altLang="ja-JP" sz="2400" b="1" dirty="0"/>
              <a:t>Gaussian Mixture</a:t>
            </a:r>
            <a:r>
              <a:rPr kumimoji="1" lang="ja-JP" altLang="en-US" sz="2400" dirty="0"/>
              <a:t>）</a:t>
            </a:r>
          </a:p>
          <a:p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Add Centroid</a:t>
            </a:r>
            <a:r>
              <a:rPr kumimoji="1" lang="ja-JP" altLang="en-US" sz="2400" dirty="0"/>
              <a:t>」を</a:t>
            </a:r>
            <a:r>
              <a:rPr kumimoji="1" lang="ja-JP" altLang="en-US" sz="2400" b="1" dirty="0"/>
              <a:t>クリック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結果を確認</a:t>
            </a:r>
            <a:r>
              <a:rPr kumimoji="1" lang="ja-JP" altLang="en-US" sz="2400" dirty="0"/>
              <a:t>。収束を観察しながら繰り返す</a:t>
            </a:r>
          </a:p>
          <a:p>
            <a:r>
              <a:rPr kumimoji="1" lang="ja-JP" altLang="en-US" sz="2400" b="1" dirty="0"/>
              <a:t>やり直す</a:t>
            </a:r>
            <a:r>
              <a:rPr kumimoji="1" lang="ja-JP" altLang="en-US" sz="2400" dirty="0"/>
              <a:t>場合は「</a:t>
            </a:r>
            <a:r>
              <a:rPr kumimoji="1" lang="en-US" altLang="ja-JP" sz="2400" b="1" dirty="0"/>
              <a:t>Restart</a:t>
            </a:r>
            <a:r>
              <a:rPr kumimoji="1" lang="ja-JP" altLang="en-US" sz="2400" dirty="0"/>
              <a:t>」をクリック</a:t>
            </a:r>
          </a:p>
          <a:p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D2582F-8D87-D049-4A0A-65691B45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5DDEEA9-7AD3-6F73-4DB0-A3808DC3F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37" y="906346"/>
            <a:ext cx="3825834" cy="376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11B0F-3A15-B789-B580-65C00076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クラスタリングで用いた </a:t>
            </a:r>
            <a:r>
              <a:rPr kumimoji="1" lang="en-US" altLang="ja-JP" dirty="0"/>
              <a:t>K-means </a:t>
            </a:r>
            <a:r>
              <a:rPr kumimoji="1" lang="ja-JP" altLang="en-US" dirty="0"/>
              <a:t>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F67180-1F1C-11B9-79DA-7BC89B452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主なクラスタリング法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K-means </a:t>
            </a:r>
            <a:r>
              <a:rPr lang="ja-JP" altLang="en-US" sz="2400" dirty="0"/>
              <a:t>（中心ベース），階層的クラスタリング，</a:t>
            </a:r>
            <a:r>
              <a:rPr lang="en-US" altLang="ja-JP" sz="2400" dirty="0"/>
              <a:t>DBSCAN</a:t>
            </a:r>
            <a:r>
              <a:rPr lang="ja-JP" altLang="en-US" sz="2400" dirty="0"/>
              <a:t>（密度ベース）など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en-US" altLang="ja-JP" sz="2400" dirty="0"/>
              <a:t>K-mean </a:t>
            </a:r>
            <a:r>
              <a:rPr kumimoji="1" lang="ja-JP" altLang="en-US" sz="2400" dirty="0"/>
              <a:t>法では，</a:t>
            </a:r>
            <a:r>
              <a:rPr kumimoji="1" lang="ja-JP" altLang="en-US" sz="2400" b="1" dirty="0"/>
              <a:t>中心点をランダムに初期化</a:t>
            </a:r>
            <a:r>
              <a:rPr kumimoji="1" lang="ja-JP" altLang="en-US" sz="2400" dirty="0"/>
              <a:t>し，その後，</a:t>
            </a:r>
            <a:r>
              <a:rPr kumimoji="1" lang="ja-JP" altLang="en-US" sz="2400" b="1" dirty="0"/>
              <a:t>各データポイントを，最も近い中心点に割り当て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5A38D5-9BC2-BDE6-CF59-9F85B620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788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b="0" i="0" dirty="0">
                <a:effectLst/>
                <a:latin typeface="Söhne"/>
              </a:rPr>
              <a:t> </a:t>
            </a:r>
            <a:r>
              <a:rPr lang="ja-JP" altLang="en-US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b="1" dirty="0"/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i="0" dirty="0">
                <a:effectLst/>
                <a:latin typeface="Söhne"/>
              </a:rPr>
              <a:t>読みやすさ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書きやすさ</a:t>
            </a:r>
            <a:r>
              <a:rPr lang="ja-JP" altLang="en-US" b="0" i="0" dirty="0">
                <a:effectLst/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幅広い応用範囲</a:t>
            </a:r>
            <a:r>
              <a:rPr lang="ja-JP" altLang="en-US" b="0" i="0" dirty="0">
                <a:effectLst/>
                <a:latin typeface="Söhne"/>
              </a:rPr>
              <a:t>が特徴</a:t>
            </a:r>
            <a:endParaRPr kumimoji="1" lang="en-US" altLang="ja-JP" dirty="0"/>
          </a:p>
          <a:p>
            <a:endParaRPr lang="ja-JP" altLang="en-US" sz="1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1881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59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クラスタリングの異常検知への応用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70" y="2011888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21845" y="2651182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336215" y="383047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5272723" y="2651182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A99FC8A-3786-4C72-9A76-EBCA45772BDC}"/>
              </a:ext>
            </a:extLst>
          </p:cNvPr>
          <p:cNvSpPr/>
          <p:nvPr/>
        </p:nvSpPr>
        <p:spPr>
          <a:xfrm>
            <a:off x="1552989" y="404835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B32C59B-46A9-44D7-B05C-23DCB14C3C55}"/>
              </a:ext>
            </a:extLst>
          </p:cNvPr>
          <p:cNvSpPr/>
          <p:nvPr/>
        </p:nvSpPr>
        <p:spPr>
          <a:xfrm>
            <a:off x="1800755" y="369054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F27445F-300D-4C94-A986-7961A322EAD3}"/>
              </a:ext>
            </a:extLst>
          </p:cNvPr>
          <p:cNvSpPr/>
          <p:nvPr/>
        </p:nvSpPr>
        <p:spPr>
          <a:xfrm>
            <a:off x="1674395" y="355597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995136D-3016-4710-BD09-4293086A311C}"/>
              </a:ext>
            </a:extLst>
          </p:cNvPr>
          <p:cNvSpPr/>
          <p:nvPr/>
        </p:nvSpPr>
        <p:spPr>
          <a:xfrm>
            <a:off x="595677" y="546293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CF6E4B1-8E26-4139-810D-15800C010FCA}"/>
              </a:ext>
            </a:extLst>
          </p:cNvPr>
          <p:cNvSpPr/>
          <p:nvPr/>
        </p:nvSpPr>
        <p:spPr>
          <a:xfrm>
            <a:off x="2007770" y="461518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84D9C2F-3C6C-4F63-92C8-BBB91D9977E0}"/>
              </a:ext>
            </a:extLst>
          </p:cNvPr>
          <p:cNvSpPr/>
          <p:nvPr/>
        </p:nvSpPr>
        <p:spPr>
          <a:xfrm>
            <a:off x="2163397" y="404183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A8048733-0942-46E7-8609-28E86F2C1078}"/>
              </a:ext>
            </a:extLst>
          </p:cNvPr>
          <p:cNvSpPr/>
          <p:nvPr/>
        </p:nvSpPr>
        <p:spPr>
          <a:xfrm>
            <a:off x="1807745" y="410354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601AB35-D81E-48B7-8F14-35A3F9EE0A2F}"/>
              </a:ext>
            </a:extLst>
          </p:cNvPr>
          <p:cNvSpPr/>
          <p:nvPr/>
        </p:nvSpPr>
        <p:spPr>
          <a:xfrm>
            <a:off x="3346340" y="371186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CCAEBEE-0DAE-424B-95FC-94C122F8BC1C}"/>
              </a:ext>
            </a:extLst>
          </p:cNvPr>
          <p:cNvSpPr/>
          <p:nvPr/>
        </p:nvSpPr>
        <p:spPr>
          <a:xfrm>
            <a:off x="3085993" y="52864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7F80FC1-310C-459D-9022-19F588C110CA}"/>
              </a:ext>
            </a:extLst>
          </p:cNvPr>
          <p:cNvSpPr/>
          <p:nvPr/>
        </p:nvSpPr>
        <p:spPr>
          <a:xfrm>
            <a:off x="1323119" y="44926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501C53E-E81F-48D5-A417-BA010B2AD6FF}"/>
              </a:ext>
            </a:extLst>
          </p:cNvPr>
          <p:cNvSpPr/>
          <p:nvPr/>
        </p:nvSpPr>
        <p:spPr>
          <a:xfrm>
            <a:off x="6355186" y="373613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182F7B33-BFAF-4692-A783-67D14C74E874}"/>
              </a:ext>
            </a:extLst>
          </p:cNvPr>
          <p:cNvSpPr/>
          <p:nvPr/>
        </p:nvSpPr>
        <p:spPr>
          <a:xfrm>
            <a:off x="6571960" y="395401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815F42C1-FCC9-4EE6-8079-BB762D72468F}"/>
              </a:ext>
            </a:extLst>
          </p:cNvPr>
          <p:cNvSpPr/>
          <p:nvPr/>
        </p:nvSpPr>
        <p:spPr>
          <a:xfrm>
            <a:off x="6819726" y="359619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E3218E03-0BAF-43C3-ADAD-8FC7AE7F7346}"/>
              </a:ext>
            </a:extLst>
          </p:cNvPr>
          <p:cNvSpPr/>
          <p:nvPr/>
        </p:nvSpPr>
        <p:spPr>
          <a:xfrm>
            <a:off x="6693366" y="346163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A5FE86E6-B352-4F4F-968D-A4B24BA76C14}"/>
              </a:ext>
            </a:extLst>
          </p:cNvPr>
          <p:cNvSpPr/>
          <p:nvPr/>
        </p:nvSpPr>
        <p:spPr>
          <a:xfrm>
            <a:off x="5614648" y="536859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4F7E326-C5B3-442E-9A56-1AC4EE09905B}"/>
              </a:ext>
            </a:extLst>
          </p:cNvPr>
          <p:cNvSpPr/>
          <p:nvPr/>
        </p:nvSpPr>
        <p:spPr>
          <a:xfrm>
            <a:off x="7026741" y="452084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A480815-4F1F-46B1-9A9D-CC27A8AFA389}"/>
              </a:ext>
            </a:extLst>
          </p:cNvPr>
          <p:cNvSpPr/>
          <p:nvPr/>
        </p:nvSpPr>
        <p:spPr>
          <a:xfrm>
            <a:off x="7182368" y="394748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84FC224E-6A6D-44A4-AD64-9C1F48AFA802}"/>
              </a:ext>
            </a:extLst>
          </p:cNvPr>
          <p:cNvSpPr/>
          <p:nvPr/>
        </p:nvSpPr>
        <p:spPr>
          <a:xfrm>
            <a:off x="6826716" y="400920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B58F7BC-B929-466C-B554-64C91362E5EC}"/>
              </a:ext>
            </a:extLst>
          </p:cNvPr>
          <p:cNvSpPr/>
          <p:nvPr/>
        </p:nvSpPr>
        <p:spPr>
          <a:xfrm>
            <a:off x="8365311" y="3617519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FC17653-8026-40C3-86E9-C02F844977C9}"/>
              </a:ext>
            </a:extLst>
          </p:cNvPr>
          <p:cNvSpPr/>
          <p:nvPr/>
        </p:nvSpPr>
        <p:spPr>
          <a:xfrm>
            <a:off x="8104964" y="5192086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7C867071-C6E7-417A-BB13-461AE680F282}"/>
              </a:ext>
            </a:extLst>
          </p:cNvPr>
          <p:cNvSpPr/>
          <p:nvPr/>
        </p:nvSpPr>
        <p:spPr>
          <a:xfrm>
            <a:off x="6342090" y="439826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9EF3F30-0C1C-463D-AE26-9C06E6AA1779}"/>
              </a:ext>
            </a:extLst>
          </p:cNvPr>
          <p:cNvSpPr/>
          <p:nvPr/>
        </p:nvSpPr>
        <p:spPr>
          <a:xfrm>
            <a:off x="522262" y="718274"/>
            <a:ext cx="79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正常なデータと異常なデータを区別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（ここでは，中心に集まっているものが正常としている）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28A4A2D8-4397-4E9B-895A-84B0D48F5FD3}"/>
              </a:ext>
            </a:extLst>
          </p:cNvPr>
          <p:cNvSpPr/>
          <p:nvPr/>
        </p:nvSpPr>
        <p:spPr>
          <a:xfrm>
            <a:off x="4339277" y="3915012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23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54277-0863-D266-8964-32F719A3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49DBA1-91D2-60A2-5AC7-69317962F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55" y="951221"/>
            <a:ext cx="8461208" cy="5467761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クラスタリングの基本</a:t>
            </a:r>
            <a:endParaRPr lang="en-US" altLang="ja-JP" sz="2400" b="1" dirty="0"/>
          </a:p>
          <a:p>
            <a:pPr lvl="1"/>
            <a:r>
              <a:rPr lang="ja-JP" altLang="en-US" dirty="0"/>
              <a:t>教師なし学習の一種である．</a:t>
            </a:r>
            <a:endParaRPr lang="en-US" altLang="ja-JP" dirty="0"/>
          </a:p>
          <a:p>
            <a:pPr lvl="1"/>
            <a:r>
              <a:rPr kumimoji="1" lang="ja-JP" altLang="en-US" dirty="0"/>
              <a:t>データポイントを似たグループ（クラスタ）に分類する手法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クラスタ内のデータは互いに近く，異なるクラスタのデータは離れている．</a:t>
            </a:r>
            <a:endParaRPr kumimoji="1" lang="ja-JP" altLang="en-US" sz="2400" dirty="0"/>
          </a:p>
          <a:p>
            <a:r>
              <a:rPr kumimoji="1" lang="ja-JP" altLang="en-US" sz="2400" b="1" dirty="0"/>
              <a:t>クラスタリングの応用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顧客データ分析，マーケティング戦略立案，</a:t>
            </a:r>
            <a:r>
              <a:rPr kumimoji="1" lang="en-US" altLang="ja-JP" sz="2400" dirty="0"/>
              <a:t>E</a:t>
            </a:r>
            <a:r>
              <a:rPr kumimoji="1" lang="ja-JP" altLang="en-US" sz="2400" dirty="0"/>
              <a:t>コマースサイトでの商品カテゴリー自動分類</a:t>
            </a:r>
            <a:endParaRPr kumimoji="1" lang="en-US" altLang="ja-JP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400" dirty="0"/>
              <a:t>K-means</a:t>
            </a:r>
            <a:r>
              <a:rPr lang="ja-JP" altLang="en-US" sz="2400" dirty="0"/>
              <a:t>法の基本</a:t>
            </a:r>
            <a:r>
              <a:rPr lang="en-US" altLang="ja-JP" sz="2400" dirty="0"/>
              <a:t>: </a:t>
            </a:r>
          </a:p>
          <a:p>
            <a:pPr lvl="1"/>
            <a:r>
              <a:rPr lang="ja-JP" altLang="en-US" dirty="0"/>
              <a:t>クラスタ数を指定して実行する</a:t>
            </a:r>
          </a:p>
          <a:p>
            <a:pPr lvl="1"/>
            <a:r>
              <a:rPr lang="ja-JP" altLang="en-US" dirty="0"/>
              <a:t>ランダムにクラスタ中心点を決め，データポイントを分類していく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00A382-01F9-3363-FE63-CD4C753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541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9A35B-9CCE-E799-EDED-6DF2448A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59DC332-5397-6E2E-65C3-69D70C6FF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B42C5C-6737-214F-7D47-D03E26F49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B8DB1A-977D-7341-6B1B-E41A7F70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4-4. </a:t>
            </a:r>
            <a:r>
              <a:rPr lang="ja-JP" altLang="en-US" sz="4500" dirty="0">
                <a:solidFill>
                  <a:schemeClr val="tx2"/>
                </a:solidFill>
              </a:rPr>
              <a:t>オートエンコーダ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FF8793-9BC3-749B-C017-1E0CD9EC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561013-24B4-883A-0778-221118B0B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7B34B3-D33B-CBA8-77CD-63DB86870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37C3E4-6044-E273-08C0-3F92828B6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F15460C-206C-F1D2-4ED1-BC5BA7220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B8B07-6E83-8A6B-B21F-6F3F29A7F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91FFAA-9E77-0BA2-BE2C-3BB19F57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429A70-F9B3-F016-A4ED-E169A40AA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254F6D-C6A8-53F9-6AA6-4DCE5A60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8ACFC4-527C-2CCF-9C03-3F6FC38EE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9D8A2C-01AB-42FC-EABB-79FDAEC93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9C75A5-09B3-5A14-BB79-8CCCCD266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2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CBFBC1-55A4-2F2A-07D8-47A90B1D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オートエンコーダ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7DCBE-7ED8-1976-0847-EC5A59C0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23" y="751354"/>
            <a:ext cx="8865113" cy="4895453"/>
          </a:xfrm>
        </p:spPr>
        <p:txBody>
          <a:bodyPr/>
          <a:lstStyle/>
          <a:p>
            <a:r>
              <a:rPr kumimoji="1" lang="ja-JP" altLang="en-US" dirty="0"/>
              <a:t>元のデータを圧縮し，再構成する．</a:t>
            </a:r>
            <a:endParaRPr kumimoji="1" lang="en-US" altLang="ja-JP" dirty="0"/>
          </a:p>
          <a:p>
            <a:r>
              <a:rPr lang="ja-JP" altLang="en-US" dirty="0"/>
              <a:t>そのとき，</a:t>
            </a:r>
            <a:r>
              <a:rPr lang="ja-JP" altLang="en-US" b="1" dirty="0"/>
              <a:t>元のデータの最も重要な特徴を自動的に学習し</a:t>
            </a:r>
            <a:r>
              <a:rPr lang="ja-JP" altLang="en-US" dirty="0"/>
              <a:t>，</a:t>
            </a:r>
            <a:r>
              <a:rPr lang="ja-JP" altLang="en-US" b="1" dirty="0"/>
              <a:t>元のデータの</a:t>
            </a:r>
            <a:r>
              <a:rPr kumimoji="1" lang="ja-JP" altLang="en-US" b="1" dirty="0"/>
              <a:t>「エンコード表現」</a:t>
            </a:r>
            <a:r>
              <a:rPr kumimoji="1" lang="ja-JP" altLang="en-US" dirty="0"/>
              <a:t>を得る．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7537F1-08E5-B322-3F8E-4C28410E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E3428A-C75A-65E3-AE40-9AEF3CFDAF45}"/>
              </a:ext>
            </a:extLst>
          </p:cNvPr>
          <p:cNvSpPr txBox="1">
            <a:spLocks/>
          </p:cNvSpPr>
          <p:nvPr/>
        </p:nvSpPr>
        <p:spPr>
          <a:xfrm>
            <a:off x="1545982" y="2362556"/>
            <a:ext cx="6124296" cy="5614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オートエンコーダは教師なし学習の一種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257822" y="3498280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331190" y="467757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A99FC8A-3786-4C72-9A76-EBCA45772BDC}"/>
              </a:ext>
            </a:extLst>
          </p:cNvPr>
          <p:cNvSpPr/>
          <p:nvPr/>
        </p:nvSpPr>
        <p:spPr>
          <a:xfrm>
            <a:off x="1488966" y="489545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B32C59B-46A9-44D7-B05C-23DCB14C3C55}"/>
              </a:ext>
            </a:extLst>
          </p:cNvPr>
          <p:cNvSpPr/>
          <p:nvPr/>
        </p:nvSpPr>
        <p:spPr>
          <a:xfrm>
            <a:off x="1709292" y="450697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F27445F-300D-4C94-A986-7961A322EAD3}"/>
              </a:ext>
            </a:extLst>
          </p:cNvPr>
          <p:cNvSpPr/>
          <p:nvPr/>
        </p:nvSpPr>
        <p:spPr>
          <a:xfrm>
            <a:off x="1610372" y="440307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995136D-3016-4710-BD09-4293086A311C}"/>
              </a:ext>
            </a:extLst>
          </p:cNvPr>
          <p:cNvSpPr/>
          <p:nvPr/>
        </p:nvSpPr>
        <p:spPr>
          <a:xfrm>
            <a:off x="1272192" y="569187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CF6E4B1-8E26-4139-810D-15800C010FCA}"/>
              </a:ext>
            </a:extLst>
          </p:cNvPr>
          <p:cNvSpPr/>
          <p:nvPr/>
        </p:nvSpPr>
        <p:spPr>
          <a:xfrm>
            <a:off x="1877072" y="524535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84D9C2F-3C6C-4F63-92C8-BBB91D9977E0}"/>
              </a:ext>
            </a:extLst>
          </p:cNvPr>
          <p:cNvSpPr/>
          <p:nvPr/>
        </p:nvSpPr>
        <p:spPr>
          <a:xfrm>
            <a:off x="2131232" y="492614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A8048733-0942-46E7-8609-28E86F2C1078}"/>
              </a:ext>
            </a:extLst>
          </p:cNvPr>
          <p:cNvSpPr/>
          <p:nvPr/>
        </p:nvSpPr>
        <p:spPr>
          <a:xfrm>
            <a:off x="1743722" y="495064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601AB35-D81E-48B7-8F14-35A3F9EE0A2F}"/>
              </a:ext>
            </a:extLst>
          </p:cNvPr>
          <p:cNvSpPr/>
          <p:nvPr/>
        </p:nvSpPr>
        <p:spPr>
          <a:xfrm>
            <a:off x="2420209" y="469191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CCAEBEE-0DAE-424B-95FC-94C122F8BC1C}"/>
              </a:ext>
            </a:extLst>
          </p:cNvPr>
          <p:cNvSpPr/>
          <p:nvPr/>
        </p:nvSpPr>
        <p:spPr>
          <a:xfrm>
            <a:off x="955987" y="531838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7F80FC1-310C-459D-9022-19F588C110CA}"/>
              </a:ext>
            </a:extLst>
          </p:cNvPr>
          <p:cNvSpPr/>
          <p:nvPr/>
        </p:nvSpPr>
        <p:spPr>
          <a:xfrm>
            <a:off x="1259096" y="533970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D835F39-1FF4-4F5F-9F15-1AE1DAC337D0}"/>
              </a:ext>
            </a:extLst>
          </p:cNvPr>
          <p:cNvSpPr/>
          <p:nvPr/>
        </p:nvSpPr>
        <p:spPr>
          <a:xfrm>
            <a:off x="2486884" y="483674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DB84B26-58CA-4C78-8DA5-E28A3516B04D}"/>
              </a:ext>
            </a:extLst>
          </p:cNvPr>
          <p:cNvSpPr/>
          <p:nvPr/>
        </p:nvSpPr>
        <p:spPr>
          <a:xfrm>
            <a:off x="2277200" y="495456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675A38BC-033D-46D3-997C-369C6B194572}"/>
              </a:ext>
            </a:extLst>
          </p:cNvPr>
          <p:cNvSpPr/>
          <p:nvPr/>
        </p:nvSpPr>
        <p:spPr>
          <a:xfrm>
            <a:off x="1722270" y="475059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FDC83A2B-BA94-4967-8787-C65D695DBE56}"/>
              </a:ext>
            </a:extLst>
          </p:cNvPr>
          <p:cNvSpPr/>
          <p:nvPr/>
        </p:nvSpPr>
        <p:spPr>
          <a:xfrm>
            <a:off x="1412632" y="501336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F3FFE35B-E391-4BD0-A824-0B3CE728A8CF}"/>
              </a:ext>
            </a:extLst>
          </p:cNvPr>
          <p:cNvSpPr/>
          <p:nvPr/>
        </p:nvSpPr>
        <p:spPr>
          <a:xfrm>
            <a:off x="1228488" y="550086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58D927AE-11D9-47DB-A2F2-368F06CDFC6C}"/>
              </a:ext>
            </a:extLst>
          </p:cNvPr>
          <p:cNvSpPr/>
          <p:nvPr/>
        </p:nvSpPr>
        <p:spPr>
          <a:xfrm>
            <a:off x="1144628" y="509948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F86E0547-F675-4A1B-A9D8-C23CDD8C7332}"/>
              </a:ext>
            </a:extLst>
          </p:cNvPr>
          <p:cNvSpPr/>
          <p:nvPr/>
        </p:nvSpPr>
        <p:spPr>
          <a:xfrm>
            <a:off x="1534410" y="467521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256D5AA4-D1DE-47BA-B2C7-C334C098447F}"/>
              </a:ext>
            </a:extLst>
          </p:cNvPr>
          <p:cNvSpPr/>
          <p:nvPr/>
        </p:nvSpPr>
        <p:spPr>
          <a:xfrm>
            <a:off x="1161041" y="491059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A4EA916B-B8F4-4475-9BB3-9AD5440E4806}"/>
              </a:ext>
            </a:extLst>
          </p:cNvPr>
          <p:cNvSpPr/>
          <p:nvPr/>
        </p:nvSpPr>
        <p:spPr>
          <a:xfrm>
            <a:off x="1377298" y="518107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1685EA28-3395-49B2-9C21-29F60C46A328}"/>
              </a:ext>
            </a:extLst>
          </p:cNvPr>
          <p:cNvSpPr/>
          <p:nvPr/>
        </p:nvSpPr>
        <p:spPr>
          <a:xfrm>
            <a:off x="1864127" y="483890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3EE3449C-BA99-4BA7-ADC4-D755DBAF9AFD}"/>
              </a:ext>
            </a:extLst>
          </p:cNvPr>
          <p:cNvSpPr txBox="1">
            <a:spLocks/>
          </p:cNvSpPr>
          <p:nvPr/>
        </p:nvSpPr>
        <p:spPr>
          <a:xfrm>
            <a:off x="7972383" y="3328409"/>
            <a:ext cx="1267453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エンコード表現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6D132CF-D7C8-411B-86B2-B73255398400}"/>
              </a:ext>
            </a:extLst>
          </p:cNvPr>
          <p:cNvSpPr/>
          <p:nvPr/>
        </p:nvSpPr>
        <p:spPr>
          <a:xfrm>
            <a:off x="4194697" y="3448089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9300418-208D-4455-A8F0-43757C169AD6}"/>
              </a:ext>
            </a:extLst>
          </p:cNvPr>
          <p:cNvSpPr/>
          <p:nvPr/>
        </p:nvSpPr>
        <p:spPr>
          <a:xfrm>
            <a:off x="5268065" y="462738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B6CC991-32D1-4C7C-9C69-6B8139634406}"/>
              </a:ext>
            </a:extLst>
          </p:cNvPr>
          <p:cNvSpPr/>
          <p:nvPr/>
        </p:nvSpPr>
        <p:spPr>
          <a:xfrm>
            <a:off x="5425841" y="484526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53F4952-0F56-4E94-9F95-4FC9F07502EF}"/>
              </a:ext>
            </a:extLst>
          </p:cNvPr>
          <p:cNvSpPr/>
          <p:nvPr/>
        </p:nvSpPr>
        <p:spPr>
          <a:xfrm>
            <a:off x="5646167" y="44567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9B2D34ED-B5E5-466C-B1A0-529645DD0ADD}"/>
              </a:ext>
            </a:extLst>
          </p:cNvPr>
          <p:cNvSpPr/>
          <p:nvPr/>
        </p:nvSpPr>
        <p:spPr>
          <a:xfrm>
            <a:off x="5547247" y="435288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F211868E-D9F4-41DF-8273-618429A97BC6}"/>
              </a:ext>
            </a:extLst>
          </p:cNvPr>
          <p:cNvSpPr/>
          <p:nvPr/>
        </p:nvSpPr>
        <p:spPr>
          <a:xfrm>
            <a:off x="5209067" y="564168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70700A45-26AF-4C1B-B248-BDA2143AA2C0}"/>
              </a:ext>
            </a:extLst>
          </p:cNvPr>
          <p:cNvSpPr/>
          <p:nvPr/>
        </p:nvSpPr>
        <p:spPr>
          <a:xfrm>
            <a:off x="5813947" y="519516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3A757382-DBCD-4802-B792-5099D1EDD042}"/>
              </a:ext>
            </a:extLst>
          </p:cNvPr>
          <p:cNvSpPr/>
          <p:nvPr/>
        </p:nvSpPr>
        <p:spPr>
          <a:xfrm>
            <a:off x="6068107" y="487595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72AA592B-FD51-424E-91EC-406191C3EC2E}"/>
              </a:ext>
            </a:extLst>
          </p:cNvPr>
          <p:cNvSpPr/>
          <p:nvPr/>
        </p:nvSpPr>
        <p:spPr>
          <a:xfrm>
            <a:off x="5680597" y="490045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0139D649-6CDC-4C46-8979-CA56C55FCD5A}"/>
              </a:ext>
            </a:extLst>
          </p:cNvPr>
          <p:cNvSpPr/>
          <p:nvPr/>
        </p:nvSpPr>
        <p:spPr>
          <a:xfrm>
            <a:off x="6357084" y="464172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8E230365-EECD-4EE0-8779-204A8540AC93}"/>
              </a:ext>
            </a:extLst>
          </p:cNvPr>
          <p:cNvSpPr/>
          <p:nvPr/>
        </p:nvSpPr>
        <p:spPr>
          <a:xfrm>
            <a:off x="4892862" y="526819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BB62294A-3330-416C-8912-22D823144E0A}"/>
              </a:ext>
            </a:extLst>
          </p:cNvPr>
          <p:cNvSpPr/>
          <p:nvPr/>
        </p:nvSpPr>
        <p:spPr>
          <a:xfrm>
            <a:off x="5195971" y="528951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82322E89-2886-4394-AD2E-F0411266E297}"/>
              </a:ext>
            </a:extLst>
          </p:cNvPr>
          <p:cNvSpPr/>
          <p:nvPr/>
        </p:nvSpPr>
        <p:spPr>
          <a:xfrm>
            <a:off x="6423759" y="478655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B66799B5-5666-4D91-9916-A63C27592AC3}"/>
              </a:ext>
            </a:extLst>
          </p:cNvPr>
          <p:cNvSpPr/>
          <p:nvPr/>
        </p:nvSpPr>
        <p:spPr>
          <a:xfrm>
            <a:off x="6214075" y="490437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A1C96599-45F6-4764-84FD-0F0E7F15E727}"/>
              </a:ext>
            </a:extLst>
          </p:cNvPr>
          <p:cNvSpPr/>
          <p:nvPr/>
        </p:nvSpPr>
        <p:spPr>
          <a:xfrm>
            <a:off x="5659145" y="470040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3DC8F34C-01F0-4019-B8F1-1C679DEEB52F}"/>
              </a:ext>
            </a:extLst>
          </p:cNvPr>
          <p:cNvSpPr/>
          <p:nvPr/>
        </p:nvSpPr>
        <p:spPr>
          <a:xfrm>
            <a:off x="5349507" y="496317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288C3298-8119-4B6C-BBFB-2006661A0A0F}"/>
              </a:ext>
            </a:extLst>
          </p:cNvPr>
          <p:cNvSpPr/>
          <p:nvPr/>
        </p:nvSpPr>
        <p:spPr>
          <a:xfrm>
            <a:off x="5165363" y="545066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07450DEE-6F2F-4501-A74F-EF160B3ED86A}"/>
              </a:ext>
            </a:extLst>
          </p:cNvPr>
          <p:cNvSpPr/>
          <p:nvPr/>
        </p:nvSpPr>
        <p:spPr>
          <a:xfrm>
            <a:off x="5081503" y="504929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AB12318E-1B04-4377-BACD-0A1F2DCB7FB4}"/>
              </a:ext>
            </a:extLst>
          </p:cNvPr>
          <p:cNvSpPr/>
          <p:nvPr/>
        </p:nvSpPr>
        <p:spPr>
          <a:xfrm>
            <a:off x="5471285" y="462501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1D0899F5-47C3-4993-ADC0-6391FAF8EF00}"/>
              </a:ext>
            </a:extLst>
          </p:cNvPr>
          <p:cNvSpPr/>
          <p:nvPr/>
        </p:nvSpPr>
        <p:spPr>
          <a:xfrm>
            <a:off x="5097916" y="48604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64ADD1A8-F253-48DA-89EC-5C06AC9AC96A}"/>
              </a:ext>
            </a:extLst>
          </p:cNvPr>
          <p:cNvSpPr/>
          <p:nvPr/>
        </p:nvSpPr>
        <p:spPr>
          <a:xfrm>
            <a:off x="5314173" y="513088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E454B11C-2BE8-4559-A29E-2EBE28DF3B6D}"/>
              </a:ext>
            </a:extLst>
          </p:cNvPr>
          <p:cNvSpPr/>
          <p:nvPr/>
        </p:nvSpPr>
        <p:spPr>
          <a:xfrm>
            <a:off x="5801002" y="478871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C5A96EF4-274D-49AF-91EA-27E106BDEA6E}"/>
              </a:ext>
            </a:extLst>
          </p:cNvPr>
          <p:cNvSpPr/>
          <p:nvPr/>
        </p:nvSpPr>
        <p:spPr>
          <a:xfrm>
            <a:off x="3782986" y="4686542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C232DFD-4DC9-4F96-A917-AEC116F09923}"/>
              </a:ext>
            </a:extLst>
          </p:cNvPr>
          <p:cNvSpPr/>
          <p:nvPr/>
        </p:nvSpPr>
        <p:spPr>
          <a:xfrm>
            <a:off x="8222592" y="3898231"/>
            <a:ext cx="358325" cy="2381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B2B92A7-5F25-41F9-A9E3-4CF1A5134607}"/>
              </a:ext>
            </a:extLst>
          </p:cNvPr>
          <p:cNvCxnSpPr/>
          <p:nvPr/>
        </p:nvCxnSpPr>
        <p:spPr>
          <a:xfrm>
            <a:off x="8222592" y="405274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B732DDB7-4216-427C-97AD-7EA2659139FC}"/>
              </a:ext>
            </a:extLst>
          </p:cNvPr>
          <p:cNvCxnSpPr/>
          <p:nvPr/>
        </p:nvCxnSpPr>
        <p:spPr>
          <a:xfrm>
            <a:off x="8222590" y="421149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16934CDE-EA6C-481F-A06E-FFF1E3D08EF0}"/>
              </a:ext>
            </a:extLst>
          </p:cNvPr>
          <p:cNvCxnSpPr/>
          <p:nvPr/>
        </p:nvCxnSpPr>
        <p:spPr>
          <a:xfrm>
            <a:off x="8222588" y="437024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8CDB145-81D7-463D-B593-2CD529F2FA96}"/>
              </a:ext>
            </a:extLst>
          </p:cNvPr>
          <p:cNvCxnSpPr/>
          <p:nvPr/>
        </p:nvCxnSpPr>
        <p:spPr>
          <a:xfrm>
            <a:off x="8222586" y="452899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02A5C989-5012-4BAE-BA3C-57FCB7B9F97E}"/>
              </a:ext>
            </a:extLst>
          </p:cNvPr>
          <p:cNvCxnSpPr/>
          <p:nvPr/>
        </p:nvCxnSpPr>
        <p:spPr>
          <a:xfrm>
            <a:off x="8222584" y="468774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B0A13A6B-602C-4DB6-9768-59B6C360C11E}"/>
              </a:ext>
            </a:extLst>
          </p:cNvPr>
          <p:cNvCxnSpPr/>
          <p:nvPr/>
        </p:nvCxnSpPr>
        <p:spPr>
          <a:xfrm>
            <a:off x="8222582" y="484649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26AEFCC8-A75B-442C-BB02-1EDEC205D0FD}"/>
              </a:ext>
            </a:extLst>
          </p:cNvPr>
          <p:cNvCxnSpPr/>
          <p:nvPr/>
        </p:nvCxnSpPr>
        <p:spPr>
          <a:xfrm>
            <a:off x="8222580" y="500524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D8693EE8-88E1-48AD-8E1D-0B7F961104B7}"/>
              </a:ext>
            </a:extLst>
          </p:cNvPr>
          <p:cNvCxnSpPr/>
          <p:nvPr/>
        </p:nvCxnSpPr>
        <p:spPr>
          <a:xfrm>
            <a:off x="8222578" y="516399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1D468-1B93-4D06-B335-8FC7C9721528}"/>
              </a:ext>
            </a:extLst>
          </p:cNvPr>
          <p:cNvCxnSpPr/>
          <p:nvPr/>
        </p:nvCxnSpPr>
        <p:spPr>
          <a:xfrm>
            <a:off x="8222576" y="532274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89F538C8-2188-4545-BEEC-AC88E55B1EB6}"/>
              </a:ext>
            </a:extLst>
          </p:cNvPr>
          <p:cNvCxnSpPr/>
          <p:nvPr/>
        </p:nvCxnSpPr>
        <p:spPr>
          <a:xfrm>
            <a:off x="8222574" y="548149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A0B8CB4B-2D95-4843-85A3-27BEB26F57FB}"/>
              </a:ext>
            </a:extLst>
          </p:cNvPr>
          <p:cNvCxnSpPr/>
          <p:nvPr/>
        </p:nvCxnSpPr>
        <p:spPr>
          <a:xfrm>
            <a:off x="8222572" y="564024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92684ED-132A-431E-934A-ABBC8981BCF9}"/>
              </a:ext>
            </a:extLst>
          </p:cNvPr>
          <p:cNvCxnSpPr/>
          <p:nvPr/>
        </p:nvCxnSpPr>
        <p:spPr>
          <a:xfrm>
            <a:off x="8222570" y="579899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6EAE0B8B-5CA9-45B1-833C-72B59E303DB8}"/>
              </a:ext>
            </a:extLst>
          </p:cNvPr>
          <p:cNvCxnSpPr/>
          <p:nvPr/>
        </p:nvCxnSpPr>
        <p:spPr>
          <a:xfrm>
            <a:off x="8222568" y="595774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4EA62192-644E-49B2-AA81-92FB47B82D33}"/>
              </a:ext>
            </a:extLst>
          </p:cNvPr>
          <p:cNvCxnSpPr/>
          <p:nvPr/>
        </p:nvCxnSpPr>
        <p:spPr>
          <a:xfrm>
            <a:off x="8222566" y="6116499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65F2A8F-C7F2-490F-8353-E36D6BC9E8D4}"/>
              </a:ext>
            </a:extLst>
          </p:cNvPr>
          <p:cNvCxnSpPr>
            <a:endCxn id="67" idx="6"/>
          </p:cNvCxnSpPr>
          <p:nvPr/>
        </p:nvCxnSpPr>
        <p:spPr>
          <a:xfrm flipH="1">
            <a:off x="5779517" y="3980533"/>
            <a:ext cx="2443049" cy="549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2A46041A-D4AC-441B-9C80-D64BBD9100C4}"/>
              </a:ext>
            </a:extLst>
          </p:cNvPr>
          <p:cNvCxnSpPr>
            <a:cxnSpLocks/>
          </p:cNvCxnSpPr>
          <p:nvPr/>
        </p:nvCxnSpPr>
        <p:spPr>
          <a:xfrm flipH="1">
            <a:off x="5092684" y="4140422"/>
            <a:ext cx="3129882" cy="115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A29D19BC-60E7-45AD-894C-BCB609B5BCC5}"/>
              </a:ext>
            </a:extLst>
          </p:cNvPr>
          <p:cNvCxnSpPr>
            <a:cxnSpLocks/>
          </p:cNvCxnSpPr>
          <p:nvPr/>
        </p:nvCxnSpPr>
        <p:spPr>
          <a:xfrm flipH="1">
            <a:off x="6280750" y="4282183"/>
            <a:ext cx="1941811" cy="48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19571533-5147-47B1-BC7F-C8D943D6CCA6}"/>
              </a:ext>
            </a:extLst>
          </p:cNvPr>
          <p:cNvCxnSpPr>
            <a:cxnSpLocks/>
            <a:endCxn id="70" idx="7"/>
          </p:cNvCxnSpPr>
          <p:nvPr/>
        </p:nvCxnSpPr>
        <p:spPr>
          <a:xfrm flipH="1">
            <a:off x="5927768" y="4453691"/>
            <a:ext cx="2303306" cy="762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D905FFCE-D5AB-432E-A4CF-0BB982101368}"/>
              </a:ext>
            </a:extLst>
          </p:cNvPr>
          <p:cNvCxnSpPr>
            <a:cxnSpLocks/>
            <a:endCxn id="82" idx="5"/>
          </p:cNvCxnSpPr>
          <p:nvPr/>
        </p:nvCxnSpPr>
        <p:spPr>
          <a:xfrm flipH="1">
            <a:off x="5585106" y="4609281"/>
            <a:ext cx="2637454" cy="14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7E3FBCE5-2FC7-41AF-B7CC-9189BD979D62}"/>
              </a:ext>
            </a:extLst>
          </p:cNvPr>
          <p:cNvCxnSpPr>
            <a:cxnSpLocks/>
          </p:cNvCxnSpPr>
          <p:nvPr/>
        </p:nvCxnSpPr>
        <p:spPr>
          <a:xfrm flipH="1">
            <a:off x="5242444" y="4761601"/>
            <a:ext cx="2980116" cy="143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C215A0ED-5391-4B05-BE60-8894232FB323}"/>
              </a:ext>
            </a:extLst>
          </p:cNvPr>
          <p:cNvCxnSpPr>
            <a:cxnSpLocks/>
            <a:endCxn id="80" idx="6"/>
          </p:cNvCxnSpPr>
          <p:nvPr/>
        </p:nvCxnSpPr>
        <p:spPr>
          <a:xfrm flipH="1">
            <a:off x="5298713" y="4916025"/>
            <a:ext cx="2923848" cy="60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B6040E46-9268-4792-8663-183F409896F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971472" y="5045401"/>
            <a:ext cx="2251120" cy="43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2448011F-9481-40C3-AA8B-33BD8AFF2164}"/>
              </a:ext>
            </a:extLst>
          </p:cNvPr>
          <p:cNvCxnSpPr>
            <a:cxnSpLocks/>
          </p:cNvCxnSpPr>
          <p:nvPr/>
        </p:nvCxnSpPr>
        <p:spPr>
          <a:xfrm flipH="1" flipV="1">
            <a:off x="4947749" y="5147461"/>
            <a:ext cx="3274812" cy="9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B456DBE2-2B7F-4ACB-983B-89CB9D7D4B02}"/>
              </a:ext>
            </a:extLst>
          </p:cNvPr>
          <p:cNvCxnSpPr>
            <a:cxnSpLocks/>
            <a:endCxn id="77" idx="6"/>
          </p:cNvCxnSpPr>
          <p:nvPr/>
        </p:nvCxnSpPr>
        <p:spPr>
          <a:xfrm flipH="1" flipV="1">
            <a:off x="6347425" y="4977397"/>
            <a:ext cx="1883650" cy="40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55D7F4E7-32F1-4C58-9433-C33DCE3BE7E0}"/>
              </a:ext>
            </a:extLst>
          </p:cNvPr>
          <p:cNvCxnSpPr>
            <a:cxnSpLocks/>
            <a:endCxn id="67" idx="4"/>
          </p:cNvCxnSpPr>
          <p:nvPr/>
        </p:nvCxnSpPr>
        <p:spPr>
          <a:xfrm flipH="1" flipV="1">
            <a:off x="5712842" y="4602832"/>
            <a:ext cx="2482762" cy="9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9218BB95-21A6-416D-8BA2-BA3CEC27749D}"/>
              </a:ext>
            </a:extLst>
          </p:cNvPr>
          <p:cNvCxnSpPr>
            <a:cxnSpLocks/>
            <a:endCxn id="79" idx="6"/>
          </p:cNvCxnSpPr>
          <p:nvPr/>
        </p:nvCxnSpPr>
        <p:spPr>
          <a:xfrm flipH="1" flipV="1">
            <a:off x="5482857" y="5036198"/>
            <a:ext cx="2748060" cy="70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92DD6124-07D1-4855-8EAD-69E45A6F506F}"/>
              </a:ext>
            </a:extLst>
          </p:cNvPr>
          <p:cNvCxnSpPr>
            <a:cxnSpLocks/>
            <a:endCxn id="84" idx="3"/>
          </p:cNvCxnSpPr>
          <p:nvPr/>
        </p:nvCxnSpPr>
        <p:spPr>
          <a:xfrm flipH="1" flipV="1">
            <a:off x="5333702" y="5255546"/>
            <a:ext cx="2888706" cy="632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ABDC0C76-CD05-494D-81A3-9D07B15CC71C}"/>
              </a:ext>
            </a:extLst>
          </p:cNvPr>
          <p:cNvCxnSpPr>
            <a:cxnSpLocks/>
            <a:endCxn id="66" idx="7"/>
          </p:cNvCxnSpPr>
          <p:nvPr/>
        </p:nvCxnSpPr>
        <p:spPr>
          <a:xfrm flipH="1" flipV="1">
            <a:off x="5539662" y="4866654"/>
            <a:ext cx="2682748" cy="118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00DF7A66-BB6B-4248-BC89-A16281969C74}"/>
              </a:ext>
            </a:extLst>
          </p:cNvPr>
          <p:cNvCxnSpPr>
            <a:cxnSpLocks/>
            <a:endCxn id="65" idx="4"/>
          </p:cNvCxnSpPr>
          <p:nvPr/>
        </p:nvCxnSpPr>
        <p:spPr>
          <a:xfrm flipH="1" flipV="1">
            <a:off x="5334740" y="4773433"/>
            <a:ext cx="2887668" cy="1412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 txBox="1">
            <a:spLocks/>
          </p:cNvSpPr>
          <p:nvPr/>
        </p:nvSpPr>
        <p:spPr>
          <a:xfrm>
            <a:off x="1238200" y="2973693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元のデータ</a:t>
            </a:r>
          </a:p>
        </p:txBody>
      </p:sp>
    </p:spTree>
    <p:extLst>
      <p:ext uri="{BB962C8B-B14F-4D97-AF65-F5344CB8AC3E}">
        <p14:creationId xmlns:p14="http://schemas.microsoft.com/office/powerpoint/2010/main" val="628008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DF447F-671E-7A2C-7BEF-6A2FE970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オートエンコーダの応用例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F80D94-8563-0948-234F-9D000A95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44E489-ADB0-DA18-39D7-43CC14EC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63" y="1194836"/>
            <a:ext cx="3636139" cy="19698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9DC5A12-9DD4-FB74-ED5C-9247DBCA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13" y="3542911"/>
            <a:ext cx="3646590" cy="2049322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EEFA1EB5-9B41-2EE3-47B0-4F6E0E9D7295}"/>
              </a:ext>
            </a:extLst>
          </p:cNvPr>
          <p:cNvSpPr/>
          <p:nvPr/>
        </p:nvSpPr>
        <p:spPr>
          <a:xfrm>
            <a:off x="2159000" y="3278630"/>
            <a:ext cx="546100" cy="184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2E453F-FA09-5B95-0D25-6CB85BF863C5}"/>
              </a:ext>
            </a:extLst>
          </p:cNvPr>
          <p:cNvSpPr txBox="1"/>
          <p:nvPr/>
        </p:nvSpPr>
        <p:spPr>
          <a:xfrm>
            <a:off x="1423988" y="60293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画像復元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505D76C-6712-CB6D-F4CA-C7C6B2ED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220" y="1338262"/>
            <a:ext cx="4001023" cy="198083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93D889D-0956-ECC4-209E-E0D7BC59E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50" y="3584550"/>
            <a:ext cx="3996294" cy="193518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CC0244-AF42-3C9F-83B2-1F3D93CD8C61}"/>
              </a:ext>
            </a:extLst>
          </p:cNvPr>
          <p:cNvSpPr txBox="1"/>
          <p:nvPr/>
        </p:nvSpPr>
        <p:spPr>
          <a:xfrm>
            <a:off x="5319935" y="584477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写真からの顔の３次元化</a:t>
            </a:r>
          </a:p>
        </p:txBody>
      </p:sp>
    </p:spTree>
    <p:extLst>
      <p:ext uri="{BB962C8B-B14F-4D97-AF65-F5344CB8AC3E}">
        <p14:creationId xmlns:p14="http://schemas.microsoft.com/office/powerpoint/2010/main" val="1373981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C80597-C16D-DAD7-E78D-B55F2C59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オートエンコーダの主な応用分野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50A4B5-BB56-7571-C540-E04A0A76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ノイズ除去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（例：古い写真や音声録音のクリーニング）</a:t>
            </a:r>
            <a:endParaRPr kumimoji="1" lang="en-US" altLang="ja-JP" dirty="0"/>
          </a:p>
          <a:p>
            <a:r>
              <a:rPr kumimoji="1" lang="ja-JP" altLang="en-US" b="1" dirty="0"/>
              <a:t>異常検知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（例：製造ラインでの不良品検出、正常データとの再構成誤差を利用）</a:t>
            </a:r>
            <a:endParaRPr kumimoji="1" lang="en-US" altLang="ja-JP" dirty="0"/>
          </a:p>
          <a:p>
            <a:r>
              <a:rPr kumimoji="1" lang="ja-JP" altLang="en-US" b="1" dirty="0"/>
              <a:t>情報検索</a:t>
            </a:r>
            <a:r>
              <a:rPr kumimoji="1" lang="ja-JP" altLang="en-US" dirty="0"/>
              <a:t>（例：圧縮された特徴を使って類似性を計算）</a:t>
            </a:r>
            <a:endParaRPr kumimoji="1" lang="en-US" altLang="ja-JP" dirty="0"/>
          </a:p>
          <a:p>
            <a:r>
              <a:rPr kumimoji="1" lang="ja-JP" altLang="en-US" b="1" dirty="0"/>
              <a:t>画像生成</a:t>
            </a:r>
            <a:r>
              <a:rPr kumimoji="1" lang="ja-JP" altLang="en-US" dirty="0"/>
              <a:t>（例：顔画像生成）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61DECB-197E-53C4-0451-70A375AE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69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5FBB2-AA17-EB1F-23A5-0CC91BFF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オートエンコーダの圧縮と再構成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9B3194-2BA2-CCEA-268E-F87CEF96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3642601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元のデータ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８個の数値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1 0 1 0 1 0 1 0</a:t>
            </a:r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762EA5-5843-EC87-C638-C8FFE3F0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4E42D27-942B-BFD1-44E0-8F3B19CD5D8B}"/>
              </a:ext>
            </a:extLst>
          </p:cNvPr>
          <p:cNvSpPr txBox="1">
            <a:spLocks/>
          </p:cNvSpPr>
          <p:nvPr/>
        </p:nvSpPr>
        <p:spPr>
          <a:xfrm>
            <a:off x="4572000" y="846253"/>
            <a:ext cx="3642601" cy="5333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エンコード表現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元のデータを</a:t>
            </a:r>
            <a:r>
              <a:rPr lang="ja-JP" altLang="en-US" b="1" dirty="0"/>
              <a:t>圧縮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/>
              <a:t>0.993 0.838 0.995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再構成データ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８個の数値を再構成可能（完ぺきではない）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/>
              <a:t>0.104 0.997 0.999, 0.968 0.997 0.945, 0.975 0.000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6AED5C6F-EEC6-8AA1-0D15-513E08B25932}"/>
              </a:ext>
            </a:extLst>
          </p:cNvPr>
          <p:cNvSpPr/>
          <p:nvPr/>
        </p:nvSpPr>
        <p:spPr>
          <a:xfrm>
            <a:off x="5910754" y="2865451"/>
            <a:ext cx="595280" cy="4234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7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FFF0AA-11EA-924A-A8F2-E79E0F15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オートエンコーダの圧縮と再構成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69DB8-0C7D-E846-DF14-043A404B1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１．データの圧縮と再構成</a:t>
            </a:r>
            <a:endParaRPr kumimoji="1" lang="en-US" altLang="ja-JP" sz="2400" b="1" dirty="0"/>
          </a:p>
          <a:p>
            <a:r>
              <a:rPr kumimoji="1" lang="ja-JP" altLang="en-US" sz="2400" dirty="0"/>
              <a:t>入力</a:t>
            </a:r>
            <a:r>
              <a:rPr kumimoji="1" lang="en-US" altLang="ja-JP" sz="2400" dirty="0"/>
              <a:t>: [1, 0, 1, 0, 1, 0, 1, 0]</a:t>
            </a:r>
          </a:p>
          <a:p>
            <a:r>
              <a:rPr kumimoji="1" lang="ja-JP" altLang="en-US" sz="2400" dirty="0"/>
              <a:t>再構成</a:t>
            </a:r>
            <a:r>
              <a:rPr kumimoji="1" lang="en-US" altLang="ja-JP" sz="2400" dirty="0"/>
              <a:t>: [0.998, 0.028, 0.979, 0.016, 0.985, 0.017, 0.975, 0.004]</a:t>
            </a:r>
          </a:p>
          <a:p>
            <a:r>
              <a:rPr kumimoji="1" lang="ja-JP" altLang="en-US" sz="2400" dirty="0"/>
              <a:t>高精度な再現</a:t>
            </a:r>
            <a:r>
              <a:rPr kumimoji="1" lang="en-US" altLang="ja-JP" sz="2400" dirty="0"/>
              <a:t>: 1 → 0.9</a:t>
            </a:r>
            <a:r>
              <a:rPr kumimoji="1" lang="ja-JP" altLang="en-US" sz="2400" dirty="0"/>
              <a:t>以上</a:t>
            </a:r>
            <a:r>
              <a:rPr kumimoji="1" lang="en-US" altLang="ja-JP" sz="2400" dirty="0"/>
              <a:t>, 0 → 0.03</a:t>
            </a:r>
            <a:r>
              <a:rPr kumimoji="1" lang="ja-JP" altLang="en-US" sz="2400" dirty="0"/>
              <a:t>未満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２．</a:t>
            </a:r>
            <a:r>
              <a:rPr kumimoji="1" lang="ja-JP" altLang="en-US" sz="2400" b="1" dirty="0"/>
              <a:t>エンコード表現によるサイズ削減</a:t>
            </a:r>
            <a:endParaRPr kumimoji="1" lang="en-US" altLang="ja-JP" sz="2400" b="1" dirty="0"/>
          </a:p>
          <a:p>
            <a:r>
              <a:rPr lang="ja-JP" altLang="en-US" sz="2400" dirty="0"/>
              <a:t>元データは８つの数値</a:t>
            </a:r>
            <a:r>
              <a:rPr kumimoji="1" lang="ja-JP" altLang="en-US" sz="2400" dirty="0"/>
              <a:t> → </a:t>
            </a:r>
            <a:r>
              <a:rPr lang="ja-JP" altLang="en-US" sz="2400" dirty="0"/>
              <a:t>エンコード表現は３つの数値</a:t>
            </a:r>
            <a:endParaRPr lang="en-US" altLang="ja-JP" sz="2400" dirty="0"/>
          </a:p>
          <a:p>
            <a:r>
              <a:rPr kumimoji="1" lang="ja-JP" altLang="en-US" sz="2400" dirty="0"/>
              <a:t>エンコード例</a:t>
            </a:r>
            <a:r>
              <a:rPr kumimoji="1" lang="en-US" altLang="ja-JP" sz="2400" dirty="0"/>
              <a:t>: [1, 0, 1, 0, 1, 0, 1, 0] → [0.993, 0.838, 0.995]</a:t>
            </a:r>
          </a:p>
          <a:p>
            <a:r>
              <a:rPr kumimoji="1" lang="ja-JP" altLang="en-US" sz="2400" dirty="0"/>
              <a:t>本質的特徴を保持しつつデータ圧縮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87E4B-A23F-E4EF-7221-A6DF3E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747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5FBB2-AA17-EB1F-23A5-0CC91BFF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オートエンコーダによるノイズ除去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9B3194-2BA2-CCEA-268E-F87CEF96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3642601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ノイズ付き</a:t>
            </a:r>
            <a:r>
              <a:rPr kumimoji="1" lang="ja-JP" altLang="en-US" dirty="0"/>
              <a:t>のデータ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８個の数値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1 </a:t>
            </a:r>
            <a:r>
              <a:rPr lang="en-US" altLang="ja-JP" b="1" dirty="0">
                <a:solidFill>
                  <a:srgbClr val="FF0000"/>
                </a:solidFill>
              </a:rPr>
              <a:t>1 0 </a:t>
            </a:r>
            <a:r>
              <a:rPr lang="en-US" altLang="ja-JP" b="1" dirty="0"/>
              <a:t>0 1 0 </a:t>
            </a:r>
            <a:r>
              <a:rPr lang="en-US" altLang="ja-JP" b="1" dirty="0">
                <a:solidFill>
                  <a:srgbClr val="FF0000"/>
                </a:solidFill>
              </a:rPr>
              <a:t>0</a:t>
            </a:r>
            <a:r>
              <a:rPr lang="en-US" altLang="ja-JP" b="1" dirty="0"/>
              <a:t> 0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いくつかの数値が変化（ノイズ）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762EA5-5843-EC87-C638-C8FFE3F0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4E42D27-942B-BFD1-44E0-8F3B19CD5D8B}"/>
              </a:ext>
            </a:extLst>
          </p:cNvPr>
          <p:cNvSpPr txBox="1">
            <a:spLocks/>
          </p:cNvSpPr>
          <p:nvPr/>
        </p:nvSpPr>
        <p:spPr>
          <a:xfrm>
            <a:off x="4572000" y="846253"/>
            <a:ext cx="4000500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エンコード表現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ノイズ付きのデータを</a:t>
            </a:r>
            <a:r>
              <a:rPr lang="ja-JP" altLang="en-US" b="1" dirty="0"/>
              <a:t>圧縮し，再構成する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再構成データ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８個の数値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/>
              <a:t>0.104 0.997 0.999 0.968 0.997 0.945 0.975 0.000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2223EE-1415-6A70-2BF6-FBF7F7963AC9}"/>
              </a:ext>
            </a:extLst>
          </p:cNvPr>
          <p:cNvSpPr txBox="1"/>
          <p:nvPr/>
        </p:nvSpPr>
        <p:spPr>
          <a:xfrm>
            <a:off x="201529" y="4403481"/>
            <a:ext cx="4258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再構成の結果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・ノイズが除去され元データに近づくことが期待できる．</a:t>
            </a:r>
            <a:endParaRPr kumimoji="1" lang="en-US" altLang="ja-JP" sz="2400" dirty="0"/>
          </a:p>
          <a:p>
            <a:r>
              <a:rPr kumimoji="1" lang="ja-JP" altLang="en-US" sz="2400" dirty="0"/>
              <a:t>・学習に使用するデータ量を増やすことで，精度向上が期待できる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4502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C5261-B663-32D3-65A4-B95EBA9C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オートエンコーダによるデータ生成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E64966-6688-1E90-2118-74F8C55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09965A4-9CCE-3686-68D6-5B37B06869BB}"/>
              </a:ext>
            </a:extLst>
          </p:cNvPr>
          <p:cNvCxnSpPr/>
          <p:nvPr/>
        </p:nvCxnSpPr>
        <p:spPr>
          <a:xfrm>
            <a:off x="1910207" y="5491370"/>
            <a:ext cx="4394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759D8E4-8E2C-EAE7-0165-91191C17C10B}"/>
              </a:ext>
            </a:extLst>
          </p:cNvPr>
          <p:cNvCxnSpPr>
            <a:cxnSpLocks/>
          </p:cNvCxnSpPr>
          <p:nvPr/>
        </p:nvCxnSpPr>
        <p:spPr>
          <a:xfrm flipV="1">
            <a:off x="2062607" y="2513220"/>
            <a:ext cx="0" cy="313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0D713BFD-210D-FFD5-1C42-EE2F88CA4029}"/>
              </a:ext>
            </a:extLst>
          </p:cNvPr>
          <p:cNvSpPr/>
          <p:nvPr/>
        </p:nvSpPr>
        <p:spPr>
          <a:xfrm>
            <a:off x="3135757" y="3516520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01DA5DB-2E68-FBB2-A4BC-40C8CEE8D58F}"/>
              </a:ext>
            </a:extLst>
          </p:cNvPr>
          <p:cNvSpPr/>
          <p:nvPr/>
        </p:nvSpPr>
        <p:spPr>
          <a:xfrm>
            <a:off x="3288157" y="3668920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F0A273A-5A5C-5B3D-02A6-01D06E550F28}"/>
              </a:ext>
            </a:extLst>
          </p:cNvPr>
          <p:cNvSpPr/>
          <p:nvPr/>
        </p:nvSpPr>
        <p:spPr>
          <a:xfrm>
            <a:off x="3347424" y="3824504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4D95373-6E56-1338-A3AD-5E773D844902}"/>
              </a:ext>
            </a:extLst>
          </p:cNvPr>
          <p:cNvSpPr/>
          <p:nvPr/>
        </p:nvSpPr>
        <p:spPr>
          <a:xfrm>
            <a:off x="3040507" y="3745133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6B4F652-D7BA-705C-ABA8-244F0C0B5E16}"/>
              </a:ext>
            </a:extLst>
          </p:cNvPr>
          <p:cNvSpPr/>
          <p:nvPr/>
        </p:nvSpPr>
        <p:spPr>
          <a:xfrm>
            <a:off x="3965490" y="2933396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ED67734-36A1-2F0B-209B-ECFDDEA72D78}"/>
              </a:ext>
            </a:extLst>
          </p:cNvPr>
          <p:cNvSpPr/>
          <p:nvPr/>
        </p:nvSpPr>
        <p:spPr>
          <a:xfrm>
            <a:off x="4217373" y="3009788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6A39BF5-5CBE-A545-B517-79BF006918ED}"/>
              </a:ext>
            </a:extLst>
          </p:cNvPr>
          <p:cNvSpPr/>
          <p:nvPr/>
        </p:nvSpPr>
        <p:spPr>
          <a:xfrm>
            <a:off x="3935857" y="3277369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F1548F2-E06D-03C4-B78E-742FE4E513E2}"/>
              </a:ext>
            </a:extLst>
          </p:cNvPr>
          <p:cNvSpPr/>
          <p:nvPr/>
        </p:nvSpPr>
        <p:spPr>
          <a:xfrm>
            <a:off x="4303098" y="3277369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144710D-1FD4-44C9-6300-B9EA1B748AA8}"/>
              </a:ext>
            </a:extLst>
          </p:cNvPr>
          <p:cNvSpPr/>
          <p:nvPr/>
        </p:nvSpPr>
        <p:spPr>
          <a:xfrm>
            <a:off x="4584614" y="3330290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58F781F-C223-D30F-B646-A82EA3C7B213}"/>
              </a:ext>
            </a:extLst>
          </p:cNvPr>
          <p:cNvSpPr/>
          <p:nvPr/>
        </p:nvSpPr>
        <p:spPr>
          <a:xfrm>
            <a:off x="4215254" y="4410830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7EFC099-5340-67BB-0692-7453E0E9FC94}"/>
              </a:ext>
            </a:extLst>
          </p:cNvPr>
          <p:cNvSpPr/>
          <p:nvPr/>
        </p:nvSpPr>
        <p:spPr>
          <a:xfrm>
            <a:off x="4474548" y="4284874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5C64E05-3FC7-15F1-98A2-88A73774F6AB}"/>
              </a:ext>
            </a:extLst>
          </p:cNvPr>
          <p:cNvSpPr/>
          <p:nvPr/>
        </p:nvSpPr>
        <p:spPr>
          <a:xfrm>
            <a:off x="4498889" y="4558922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3815888A-384A-E638-DE20-C343E000C0C2}"/>
              </a:ext>
            </a:extLst>
          </p:cNvPr>
          <p:cNvSpPr/>
          <p:nvPr/>
        </p:nvSpPr>
        <p:spPr>
          <a:xfrm>
            <a:off x="4756064" y="4161683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B18F69B-9953-4A8F-C1E1-551EFD28F446}"/>
              </a:ext>
            </a:extLst>
          </p:cNvPr>
          <p:cNvSpPr/>
          <p:nvPr/>
        </p:nvSpPr>
        <p:spPr>
          <a:xfrm>
            <a:off x="4951855" y="4284874"/>
            <a:ext cx="171450" cy="177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0959F88-4C48-7A1C-FA3C-53E3E34136CD}"/>
              </a:ext>
            </a:extLst>
          </p:cNvPr>
          <p:cNvSpPr txBox="1"/>
          <p:nvPr/>
        </p:nvSpPr>
        <p:spPr>
          <a:xfrm>
            <a:off x="561359" y="884668"/>
            <a:ext cx="7826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オートエンコーダの結果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として，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再構成（エンコード表現からの元データの再構成）ができる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ことから，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「現実にあり得るデータを生成できる能力を獲得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」と考えることもできる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F050919-F145-FBDC-4FA0-2B712E3269BF}"/>
              </a:ext>
            </a:extLst>
          </p:cNvPr>
          <p:cNvSpPr/>
          <p:nvPr/>
        </p:nvSpPr>
        <p:spPr>
          <a:xfrm>
            <a:off x="2894955" y="3468353"/>
            <a:ext cx="694827" cy="547920"/>
          </a:xfrm>
          <a:custGeom>
            <a:avLst/>
            <a:gdLst>
              <a:gd name="connsiteX0" fmla="*/ 409589 w 694827"/>
              <a:gd name="connsiteY0" fmla="*/ 523875 h 547920"/>
              <a:gd name="connsiteX1" fmla="*/ 252426 w 694827"/>
              <a:gd name="connsiteY1" fmla="*/ 514350 h 547920"/>
              <a:gd name="connsiteX2" fmla="*/ 204801 w 694827"/>
              <a:gd name="connsiteY2" fmla="*/ 476250 h 547920"/>
              <a:gd name="connsiteX3" fmla="*/ 138126 w 694827"/>
              <a:gd name="connsiteY3" fmla="*/ 400050 h 547920"/>
              <a:gd name="connsiteX4" fmla="*/ 119076 w 694827"/>
              <a:gd name="connsiteY4" fmla="*/ 385763 h 547920"/>
              <a:gd name="connsiteX5" fmla="*/ 19064 w 694827"/>
              <a:gd name="connsiteY5" fmla="*/ 247650 h 547920"/>
              <a:gd name="connsiteX6" fmla="*/ 14 w 694827"/>
              <a:gd name="connsiteY6" fmla="*/ 185738 h 547920"/>
              <a:gd name="connsiteX7" fmla="*/ 71451 w 694827"/>
              <a:gd name="connsiteY7" fmla="*/ 14288 h 547920"/>
              <a:gd name="connsiteX8" fmla="*/ 142889 w 694827"/>
              <a:gd name="connsiteY8" fmla="*/ 0 h 547920"/>
              <a:gd name="connsiteX9" fmla="*/ 338151 w 694827"/>
              <a:gd name="connsiteY9" fmla="*/ 47625 h 547920"/>
              <a:gd name="connsiteX10" fmla="*/ 614376 w 694827"/>
              <a:gd name="connsiteY10" fmla="*/ 128588 h 547920"/>
              <a:gd name="connsiteX11" fmla="*/ 633426 w 694827"/>
              <a:gd name="connsiteY11" fmla="*/ 171450 h 547920"/>
              <a:gd name="connsiteX12" fmla="*/ 652476 w 694827"/>
              <a:gd name="connsiteY12" fmla="*/ 195263 h 547920"/>
              <a:gd name="connsiteX13" fmla="*/ 666764 w 694827"/>
              <a:gd name="connsiteY13" fmla="*/ 238125 h 547920"/>
              <a:gd name="connsiteX14" fmla="*/ 676289 w 694827"/>
              <a:gd name="connsiteY14" fmla="*/ 261938 h 547920"/>
              <a:gd name="connsiteX15" fmla="*/ 676289 w 694827"/>
              <a:gd name="connsiteY15" fmla="*/ 523875 h 547920"/>
              <a:gd name="connsiteX16" fmla="*/ 623901 w 694827"/>
              <a:gd name="connsiteY16" fmla="*/ 528638 h 547920"/>
              <a:gd name="connsiteX17" fmla="*/ 581039 w 694827"/>
              <a:gd name="connsiteY17" fmla="*/ 538163 h 547920"/>
              <a:gd name="connsiteX18" fmla="*/ 557226 w 694827"/>
              <a:gd name="connsiteY18" fmla="*/ 547688 h 547920"/>
              <a:gd name="connsiteX19" fmla="*/ 409589 w 694827"/>
              <a:gd name="connsiteY19" fmla="*/ 523875 h 54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827" h="547920">
                <a:moveTo>
                  <a:pt x="409589" y="523875"/>
                </a:moveTo>
                <a:cubicBezTo>
                  <a:pt x="358789" y="518319"/>
                  <a:pt x="370160" y="554628"/>
                  <a:pt x="252426" y="514350"/>
                </a:cubicBezTo>
                <a:cubicBezTo>
                  <a:pt x="233191" y="507769"/>
                  <a:pt x="219952" y="489806"/>
                  <a:pt x="204801" y="476250"/>
                </a:cubicBezTo>
                <a:cubicBezTo>
                  <a:pt x="107589" y="389271"/>
                  <a:pt x="203891" y="473121"/>
                  <a:pt x="138126" y="400050"/>
                </a:cubicBezTo>
                <a:cubicBezTo>
                  <a:pt x="132816" y="394150"/>
                  <a:pt x="124303" y="391737"/>
                  <a:pt x="119076" y="385763"/>
                </a:cubicBezTo>
                <a:cubicBezTo>
                  <a:pt x="86144" y="348127"/>
                  <a:pt x="46559" y="287643"/>
                  <a:pt x="19064" y="247650"/>
                </a:cubicBezTo>
                <a:cubicBezTo>
                  <a:pt x="12714" y="227013"/>
                  <a:pt x="-500" y="207324"/>
                  <a:pt x="14" y="185738"/>
                </a:cubicBezTo>
                <a:cubicBezTo>
                  <a:pt x="2039" y="100684"/>
                  <a:pt x="-4043" y="44486"/>
                  <a:pt x="71451" y="14288"/>
                </a:cubicBezTo>
                <a:cubicBezTo>
                  <a:pt x="93998" y="5269"/>
                  <a:pt x="119076" y="4763"/>
                  <a:pt x="142889" y="0"/>
                </a:cubicBezTo>
                <a:cubicBezTo>
                  <a:pt x="412659" y="20752"/>
                  <a:pt x="152585" y="-15925"/>
                  <a:pt x="338151" y="47625"/>
                </a:cubicBezTo>
                <a:cubicBezTo>
                  <a:pt x="428924" y="78712"/>
                  <a:pt x="614376" y="128588"/>
                  <a:pt x="614376" y="128588"/>
                </a:cubicBezTo>
                <a:cubicBezTo>
                  <a:pt x="620726" y="142875"/>
                  <a:pt x="625669" y="157875"/>
                  <a:pt x="633426" y="171450"/>
                </a:cubicBezTo>
                <a:cubicBezTo>
                  <a:pt x="638469" y="180276"/>
                  <a:pt x="647930" y="186171"/>
                  <a:pt x="652476" y="195263"/>
                </a:cubicBezTo>
                <a:cubicBezTo>
                  <a:pt x="659211" y="208733"/>
                  <a:pt x="661699" y="223942"/>
                  <a:pt x="666764" y="238125"/>
                </a:cubicBezTo>
                <a:cubicBezTo>
                  <a:pt x="669639" y="246176"/>
                  <a:pt x="673114" y="254000"/>
                  <a:pt x="676289" y="261938"/>
                </a:cubicBezTo>
                <a:cubicBezTo>
                  <a:pt x="692897" y="353283"/>
                  <a:pt x="707991" y="414137"/>
                  <a:pt x="676289" y="523875"/>
                </a:cubicBezTo>
                <a:cubicBezTo>
                  <a:pt x="671422" y="540721"/>
                  <a:pt x="641364" y="527050"/>
                  <a:pt x="623901" y="528638"/>
                </a:cubicBezTo>
                <a:cubicBezTo>
                  <a:pt x="609614" y="531813"/>
                  <a:pt x="595112" y="534142"/>
                  <a:pt x="581039" y="538163"/>
                </a:cubicBezTo>
                <a:cubicBezTo>
                  <a:pt x="572819" y="540512"/>
                  <a:pt x="565757" y="547138"/>
                  <a:pt x="557226" y="547688"/>
                </a:cubicBezTo>
                <a:cubicBezTo>
                  <a:pt x="516037" y="550345"/>
                  <a:pt x="460389" y="529431"/>
                  <a:pt x="409589" y="5238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6B5B2A1F-EFC6-FA55-07BD-F456C216FC05}"/>
              </a:ext>
            </a:extLst>
          </p:cNvPr>
          <p:cNvSpPr/>
          <p:nvPr/>
        </p:nvSpPr>
        <p:spPr>
          <a:xfrm>
            <a:off x="3872357" y="2913991"/>
            <a:ext cx="952500" cy="634279"/>
          </a:xfrm>
          <a:custGeom>
            <a:avLst/>
            <a:gdLst>
              <a:gd name="connsiteX0" fmla="*/ 104775 w 952500"/>
              <a:gd name="connsiteY0" fmla="*/ 15154 h 634279"/>
              <a:gd name="connsiteX1" fmla="*/ 133350 w 952500"/>
              <a:gd name="connsiteY1" fmla="*/ 867 h 634279"/>
              <a:gd name="connsiteX2" fmla="*/ 352425 w 952500"/>
              <a:gd name="connsiteY2" fmla="*/ 5629 h 634279"/>
              <a:gd name="connsiteX3" fmla="*/ 371475 w 952500"/>
              <a:gd name="connsiteY3" fmla="*/ 10392 h 634279"/>
              <a:gd name="connsiteX4" fmla="*/ 395288 w 952500"/>
              <a:gd name="connsiteY4" fmla="*/ 19917 h 634279"/>
              <a:gd name="connsiteX5" fmla="*/ 409575 w 952500"/>
              <a:gd name="connsiteY5" fmla="*/ 34204 h 634279"/>
              <a:gd name="connsiteX6" fmla="*/ 509588 w 952500"/>
              <a:gd name="connsiteY6" fmla="*/ 96117 h 634279"/>
              <a:gd name="connsiteX7" fmla="*/ 523875 w 952500"/>
              <a:gd name="connsiteY7" fmla="*/ 115167 h 634279"/>
              <a:gd name="connsiteX8" fmla="*/ 557213 w 952500"/>
              <a:gd name="connsiteY8" fmla="*/ 143742 h 634279"/>
              <a:gd name="connsiteX9" fmla="*/ 581025 w 952500"/>
              <a:gd name="connsiteY9" fmla="*/ 186604 h 634279"/>
              <a:gd name="connsiteX10" fmla="*/ 619125 w 952500"/>
              <a:gd name="connsiteY10" fmla="*/ 281854 h 634279"/>
              <a:gd name="connsiteX11" fmla="*/ 666750 w 952500"/>
              <a:gd name="connsiteY11" fmla="*/ 334242 h 634279"/>
              <a:gd name="connsiteX12" fmla="*/ 719138 w 952500"/>
              <a:gd name="connsiteY12" fmla="*/ 377104 h 634279"/>
              <a:gd name="connsiteX13" fmla="*/ 823913 w 952500"/>
              <a:gd name="connsiteY13" fmla="*/ 405679 h 634279"/>
              <a:gd name="connsiteX14" fmla="*/ 857250 w 952500"/>
              <a:gd name="connsiteY14" fmla="*/ 419967 h 634279"/>
              <a:gd name="connsiteX15" fmla="*/ 952500 w 952500"/>
              <a:gd name="connsiteY15" fmla="*/ 534267 h 634279"/>
              <a:gd name="connsiteX16" fmla="*/ 947738 w 952500"/>
              <a:gd name="connsiteY16" fmla="*/ 591417 h 634279"/>
              <a:gd name="connsiteX17" fmla="*/ 895350 w 952500"/>
              <a:gd name="connsiteY17" fmla="*/ 634279 h 634279"/>
              <a:gd name="connsiteX18" fmla="*/ 676275 w 952500"/>
              <a:gd name="connsiteY18" fmla="*/ 629517 h 634279"/>
              <a:gd name="connsiteX19" fmla="*/ 652463 w 952500"/>
              <a:gd name="connsiteY19" fmla="*/ 610467 h 634279"/>
              <a:gd name="connsiteX20" fmla="*/ 557213 w 952500"/>
              <a:gd name="connsiteY20" fmla="*/ 586654 h 634279"/>
              <a:gd name="connsiteX21" fmla="*/ 57150 w 952500"/>
              <a:gd name="connsiteY21" fmla="*/ 577129 h 634279"/>
              <a:gd name="connsiteX22" fmla="*/ 42863 w 952500"/>
              <a:gd name="connsiteY22" fmla="*/ 558079 h 634279"/>
              <a:gd name="connsiteX23" fmla="*/ 19050 w 952500"/>
              <a:gd name="connsiteY23" fmla="*/ 477117 h 634279"/>
              <a:gd name="connsiteX24" fmla="*/ 0 w 952500"/>
              <a:gd name="connsiteY24" fmla="*/ 391392 h 634279"/>
              <a:gd name="connsiteX25" fmla="*/ 4763 w 952500"/>
              <a:gd name="connsiteY25" fmla="*/ 129454 h 634279"/>
              <a:gd name="connsiteX26" fmla="*/ 14288 w 952500"/>
              <a:gd name="connsiteY26" fmla="*/ 100879 h 634279"/>
              <a:gd name="connsiteX27" fmla="*/ 28575 w 952500"/>
              <a:gd name="connsiteY27" fmla="*/ 86592 h 634279"/>
              <a:gd name="connsiteX28" fmla="*/ 85725 w 952500"/>
              <a:gd name="connsiteY28" fmla="*/ 62779 h 634279"/>
              <a:gd name="connsiteX29" fmla="*/ 104775 w 952500"/>
              <a:gd name="connsiteY29" fmla="*/ 53254 h 634279"/>
              <a:gd name="connsiteX30" fmla="*/ 114300 w 952500"/>
              <a:gd name="connsiteY30" fmla="*/ 34204 h 634279"/>
              <a:gd name="connsiteX31" fmla="*/ 104775 w 952500"/>
              <a:gd name="connsiteY31" fmla="*/ 15154 h 63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52500" h="634279">
                <a:moveTo>
                  <a:pt x="104775" y="15154"/>
                </a:moveTo>
                <a:cubicBezTo>
                  <a:pt x="107950" y="9598"/>
                  <a:pt x="122709" y="1276"/>
                  <a:pt x="133350" y="867"/>
                </a:cubicBezTo>
                <a:cubicBezTo>
                  <a:pt x="206338" y="-1940"/>
                  <a:pt x="279441" y="2710"/>
                  <a:pt x="352425" y="5629"/>
                </a:cubicBezTo>
                <a:cubicBezTo>
                  <a:pt x="358965" y="5891"/>
                  <a:pt x="365265" y="8322"/>
                  <a:pt x="371475" y="10392"/>
                </a:cubicBezTo>
                <a:cubicBezTo>
                  <a:pt x="379585" y="13096"/>
                  <a:pt x="387350" y="16742"/>
                  <a:pt x="395288" y="19917"/>
                </a:cubicBezTo>
                <a:cubicBezTo>
                  <a:pt x="400050" y="24679"/>
                  <a:pt x="404115" y="30261"/>
                  <a:pt x="409575" y="34204"/>
                </a:cubicBezTo>
                <a:cubicBezTo>
                  <a:pt x="469797" y="77698"/>
                  <a:pt x="462886" y="72765"/>
                  <a:pt x="509588" y="96117"/>
                </a:cubicBezTo>
                <a:cubicBezTo>
                  <a:pt x="514350" y="102467"/>
                  <a:pt x="518262" y="109554"/>
                  <a:pt x="523875" y="115167"/>
                </a:cubicBezTo>
                <a:cubicBezTo>
                  <a:pt x="534224" y="125516"/>
                  <a:pt x="548070" y="132313"/>
                  <a:pt x="557213" y="143742"/>
                </a:cubicBezTo>
                <a:cubicBezTo>
                  <a:pt x="567423" y="156505"/>
                  <a:pt x="574587" y="171581"/>
                  <a:pt x="581025" y="186604"/>
                </a:cubicBezTo>
                <a:cubicBezTo>
                  <a:pt x="602089" y="235754"/>
                  <a:pt x="592845" y="240975"/>
                  <a:pt x="619125" y="281854"/>
                </a:cubicBezTo>
                <a:cubicBezTo>
                  <a:pt x="635870" y="307901"/>
                  <a:pt x="647076" y="311757"/>
                  <a:pt x="666750" y="334242"/>
                </a:cubicBezTo>
                <a:cubicBezTo>
                  <a:pt x="688929" y="359589"/>
                  <a:pt x="662127" y="355035"/>
                  <a:pt x="719138" y="377104"/>
                </a:cubicBezTo>
                <a:cubicBezTo>
                  <a:pt x="752898" y="390172"/>
                  <a:pt x="789339" y="394949"/>
                  <a:pt x="823913" y="405679"/>
                </a:cubicBezTo>
                <a:cubicBezTo>
                  <a:pt x="835460" y="409263"/>
                  <a:pt x="846138" y="415204"/>
                  <a:pt x="857250" y="419967"/>
                </a:cubicBezTo>
                <a:cubicBezTo>
                  <a:pt x="950075" y="512792"/>
                  <a:pt x="930196" y="467355"/>
                  <a:pt x="952500" y="534267"/>
                </a:cubicBezTo>
                <a:cubicBezTo>
                  <a:pt x="950913" y="553317"/>
                  <a:pt x="954100" y="573391"/>
                  <a:pt x="947738" y="591417"/>
                </a:cubicBezTo>
                <a:cubicBezTo>
                  <a:pt x="942830" y="605324"/>
                  <a:pt x="905731" y="627358"/>
                  <a:pt x="895350" y="634279"/>
                </a:cubicBezTo>
                <a:lnTo>
                  <a:pt x="676275" y="629517"/>
                </a:lnTo>
                <a:cubicBezTo>
                  <a:pt x="666159" y="628525"/>
                  <a:pt x="661776" y="614541"/>
                  <a:pt x="652463" y="610467"/>
                </a:cubicBezTo>
                <a:cubicBezTo>
                  <a:pt x="647999" y="608514"/>
                  <a:pt x="567576" y="587018"/>
                  <a:pt x="557213" y="586654"/>
                </a:cubicBezTo>
                <a:cubicBezTo>
                  <a:pt x="390598" y="580808"/>
                  <a:pt x="223838" y="580304"/>
                  <a:pt x="57150" y="577129"/>
                </a:cubicBezTo>
                <a:cubicBezTo>
                  <a:pt x="52388" y="570779"/>
                  <a:pt x="46044" y="565351"/>
                  <a:pt x="42863" y="558079"/>
                </a:cubicBezTo>
                <a:cubicBezTo>
                  <a:pt x="17671" y="500496"/>
                  <a:pt x="29196" y="517699"/>
                  <a:pt x="19050" y="477117"/>
                </a:cubicBezTo>
                <a:cubicBezTo>
                  <a:pt x="-149" y="400324"/>
                  <a:pt x="18961" y="495677"/>
                  <a:pt x="0" y="391392"/>
                </a:cubicBezTo>
                <a:cubicBezTo>
                  <a:pt x="1588" y="304079"/>
                  <a:pt x="473" y="216676"/>
                  <a:pt x="4763" y="129454"/>
                </a:cubicBezTo>
                <a:cubicBezTo>
                  <a:pt x="5256" y="119426"/>
                  <a:pt x="9412" y="109656"/>
                  <a:pt x="14288" y="100879"/>
                </a:cubicBezTo>
                <a:cubicBezTo>
                  <a:pt x="17559" y="94992"/>
                  <a:pt x="23057" y="90454"/>
                  <a:pt x="28575" y="86592"/>
                </a:cubicBezTo>
                <a:cubicBezTo>
                  <a:pt x="58561" y="65602"/>
                  <a:pt x="55928" y="68739"/>
                  <a:pt x="85725" y="62779"/>
                </a:cubicBezTo>
                <a:cubicBezTo>
                  <a:pt x="92075" y="59604"/>
                  <a:pt x="99755" y="58274"/>
                  <a:pt x="104775" y="53254"/>
                </a:cubicBezTo>
                <a:cubicBezTo>
                  <a:pt x="109795" y="48234"/>
                  <a:pt x="110778" y="40368"/>
                  <a:pt x="114300" y="34204"/>
                </a:cubicBezTo>
                <a:cubicBezTo>
                  <a:pt x="117140" y="29234"/>
                  <a:pt x="101600" y="20710"/>
                  <a:pt x="104775" y="151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67F468D-4706-16EA-2A43-E86E5FDCE76B}"/>
              </a:ext>
            </a:extLst>
          </p:cNvPr>
          <p:cNvSpPr/>
          <p:nvPr/>
        </p:nvSpPr>
        <p:spPr>
          <a:xfrm>
            <a:off x="4170786" y="4145170"/>
            <a:ext cx="996971" cy="632565"/>
          </a:xfrm>
          <a:custGeom>
            <a:avLst/>
            <a:gdLst>
              <a:gd name="connsiteX0" fmla="*/ 19071 w 996971"/>
              <a:gd name="connsiteY0" fmla="*/ 314325 h 632565"/>
              <a:gd name="connsiteX1" fmla="*/ 38121 w 996971"/>
              <a:gd name="connsiteY1" fmla="*/ 295275 h 632565"/>
              <a:gd name="connsiteX2" fmla="*/ 117496 w 996971"/>
              <a:gd name="connsiteY2" fmla="*/ 263525 h 632565"/>
              <a:gd name="connsiteX3" fmla="*/ 165121 w 996971"/>
              <a:gd name="connsiteY3" fmla="*/ 209550 h 632565"/>
              <a:gd name="connsiteX4" fmla="*/ 180996 w 996971"/>
              <a:gd name="connsiteY4" fmla="*/ 200025 h 632565"/>
              <a:gd name="connsiteX5" fmla="*/ 215921 w 996971"/>
              <a:gd name="connsiteY5" fmla="*/ 174625 h 632565"/>
              <a:gd name="connsiteX6" fmla="*/ 279421 w 996971"/>
              <a:gd name="connsiteY6" fmla="*/ 136525 h 632565"/>
              <a:gd name="connsiteX7" fmla="*/ 358796 w 996971"/>
              <a:gd name="connsiteY7" fmla="*/ 104775 h 632565"/>
              <a:gd name="connsiteX8" fmla="*/ 409596 w 996971"/>
              <a:gd name="connsiteY8" fmla="*/ 79375 h 632565"/>
              <a:gd name="connsiteX9" fmla="*/ 457221 w 996971"/>
              <a:gd name="connsiteY9" fmla="*/ 66675 h 632565"/>
              <a:gd name="connsiteX10" fmla="*/ 482621 w 996971"/>
              <a:gd name="connsiteY10" fmla="*/ 57150 h 632565"/>
              <a:gd name="connsiteX11" fmla="*/ 504846 w 996971"/>
              <a:gd name="connsiteY11" fmla="*/ 44450 h 632565"/>
              <a:gd name="connsiteX12" fmla="*/ 565171 w 996971"/>
              <a:gd name="connsiteY12" fmla="*/ 31750 h 632565"/>
              <a:gd name="connsiteX13" fmla="*/ 593746 w 996971"/>
              <a:gd name="connsiteY13" fmla="*/ 15875 h 632565"/>
              <a:gd name="connsiteX14" fmla="*/ 615971 w 996971"/>
              <a:gd name="connsiteY14" fmla="*/ 0 h 632565"/>
              <a:gd name="connsiteX15" fmla="*/ 771546 w 996971"/>
              <a:gd name="connsiteY15" fmla="*/ 19050 h 632565"/>
              <a:gd name="connsiteX16" fmla="*/ 806471 w 996971"/>
              <a:gd name="connsiteY16" fmla="*/ 53975 h 632565"/>
              <a:gd name="connsiteX17" fmla="*/ 847746 w 996971"/>
              <a:gd name="connsiteY17" fmla="*/ 73025 h 632565"/>
              <a:gd name="connsiteX18" fmla="*/ 860446 w 996971"/>
              <a:gd name="connsiteY18" fmla="*/ 82550 h 632565"/>
              <a:gd name="connsiteX19" fmla="*/ 917596 w 996971"/>
              <a:gd name="connsiteY19" fmla="*/ 117475 h 632565"/>
              <a:gd name="connsiteX20" fmla="*/ 933471 w 996971"/>
              <a:gd name="connsiteY20" fmla="*/ 146050 h 632565"/>
              <a:gd name="connsiteX21" fmla="*/ 942996 w 996971"/>
              <a:gd name="connsiteY21" fmla="*/ 161925 h 632565"/>
              <a:gd name="connsiteX22" fmla="*/ 949346 w 996971"/>
              <a:gd name="connsiteY22" fmla="*/ 174625 h 632565"/>
              <a:gd name="connsiteX23" fmla="*/ 962046 w 996971"/>
              <a:gd name="connsiteY23" fmla="*/ 190500 h 632565"/>
              <a:gd name="connsiteX24" fmla="*/ 968396 w 996971"/>
              <a:gd name="connsiteY24" fmla="*/ 209550 h 632565"/>
              <a:gd name="connsiteX25" fmla="*/ 974746 w 996971"/>
              <a:gd name="connsiteY25" fmla="*/ 219075 h 632565"/>
              <a:gd name="connsiteX26" fmla="*/ 977921 w 996971"/>
              <a:gd name="connsiteY26" fmla="*/ 234950 h 632565"/>
              <a:gd name="connsiteX27" fmla="*/ 984271 w 996971"/>
              <a:gd name="connsiteY27" fmla="*/ 260350 h 632565"/>
              <a:gd name="connsiteX28" fmla="*/ 990621 w 996971"/>
              <a:gd name="connsiteY28" fmla="*/ 276225 h 632565"/>
              <a:gd name="connsiteX29" fmla="*/ 996971 w 996971"/>
              <a:gd name="connsiteY29" fmla="*/ 298450 h 632565"/>
              <a:gd name="connsiteX30" fmla="*/ 993796 w 996971"/>
              <a:gd name="connsiteY30" fmla="*/ 327025 h 632565"/>
              <a:gd name="connsiteX31" fmla="*/ 981096 w 996971"/>
              <a:gd name="connsiteY31" fmla="*/ 346075 h 632565"/>
              <a:gd name="connsiteX32" fmla="*/ 971571 w 996971"/>
              <a:gd name="connsiteY32" fmla="*/ 349250 h 632565"/>
              <a:gd name="connsiteX33" fmla="*/ 949346 w 996971"/>
              <a:gd name="connsiteY33" fmla="*/ 355600 h 632565"/>
              <a:gd name="connsiteX34" fmla="*/ 850921 w 996971"/>
              <a:gd name="connsiteY34" fmla="*/ 352425 h 632565"/>
              <a:gd name="connsiteX35" fmla="*/ 828696 w 996971"/>
              <a:gd name="connsiteY35" fmla="*/ 349250 h 632565"/>
              <a:gd name="connsiteX36" fmla="*/ 654071 w 996971"/>
              <a:gd name="connsiteY36" fmla="*/ 365125 h 632565"/>
              <a:gd name="connsiteX37" fmla="*/ 609621 w 996971"/>
              <a:gd name="connsiteY37" fmla="*/ 381000 h 632565"/>
              <a:gd name="connsiteX38" fmla="*/ 565171 w 996971"/>
              <a:gd name="connsiteY38" fmla="*/ 406400 h 632565"/>
              <a:gd name="connsiteX39" fmla="*/ 555646 w 996971"/>
              <a:gd name="connsiteY39" fmla="*/ 415925 h 632565"/>
              <a:gd name="connsiteX40" fmla="*/ 520721 w 996971"/>
              <a:gd name="connsiteY40" fmla="*/ 460375 h 632565"/>
              <a:gd name="connsiteX41" fmla="*/ 508021 w 996971"/>
              <a:gd name="connsiteY41" fmla="*/ 488950 h 632565"/>
              <a:gd name="connsiteX42" fmla="*/ 501671 w 996971"/>
              <a:gd name="connsiteY42" fmla="*/ 552450 h 632565"/>
              <a:gd name="connsiteX43" fmla="*/ 488971 w 996971"/>
              <a:gd name="connsiteY43" fmla="*/ 571500 h 632565"/>
              <a:gd name="connsiteX44" fmla="*/ 438171 w 996971"/>
              <a:gd name="connsiteY44" fmla="*/ 606425 h 632565"/>
              <a:gd name="connsiteX45" fmla="*/ 422296 w 996971"/>
              <a:gd name="connsiteY45" fmla="*/ 609600 h 632565"/>
              <a:gd name="connsiteX46" fmla="*/ 257196 w 996971"/>
              <a:gd name="connsiteY46" fmla="*/ 615950 h 632565"/>
              <a:gd name="connsiteX47" fmla="*/ 219096 w 996971"/>
              <a:gd name="connsiteY47" fmla="*/ 577850 h 632565"/>
              <a:gd name="connsiteX48" fmla="*/ 203221 w 996971"/>
              <a:gd name="connsiteY48" fmla="*/ 561975 h 632565"/>
              <a:gd name="connsiteX49" fmla="*/ 193696 w 996971"/>
              <a:gd name="connsiteY49" fmla="*/ 552450 h 632565"/>
              <a:gd name="connsiteX50" fmla="*/ 155596 w 996971"/>
              <a:gd name="connsiteY50" fmla="*/ 533400 h 632565"/>
              <a:gd name="connsiteX51" fmla="*/ 123846 w 996971"/>
              <a:gd name="connsiteY51" fmla="*/ 523875 h 632565"/>
              <a:gd name="connsiteX52" fmla="*/ 98446 w 996971"/>
              <a:gd name="connsiteY52" fmla="*/ 511175 h 632565"/>
              <a:gd name="connsiteX53" fmla="*/ 38121 w 996971"/>
              <a:gd name="connsiteY53" fmla="*/ 488950 h 632565"/>
              <a:gd name="connsiteX54" fmla="*/ 22246 w 996971"/>
              <a:gd name="connsiteY54" fmla="*/ 476250 h 632565"/>
              <a:gd name="connsiteX55" fmla="*/ 9546 w 996971"/>
              <a:gd name="connsiteY55" fmla="*/ 447675 h 632565"/>
              <a:gd name="connsiteX56" fmla="*/ 6371 w 996971"/>
              <a:gd name="connsiteY56" fmla="*/ 425450 h 632565"/>
              <a:gd name="connsiteX57" fmla="*/ 21 w 996971"/>
              <a:gd name="connsiteY57" fmla="*/ 409575 h 632565"/>
              <a:gd name="connsiteX58" fmla="*/ 12721 w 996971"/>
              <a:gd name="connsiteY58" fmla="*/ 336550 h 632565"/>
              <a:gd name="connsiteX59" fmla="*/ 28596 w 996971"/>
              <a:gd name="connsiteY59" fmla="*/ 327025 h 632565"/>
              <a:gd name="connsiteX60" fmla="*/ 19071 w 996971"/>
              <a:gd name="connsiteY60" fmla="*/ 314325 h 63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996971" h="632565">
                <a:moveTo>
                  <a:pt x="19071" y="314325"/>
                </a:moveTo>
                <a:cubicBezTo>
                  <a:pt x="20658" y="309033"/>
                  <a:pt x="30174" y="299458"/>
                  <a:pt x="38121" y="295275"/>
                </a:cubicBezTo>
                <a:cubicBezTo>
                  <a:pt x="97844" y="263842"/>
                  <a:pt x="61710" y="303372"/>
                  <a:pt x="117496" y="263525"/>
                </a:cubicBezTo>
                <a:cubicBezTo>
                  <a:pt x="157785" y="234747"/>
                  <a:pt x="134665" y="240006"/>
                  <a:pt x="165121" y="209550"/>
                </a:cubicBezTo>
                <a:cubicBezTo>
                  <a:pt x="169485" y="205186"/>
                  <a:pt x="175911" y="203521"/>
                  <a:pt x="180996" y="200025"/>
                </a:cubicBezTo>
                <a:cubicBezTo>
                  <a:pt x="192858" y="191870"/>
                  <a:pt x="204028" y="182734"/>
                  <a:pt x="215921" y="174625"/>
                </a:cubicBezTo>
                <a:cubicBezTo>
                  <a:pt x="233284" y="162786"/>
                  <a:pt x="259910" y="146281"/>
                  <a:pt x="279421" y="136525"/>
                </a:cubicBezTo>
                <a:cubicBezTo>
                  <a:pt x="383278" y="84596"/>
                  <a:pt x="261770" y="146357"/>
                  <a:pt x="358796" y="104775"/>
                </a:cubicBezTo>
                <a:cubicBezTo>
                  <a:pt x="376197" y="97317"/>
                  <a:pt x="391941" y="86209"/>
                  <a:pt x="409596" y="79375"/>
                </a:cubicBezTo>
                <a:cubicBezTo>
                  <a:pt x="424918" y="73444"/>
                  <a:pt x="441503" y="71459"/>
                  <a:pt x="457221" y="66675"/>
                </a:cubicBezTo>
                <a:cubicBezTo>
                  <a:pt x="465872" y="64042"/>
                  <a:pt x="474427" y="60974"/>
                  <a:pt x="482621" y="57150"/>
                </a:cubicBezTo>
                <a:cubicBezTo>
                  <a:pt x="490353" y="53542"/>
                  <a:pt x="496691" y="46959"/>
                  <a:pt x="504846" y="44450"/>
                </a:cubicBezTo>
                <a:cubicBezTo>
                  <a:pt x="524486" y="38407"/>
                  <a:pt x="545063" y="35983"/>
                  <a:pt x="565171" y="31750"/>
                </a:cubicBezTo>
                <a:cubicBezTo>
                  <a:pt x="574696" y="26458"/>
                  <a:pt x="584787" y="22077"/>
                  <a:pt x="593746" y="15875"/>
                </a:cubicBezTo>
                <a:cubicBezTo>
                  <a:pt x="621727" y="-3496"/>
                  <a:pt x="593547" y="7475"/>
                  <a:pt x="615971" y="0"/>
                </a:cubicBezTo>
                <a:cubicBezTo>
                  <a:pt x="629803" y="768"/>
                  <a:pt x="737122" y="-2465"/>
                  <a:pt x="771546" y="19050"/>
                </a:cubicBezTo>
                <a:cubicBezTo>
                  <a:pt x="785507" y="27776"/>
                  <a:pt x="793036" y="44459"/>
                  <a:pt x="806471" y="53975"/>
                </a:cubicBezTo>
                <a:cubicBezTo>
                  <a:pt x="818836" y="62734"/>
                  <a:pt x="834354" y="65935"/>
                  <a:pt x="847746" y="73025"/>
                </a:cubicBezTo>
                <a:cubicBezTo>
                  <a:pt x="852423" y="75501"/>
                  <a:pt x="855982" y="79709"/>
                  <a:pt x="860446" y="82550"/>
                </a:cubicBezTo>
                <a:cubicBezTo>
                  <a:pt x="879281" y="94536"/>
                  <a:pt x="917596" y="117475"/>
                  <a:pt x="917596" y="117475"/>
                </a:cubicBezTo>
                <a:cubicBezTo>
                  <a:pt x="923504" y="135198"/>
                  <a:pt x="918187" y="122032"/>
                  <a:pt x="933471" y="146050"/>
                </a:cubicBezTo>
                <a:cubicBezTo>
                  <a:pt x="936784" y="151256"/>
                  <a:pt x="939999" y="156530"/>
                  <a:pt x="942996" y="161925"/>
                </a:cubicBezTo>
                <a:cubicBezTo>
                  <a:pt x="945295" y="166062"/>
                  <a:pt x="946721" y="170687"/>
                  <a:pt x="949346" y="174625"/>
                </a:cubicBezTo>
                <a:cubicBezTo>
                  <a:pt x="953105" y="180264"/>
                  <a:pt x="957813" y="185208"/>
                  <a:pt x="962046" y="190500"/>
                </a:cubicBezTo>
                <a:cubicBezTo>
                  <a:pt x="964163" y="196850"/>
                  <a:pt x="965678" y="203433"/>
                  <a:pt x="968396" y="209550"/>
                </a:cubicBezTo>
                <a:cubicBezTo>
                  <a:pt x="969946" y="213037"/>
                  <a:pt x="973406" y="215502"/>
                  <a:pt x="974746" y="219075"/>
                </a:cubicBezTo>
                <a:cubicBezTo>
                  <a:pt x="976641" y="224128"/>
                  <a:pt x="976708" y="229692"/>
                  <a:pt x="977921" y="234950"/>
                </a:cubicBezTo>
                <a:cubicBezTo>
                  <a:pt x="979883" y="243454"/>
                  <a:pt x="981704" y="252009"/>
                  <a:pt x="984271" y="260350"/>
                </a:cubicBezTo>
                <a:cubicBezTo>
                  <a:pt x="985947" y="265797"/>
                  <a:pt x="988819" y="270818"/>
                  <a:pt x="990621" y="276225"/>
                </a:cubicBezTo>
                <a:cubicBezTo>
                  <a:pt x="993057" y="283534"/>
                  <a:pt x="994854" y="291042"/>
                  <a:pt x="996971" y="298450"/>
                </a:cubicBezTo>
                <a:cubicBezTo>
                  <a:pt x="995913" y="307975"/>
                  <a:pt x="996827" y="317933"/>
                  <a:pt x="993796" y="327025"/>
                </a:cubicBezTo>
                <a:cubicBezTo>
                  <a:pt x="991383" y="334265"/>
                  <a:pt x="986492" y="340679"/>
                  <a:pt x="981096" y="346075"/>
                </a:cubicBezTo>
                <a:cubicBezTo>
                  <a:pt x="978729" y="348442"/>
                  <a:pt x="974777" y="348288"/>
                  <a:pt x="971571" y="349250"/>
                </a:cubicBezTo>
                <a:cubicBezTo>
                  <a:pt x="964191" y="351464"/>
                  <a:pt x="956754" y="353483"/>
                  <a:pt x="949346" y="355600"/>
                </a:cubicBezTo>
                <a:cubicBezTo>
                  <a:pt x="916538" y="354542"/>
                  <a:pt x="883701" y="354150"/>
                  <a:pt x="850921" y="352425"/>
                </a:cubicBezTo>
                <a:cubicBezTo>
                  <a:pt x="843448" y="352032"/>
                  <a:pt x="836164" y="348768"/>
                  <a:pt x="828696" y="349250"/>
                </a:cubicBezTo>
                <a:cubicBezTo>
                  <a:pt x="770369" y="353013"/>
                  <a:pt x="712279" y="359833"/>
                  <a:pt x="654071" y="365125"/>
                </a:cubicBezTo>
                <a:cubicBezTo>
                  <a:pt x="639254" y="370417"/>
                  <a:pt x="623891" y="374375"/>
                  <a:pt x="609621" y="381000"/>
                </a:cubicBezTo>
                <a:cubicBezTo>
                  <a:pt x="594143" y="388186"/>
                  <a:pt x="579498" y="397129"/>
                  <a:pt x="565171" y="406400"/>
                </a:cubicBezTo>
                <a:cubicBezTo>
                  <a:pt x="561401" y="408839"/>
                  <a:pt x="558650" y="412588"/>
                  <a:pt x="555646" y="415925"/>
                </a:cubicBezTo>
                <a:cubicBezTo>
                  <a:pt x="545838" y="426823"/>
                  <a:pt x="528116" y="447229"/>
                  <a:pt x="520721" y="460375"/>
                </a:cubicBezTo>
                <a:cubicBezTo>
                  <a:pt x="515611" y="469460"/>
                  <a:pt x="512254" y="479425"/>
                  <a:pt x="508021" y="488950"/>
                </a:cubicBezTo>
                <a:cubicBezTo>
                  <a:pt x="505904" y="510117"/>
                  <a:pt x="506454" y="531723"/>
                  <a:pt x="501671" y="552450"/>
                </a:cubicBezTo>
                <a:cubicBezTo>
                  <a:pt x="499955" y="559886"/>
                  <a:pt x="494147" y="565892"/>
                  <a:pt x="488971" y="571500"/>
                </a:cubicBezTo>
                <a:cubicBezTo>
                  <a:pt x="473105" y="588689"/>
                  <a:pt x="459618" y="598176"/>
                  <a:pt x="438171" y="606425"/>
                </a:cubicBezTo>
                <a:cubicBezTo>
                  <a:pt x="433134" y="608362"/>
                  <a:pt x="427588" y="608542"/>
                  <a:pt x="422296" y="609600"/>
                </a:cubicBezTo>
                <a:cubicBezTo>
                  <a:pt x="346143" y="647676"/>
                  <a:pt x="398325" y="630063"/>
                  <a:pt x="257196" y="615950"/>
                </a:cubicBezTo>
                <a:lnTo>
                  <a:pt x="219096" y="577850"/>
                </a:lnTo>
                <a:lnTo>
                  <a:pt x="203221" y="561975"/>
                </a:lnTo>
                <a:cubicBezTo>
                  <a:pt x="200046" y="558800"/>
                  <a:pt x="197595" y="554678"/>
                  <a:pt x="193696" y="552450"/>
                </a:cubicBezTo>
                <a:cubicBezTo>
                  <a:pt x="176498" y="542623"/>
                  <a:pt x="172730" y="539111"/>
                  <a:pt x="155596" y="533400"/>
                </a:cubicBezTo>
                <a:cubicBezTo>
                  <a:pt x="145114" y="529906"/>
                  <a:pt x="134144" y="527880"/>
                  <a:pt x="123846" y="523875"/>
                </a:cubicBezTo>
                <a:cubicBezTo>
                  <a:pt x="115024" y="520444"/>
                  <a:pt x="107212" y="514747"/>
                  <a:pt x="98446" y="511175"/>
                </a:cubicBezTo>
                <a:cubicBezTo>
                  <a:pt x="78600" y="503090"/>
                  <a:pt x="38121" y="488950"/>
                  <a:pt x="38121" y="488950"/>
                </a:cubicBezTo>
                <a:cubicBezTo>
                  <a:pt x="32829" y="484717"/>
                  <a:pt x="27038" y="481042"/>
                  <a:pt x="22246" y="476250"/>
                </a:cubicBezTo>
                <a:cubicBezTo>
                  <a:pt x="14699" y="468703"/>
                  <a:pt x="12690" y="457106"/>
                  <a:pt x="9546" y="447675"/>
                </a:cubicBezTo>
                <a:cubicBezTo>
                  <a:pt x="8488" y="440267"/>
                  <a:pt x="8186" y="432710"/>
                  <a:pt x="6371" y="425450"/>
                </a:cubicBezTo>
                <a:cubicBezTo>
                  <a:pt x="4989" y="419921"/>
                  <a:pt x="-385" y="415260"/>
                  <a:pt x="21" y="409575"/>
                </a:cubicBezTo>
                <a:cubicBezTo>
                  <a:pt x="1781" y="384931"/>
                  <a:pt x="4639" y="359898"/>
                  <a:pt x="12721" y="336550"/>
                </a:cubicBezTo>
                <a:cubicBezTo>
                  <a:pt x="14740" y="330718"/>
                  <a:pt x="23574" y="330612"/>
                  <a:pt x="28596" y="327025"/>
                </a:cubicBezTo>
                <a:cubicBezTo>
                  <a:pt x="31032" y="325285"/>
                  <a:pt x="17484" y="319617"/>
                  <a:pt x="19071" y="3143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72D933C-F53D-8988-F3C7-3733DBEB56E9}"/>
              </a:ext>
            </a:extLst>
          </p:cNvPr>
          <p:cNvCxnSpPr/>
          <p:nvPr/>
        </p:nvCxnSpPr>
        <p:spPr>
          <a:xfrm flipH="1">
            <a:off x="4386704" y="2712830"/>
            <a:ext cx="1212935" cy="359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81DF26-33A5-D05A-B572-679F7E8E4A0C}"/>
              </a:ext>
            </a:extLst>
          </p:cNvPr>
          <p:cNvSpPr txBox="1"/>
          <p:nvPr/>
        </p:nvSpPr>
        <p:spPr>
          <a:xfrm>
            <a:off x="5546243" y="252325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元データ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814E2DE-93C9-4A44-311A-7CC159C21E6F}"/>
              </a:ext>
            </a:extLst>
          </p:cNvPr>
          <p:cNvSpPr txBox="1"/>
          <p:nvPr/>
        </p:nvSpPr>
        <p:spPr>
          <a:xfrm>
            <a:off x="5834110" y="3519761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現実にありえる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データの範囲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2572DE8-654C-0468-5948-A40CE466452D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4819564" y="3489490"/>
            <a:ext cx="1014546" cy="44577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9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B4C9A-9A7B-C8A3-71D4-C2E7AD40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dirty="0"/>
              <a:t>Python </a:t>
            </a:r>
            <a:r>
              <a:rPr kumimoji="1" lang="ja-JP" altLang="en-US" sz="3200" dirty="0"/>
              <a:t>言語</a:t>
            </a:r>
            <a:r>
              <a:rPr lang="ja-JP" altLang="en-US" sz="3200" dirty="0"/>
              <a:t>が広く使用されている理由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F1780-19A9-6837-B947-106A46AA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文法のシンプルさ</a:t>
            </a:r>
            <a:r>
              <a:rPr kumimoji="1" lang="en-US" altLang="ja-JP" sz="2000" b="1" u="sng" dirty="0"/>
              <a:t> </a:t>
            </a:r>
          </a:p>
          <a:p>
            <a:r>
              <a:rPr lang="en-US" altLang="ja-JP" sz="20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en-US" altLang="ja-JP" sz="2000" b="0" i="0" dirty="0">
                <a:effectLst/>
                <a:latin typeface="メイリオ" panose="020B0604030504040204" pitchFamily="50" charset="-128"/>
              </a:rPr>
              <a:t> </a:t>
            </a:r>
            <a:r>
              <a:rPr lang="ja-JP" altLang="en-US" sz="20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000" dirty="0">
                <a:latin typeface="メイリオ" panose="020B0604030504040204" pitchFamily="50" charset="-128"/>
              </a:rPr>
              <a:t>，</a:t>
            </a:r>
            <a:r>
              <a:rPr lang="ja-JP" altLang="en-US" sz="2000" b="1" u="sng" dirty="0">
                <a:latin typeface="メイリオ" panose="020B0604030504040204" pitchFamily="50" charset="-128"/>
              </a:rPr>
              <a:t>直感的で読みやすい文法</a:t>
            </a:r>
            <a:endParaRPr lang="en-US" altLang="ja-JP" sz="2000" b="1" u="sng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en-US" altLang="ja-JP" sz="2000" b="1" dirty="0"/>
              <a:t>print </a:t>
            </a:r>
            <a:r>
              <a:rPr kumimoji="1" lang="ja-JP" altLang="en-US" sz="2000" dirty="0"/>
              <a:t>で簡単に</a:t>
            </a:r>
            <a:r>
              <a:rPr kumimoji="1" lang="ja-JP" altLang="en-US" sz="2000" b="1" dirty="0"/>
              <a:t>出力</a:t>
            </a:r>
            <a:r>
              <a:rPr kumimoji="1" lang="ja-JP" altLang="en-US" sz="2000" dirty="0"/>
              <a:t>できる、</a:t>
            </a:r>
            <a:r>
              <a:rPr kumimoji="1" lang="en-US" altLang="ja-JP" sz="2000" b="1" dirty="0"/>
              <a:t>if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else 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/>
              <a:t>条件分岐</a:t>
            </a:r>
            <a:r>
              <a:rPr kumimoji="1" lang="ja-JP" altLang="en-US" sz="2000" dirty="0"/>
              <a:t>、</a:t>
            </a:r>
            <a:r>
              <a:rPr kumimoji="1" lang="en-US" altLang="ja-JP" sz="2000" b="1" dirty="0"/>
              <a:t>for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while </a:t>
            </a:r>
            <a:r>
              <a:rPr kumimoji="1" lang="ja-JP" altLang="en-US" sz="2000" dirty="0"/>
              <a:t>で</a:t>
            </a:r>
            <a:r>
              <a:rPr lang="ja-JP" altLang="en-US" sz="2000" b="1" dirty="0"/>
              <a:t>繰り返し（ループ）</a:t>
            </a:r>
            <a:endParaRPr lang="en-US" altLang="ja-JP" sz="2000" b="1" dirty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拡張性</a:t>
            </a:r>
            <a:endParaRPr lang="en-US" altLang="ja-JP" sz="2000" b="1" u="sng" dirty="0"/>
          </a:p>
          <a:p>
            <a:r>
              <a:rPr lang="ja-JP" altLang="en-US" sz="2000" b="1" u="sng" dirty="0">
                <a:latin typeface="メイリオ" panose="020B0604030504040204" pitchFamily="50" charset="-128"/>
              </a:rPr>
              <a:t>多岐にわたる分野で利用が可能</a:t>
            </a:r>
            <a:endParaRPr lang="en-US" altLang="ja-JP" sz="2000" b="1" u="sng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ja-JP" altLang="en-US" sz="2000" b="1" dirty="0"/>
              <a:t>関数やクラスを定義</a:t>
            </a:r>
            <a:r>
              <a:rPr kumimoji="1" lang="ja-JP" altLang="en-US" sz="2000" dirty="0"/>
              <a:t>するための </a:t>
            </a:r>
            <a:r>
              <a:rPr kumimoji="1" lang="en-US" altLang="ja-JP" sz="2000" b="1" dirty="0"/>
              <a:t>def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class</a:t>
            </a:r>
            <a:r>
              <a:rPr kumimoji="1" lang="ja-JP" altLang="en-US" sz="2000" dirty="0"/>
              <a:t>、</a:t>
            </a:r>
            <a:r>
              <a:rPr kumimoji="1" lang="ja-JP" altLang="en-US" sz="2000" b="1" dirty="0"/>
              <a:t>継承</a:t>
            </a:r>
            <a:r>
              <a:rPr kumimoji="1" lang="ja-JP" altLang="en-US" sz="2000" dirty="0"/>
              <a:t>や</a:t>
            </a:r>
            <a:r>
              <a:rPr kumimoji="1" lang="ja-JP" altLang="en-US" sz="2000" b="1" dirty="0"/>
              <a:t>オブジェクトの属性名と値</a:t>
            </a:r>
            <a:r>
              <a:rPr kumimoji="1" lang="ja-JP" altLang="en-US" sz="2000" dirty="0"/>
              <a:t>を操作するための </a:t>
            </a:r>
            <a:r>
              <a:rPr kumimoji="1" lang="en-US" altLang="ja-JP" sz="2000" b="1" dirty="0"/>
              <a:t>super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vars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などがある。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柔軟性</a:t>
            </a:r>
            <a:endParaRPr lang="en-US" altLang="ja-JP" sz="2000" b="1" u="sng" dirty="0"/>
          </a:p>
          <a:p>
            <a:r>
              <a:rPr lang="ja-JP" altLang="en-US" sz="2000" b="1" u="sng" dirty="0">
                <a:latin typeface="メイリオ" panose="020B0604030504040204" pitchFamily="50" charset="-128"/>
              </a:rPr>
              <a:t>シンプルなスクリプトも、高度なプログラムも作成可能</a:t>
            </a:r>
            <a:endParaRPr lang="en-US" altLang="ja-JP" sz="2000" b="1" u="sng" dirty="0"/>
          </a:p>
          <a:p>
            <a:r>
              <a:rPr kumimoji="1" lang="ja-JP" altLang="en-US" sz="2000" b="1" dirty="0"/>
              <a:t>オブジェクト指向</a:t>
            </a:r>
            <a:r>
              <a:rPr kumimoji="1" lang="ja-JP" altLang="en-US" sz="2000" dirty="0"/>
              <a:t>の機能を持ち、</a:t>
            </a:r>
            <a:r>
              <a:rPr kumimoji="1" lang="en-US" altLang="ja-JP" sz="2000" b="1" dirty="0"/>
              <a:t>__</a:t>
            </a:r>
            <a:r>
              <a:rPr kumimoji="1" lang="en-US" altLang="ja-JP" sz="2000" b="1" dirty="0" err="1"/>
              <a:t>init</a:t>
            </a:r>
            <a:r>
              <a:rPr kumimoji="1" lang="en-US" altLang="ja-JP" sz="2000" b="1" dirty="0"/>
              <a:t>__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self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のようなキーワードを使用して</a:t>
            </a:r>
            <a:r>
              <a:rPr kumimoji="1" lang="ja-JP" altLang="en-US" sz="2000" b="1" dirty="0"/>
              <a:t>クラス</a:t>
            </a:r>
            <a:r>
              <a:rPr kumimoji="1" lang="ja-JP" altLang="en-US" sz="2000" dirty="0"/>
              <a:t>を利用できる。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361556-1F0E-71C8-8FC4-E12042AF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47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5FBB2-AA17-EB1F-23A5-0CC91BFF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オートエンコーダによるデータ生成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762EA5-5843-EC87-C638-C8FFE3F0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4E42D27-942B-BFD1-44E0-8F3B19CD5D8B}"/>
              </a:ext>
            </a:extLst>
          </p:cNvPr>
          <p:cNvSpPr txBox="1">
            <a:spLocks/>
          </p:cNvSpPr>
          <p:nvPr/>
        </p:nvSpPr>
        <p:spPr>
          <a:xfrm>
            <a:off x="1803748" y="1205747"/>
            <a:ext cx="5892452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ランダムな数を </a:t>
            </a:r>
            <a:r>
              <a:rPr lang="en-US" altLang="ja-JP" b="1" dirty="0"/>
              <a:t>3</a:t>
            </a:r>
            <a:r>
              <a:rPr lang="ja-JP" altLang="en-US" b="1" dirty="0"/>
              <a:t>つ入力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再構成データとして，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８個の数値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/>
              <a:t>0.964 0.983 0.902 0.914 0.154 0.137 0.040 0.016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FECD89D2-F9A6-E732-F630-8D21D1328D2E}"/>
              </a:ext>
            </a:extLst>
          </p:cNvPr>
          <p:cNvSpPr/>
          <p:nvPr/>
        </p:nvSpPr>
        <p:spPr>
          <a:xfrm>
            <a:off x="2880986" y="1979112"/>
            <a:ext cx="1014609" cy="4698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218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演習３．オートエンコーダ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/>
              <a:t>ページ５１～５３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982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8E525-7008-B821-C2F9-327AD7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306755-3094-0618-B82B-D5649E93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次の主要概念を理解</a:t>
            </a:r>
            <a:endParaRPr kumimoji="1" lang="en-US" altLang="ja-JP" sz="2400" dirty="0"/>
          </a:p>
          <a:p>
            <a:r>
              <a:rPr lang="ja-JP" altLang="en-US" sz="2400" dirty="0"/>
              <a:t>元のデータ</a:t>
            </a:r>
            <a:endParaRPr lang="en-US" altLang="ja-JP" sz="2400" dirty="0"/>
          </a:p>
          <a:p>
            <a:r>
              <a:rPr lang="ja-JP" altLang="en-US" sz="2400" dirty="0"/>
              <a:t>再構成データ</a:t>
            </a:r>
            <a:endParaRPr lang="en-US" altLang="ja-JP" sz="2400" dirty="0"/>
          </a:p>
          <a:p>
            <a:r>
              <a:rPr kumimoji="1" lang="ja-JP" altLang="en-US" sz="2400" dirty="0"/>
              <a:t>エンコード表現</a:t>
            </a:r>
            <a:endParaRPr kumimoji="1" lang="en-US" altLang="ja-JP" sz="2400" dirty="0"/>
          </a:p>
          <a:p>
            <a:r>
              <a:rPr lang="ja-JP" altLang="en-US" sz="2400" dirty="0"/>
              <a:t>ノイズ付きデータ</a:t>
            </a:r>
            <a:endParaRPr lang="en-US" altLang="ja-JP" sz="2400" dirty="0"/>
          </a:p>
          <a:p>
            <a:r>
              <a:rPr kumimoji="1" lang="ja-JP" altLang="en-US" sz="2400" dirty="0"/>
              <a:t>データ生成（ランダムエンコーディングから生成された新しいパターン）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8CB6F-DBD9-E753-A009-B231D82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7682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https://trinket.io/python/23a86bc86ce8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オートエンコーダ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EAF62C-BED9-DD8F-B5AB-C0C7E000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12" y="2772493"/>
            <a:ext cx="6879479" cy="27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52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655816-3585-E1AE-4FD4-E873701E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オートエンコーダの種類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AA7E8B-36DB-3BA7-0DE2-1CB32A0F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通常のオートエンコーダー：</a:t>
            </a:r>
            <a:r>
              <a:rPr kumimoji="1" lang="ja-JP" altLang="en-US" sz="2400" dirty="0"/>
              <a:t>基本的な構造、入力の再構成に焦点</a:t>
            </a:r>
            <a:endParaRPr kumimoji="1" lang="en-US" altLang="ja-JP" sz="2400" dirty="0"/>
          </a:p>
          <a:p>
            <a:r>
              <a:rPr kumimoji="1" lang="ja-JP" altLang="en-US" sz="2400" dirty="0"/>
              <a:t>変分オートエンコーダー </a:t>
            </a:r>
            <a:r>
              <a:rPr kumimoji="1" lang="en-US" altLang="ja-JP" sz="2400" dirty="0"/>
              <a:t>(VAE)</a:t>
            </a:r>
            <a:r>
              <a:rPr lang="ja-JP" altLang="en-US" sz="2400" dirty="0"/>
              <a:t>“</a:t>
            </a:r>
            <a:r>
              <a:rPr kumimoji="1" lang="ja-JP" altLang="en-US" sz="2400" dirty="0"/>
              <a:t>潜在変数に確率分布を導入し、より柔軟なモデルを実現</a:t>
            </a:r>
            <a:endParaRPr kumimoji="1" lang="en-US" altLang="ja-JP" sz="2400" dirty="0"/>
          </a:p>
          <a:p>
            <a:r>
              <a:rPr kumimoji="1" lang="ja-JP" altLang="en-US" sz="2400" dirty="0"/>
              <a:t>積層オートエンコーダー：複数の層を重ねて、より複雑な特徴を学習</a:t>
            </a:r>
            <a:endParaRPr kumimoji="1" lang="en-US" altLang="ja-JP" sz="2400" dirty="0"/>
          </a:p>
          <a:p>
            <a:r>
              <a:rPr kumimoji="1" lang="ja-JP" altLang="en-US" sz="2400" dirty="0"/>
              <a:t>畳み込みオートエンコーダー：画像データに適した構造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D8BFE8-BAA4-55ED-8617-EBFBD885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695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B4787-5D58-A663-6BE7-E62E1C7C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オートエンコーダのまとめ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5C3197-B52F-7F56-AB5D-AD257EE67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オートエンコーダの基本</a:t>
            </a:r>
            <a:endParaRPr kumimoji="1" lang="en-US" altLang="ja-JP" sz="2400" b="1" dirty="0"/>
          </a:p>
          <a:p>
            <a:pPr lvl="1"/>
            <a:r>
              <a:rPr kumimoji="1" lang="ja-JP" altLang="en-US" i="1" dirty="0"/>
              <a:t>データ圧縮と再構成</a:t>
            </a:r>
            <a:r>
              <a:rPr kumimoji="1" lang="en-US" altLang="ja-JP" i="1" dirty="0"/>
              <a:t>: </a:t>
            </a:r>
            <a:r>
              <a:rPr kumimoji="1" lang="ja-JP" altLang="en-US" b="1" i="1" dirty="0"/>
              <a:t>データの重要な特徴を保持し，効率的に再構成</a:t>
            </a:r>
            <a:r>
              <a:rPr lang="ja-JP" altLang="en-US" b="1" i="1" dirty="0"/>
              <a:t>．</a:t>
            </a:r>
            <a:endParaRPr kumimoji="1" lang="ja-JP" altLang="en-US" i="1" dirty="0"/>
          </a:p>
          <a:p>
            <a:pPr lvl="1"/>
            <a:r>
              <a:rPr kumimoji="1" lang="ja-JP" altLang="en-US" b="1" i="1" dirty="0"/>
              <a:t>教師なし学習の一種</a:t>
            </a:r>
            <a:r>
              <a:rPr kumimoji="1" lang="en-US" altLang="ja-JP" b="1" i="1" dirty="0"/>
              <a:t>: </a:t>
            </a:r>
            <a:r>
              <a:rPr kumimoji="1" lang="ja-JP" altLang="en-US" b="1" i="1" dirty="0"/>
              <a:t>ラベルなし</a:t>
            </a:r>
            <a:r>
              <a:rPr kumimoji="1" lang="ja-JP" altLang="en-US" i="1" dirty="0"/>
              <a:t>で</a:t>
            </a:r>
            <a:r>
              <a:rPr kumimoji="1" lang="ja-JP" altLang="en-US" b="1" i="1" dirty="0"/>
              <a:t>特徴抽出</a:t>
            </a:r>
            <a:r>
              <a:rPr kumimoji="1" lang="ja-JP" altLang="en-US" i="1" dirty="0"/>
              <a:t>を行う．</a:t>
            </a:r>
          </a:p>
          <a:p>
            <a:r>
              <a:rPr kumimoji="1" lang="ja-JP" altLang="en-US" sz="2400" b="1" dirty="0"/>
              <a:t>オートエンコーダの機能</a:t>
            </a:r>
            <a:endParaRPr kumimoji="1" lang="en-US" altLang="ja-JP" sz="2400" b="1" dirty="0"/>
          </a:p>
          <a:p>
            <a:pPr lvl="1"/>
            <a:r>
              <a:rPr kumimoji="1" lang="ja-JP" altLang="en-US" b="1" i="1" dirty="0"/>
              <a:t>ノイズ除去</a:t>
            </a:r>
            <a:r>
              <a:rPr kumimoji="1" lang="en-US" altLang="ja-JP" i="1" dirty="0"/>
              <a:t>: </a:t>
            </a:r>
            <a:r>
              <a:rPr kumimoji="1" lang="ja-JP" altLang="en-US" i="1" dirty="0"/>
              <a:t>データ</a:t>
            </a:r>
            <a:r>
              <a:rPr kumimoji="1" lang="ja-JP" altLang="en-US" dirty="0"/>
              <a:t>からノイズを削減し，元のパターンに近づける．</a:t>
            </a:r>
          </a:p>
          <a:p>
            <a:pPr lvl="1"/>
            <a:r>
              <a:rPr kumimoji="1" lang="ja-JP" altLang="en-US" b="1" dirty="0"/>
              <a:t>データ生成</a:t>
            </a:r>
            <a:r>
              <a:rPr kumimoji="1" lang="en-US" altLang="ja-JP" dirty="0"/>
              <a:t>: </a:t>
            </a:r>
            <a:r>
              <a:rPr kumimoji="1" lang="ja-JP" altLang="en-US" dirty="0"/>
              <a:t>ランダムな潜在表現から新しいデータを作成可能．</a:t>
            </a:r>
          </a:p>
          <a:p>
            <a:r>
              <a:rPr kumimoji="1" lang="ja-JP" altLang="en-US" sz="2400" b="1" dirty="0"/>
              <a:t>応用例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ノイズ除去，異常検知，情報検索，画像生成。</a:t>
            </a:r>
          </a:p>
          <a:p>
            <a:r>
              <a:rPr kumimoji="1" lang="ja-JP" altLang="en-US" sz="2400" b="1" dirty="0"/>
              <a:t>オートエンコーダの種類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通常型，変分</a:t>
            </a:r>
            <a:r>
              <a:rPr kumimoji="1" lang="en-US" altLang="ja-JP" sz="2400" dirty="0"/>
              <a:t>(VAE)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積層型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畳み込み型</a:t>
            </a:r>
            <a:r>
              <a:rPr lang="ja-JP" altLang="en-US" sz="2400" dirty="0"/>
              <a:t>．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B7DC3-4F60-998B-6C0F-63908AC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801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9A35B-9CCE-E799-EDED-6DF2448A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59DC332-5397-6E2E-65C3-69D70C6FF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B42C5C-6737-214F-7D47-D03E26F49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B8DB1A-977D-7341-6B1B-E41A7F70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4-5. </a:t>
            </a:r>
            <a:r>
              <a:rPr lang="ja-JP" altLang="en-US" sz="4500" dirty="0">
                <a:solidFill>
                  <a:schemeClr val="tx2"/>
                </a:solidFill>
              </a:rPr>
              <a:t>画像生成</a:t>
            </a:r>
            <a:r>
              <a:rPr lang="en-US" altLang="ja-JP" sz="4500" dirty="0">
                <a:solidFill>
                  <a:schemeClr val="tx2"/>
                </a:solidFill>
              </a:rPr>
              <a:t>AI</a:t>
            </a:r>
            <a:r>
              <a:rPr lang="ja-JP" altLang="en-US" sz="4500" dirty="0">
                <a:solidFill>
                  <a:schemeClr val="tx2"/>
                </a:solidFill>
              </a:rPr>
              <a:t>との関連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FF8793-9BC3-749B-C017-1E0CD9EC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561013-24B4-883A-0778-221118B0B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7B34B3-D33B-CBA8-77CD-63DB86870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37C3E4-6044-E273-08C0-3F92828B6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F15460C-206C-F1D2-4ED1-BC5BA7220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B8B07-6E83-8A6B-B21F-6F3F29A7F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91FFAA-9E77-0BA2-BE2C-3BB19F57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429A70-F9B3-F016-A4ED-E169A40AA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254F6D-C6A8-53F9-6AA6-4DCE5A60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8ACFC4-527C-2CCF-9C03-3F6FC38EE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9D8A2C-01AB-42FC-EABB-79FDAEC93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9C75A5-09B3-5A14-BB79-8CCCCD266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7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26E6DE-29A7-634C-CEA3-AE80C7CC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画像生成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32D675-D117-0612-54B1-6FA9667E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教師なし学習の発展形であり，以下の特徴を持つ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複雑なパターンの学習と生成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変分オートエンコーダー </a:t>
            </a:r>
            <a:r>
              <a:rPr kumimoji="1" lang="en-US" altLang="ja-JP" sz="2400" dirty="0"/>
              <a:t>(VAE)</a:t>
            </a:r>
            <a:r>
              <a:rPr lang="ja-JP" altLang="en-US" sz="2400" dirty="0"/>
              <a:t>，</a:t>
            </a:r>
            <a:r>
              <a:rPr kumimoji="1" lang="en-US" altLang="ja-JP" sz="2400" b="1" dirty="0"/>
              <a:t>GANs</a:t>
            </a:r>
            <a:r>
              <a:rPr kumimoji="1" lang="ja-JP" altLang="en-US" sz="2400" dirty="0"/>
              <a:t>（敵対的生成ネットワーク：生成器と識別器が競争しながら学習）を使用</a:t>
            </a:r>
            <a:endParaRPr kumimoji="1" lang="en-US" altLang="ja-JP" sz="2400" dirty="0"/>
          </a:p>
          <a:p>
            <a:r>
              <a:rPr kumimoji="1" lang="ja-JP" altLang="en-US" sz="2400" dirty="0"/>
              <a:t>創造的な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応用の基盤技術</a:t>
            </a:r>
            <a:endParaRPr kumimoji="1" lang="en-US" altLang="ja-JP" sz="2400" dirty="0"/>
          </a:p>
          <a:p>
            <a:r>
              <a:rPr kumimoji="1" lang="ja-JP" altLang="en-US" sz="2400" dirty="0"/>
              <a:t>応用例：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アート：スタイル変換、新しい芸術作品の創造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ファッション：新しいデザインの生成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製薬：新薬候補分子の設計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185552-BB7A-0C89-9261-BD04E325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360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教師なし学習のまとめ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2"/>
            <a:ext cx="8822155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教師なし学習の基本</a:t>
            </a:r>
            <a:endParaRPr lang="ja-JP" altLang="en-US" sz="2400" dirty="0"/>
          </a:p>
          <a:p>
            <a:r>
              <a:rPr lang="ja-JP" altLang="en-US" sz="2400" dirty="0"/>
              <a:t>学習に</a:t>
            </a:r>
            <a:r>
              <a:rPr lang="ja-JP" altLang="en-US" sz="2400" b="1" dirty="0"/>
              <a:t>ラベルのないデータ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主なタスク</a:t>
            </a:r>
            <a:endParaRPr lang="ja-JP" altLang="en-US" sz="2400" u="sng" dirty="0"/>
          </a:p>
          <a:p>
            <a:r>
              <a:rPr lang="ja-JP" altLang="en-US" sz="2400" b="1" dirty="0"/>
              <a:t>クラスタリング</a:t>
            </a:r>
            <a:r>
              <a:rPr lang="ja-JP" altLang="en-US" sz="2400" dirty="0"/>
              <a:t>：</a:t>
            </a:r>
            <a:r>
              <a:rPr lang="ja-JP" altLang="en-US" sz="2400" b="1" dirty="0"/>
              <a:t>似た特徴を持つデータ</a:t>
            </a:r>
            <a:r>
              <a:rPr lang="ja-JP" altLang="en-US" sz="2400" dirty="0"/>
              <a:t>を</a:t>
            </a:r>
            <a:r>
              <a:rPr lang="ja-JP" altLang="en-US" sz="2400" b="1" dirty="0"/>
              <a:t>グループ化</a:t>
            </a:r>
            <a:endParaRPr lang="en-US" altLang="ja-JP" sz="2400" dirty="0"/>
          </a:p>
          <a:p>
            <a:r>
              <a:rPr lang="ja-JP" altLang="en-US" sz="2400" b="1" dirty="0"/>
              <a:t>オートエンコード（自己符号化）</a:t>
            </a:r>
            <a:endParaRPr lang="en-US" altLang="ja-JP" sz="2400" b="1" dirty="0"/>
          </a:p>
          <a:p>
            <a:endParaRPr kumimoji="1" lang="en-US" altLang="ja-JP" sz="2400" b="1" dirty="0"/>
          </a:p>
          <a:p>
            <a:r>
              <a:rPr kumimoji="1" lang="ja-JP" altLang="en-US" sz="2400" dirty="0"/>
              <a:t>学生生成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に発展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8072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9A35B-9CCE-E799-EDED-6DF2448A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59DC332-5397-6E2E-65C3-69D70C6FF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B42C5C-6737-214F-7D47-D03E26F49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B8DB1A-977D-7341-6B1B-E41A7F70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4-5. </a:t>
            </a:r>
            <a:r>
              <a:rPr lang="ja-JP" altLang="en-US" sz="4500" dirty="0">
                <a:solidFill>
                  <a:schemeClr val="tx2"/>
                </a:solidFill>
              </a:rPr>
              <a:t>学習のバリエーション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FF8793-9BC3-749B-C017-1E0CD9EC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561013-24B4-883A-0778-221118B0B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7B34B3-D33B-CBA8-77CD-63DB86870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37C3E4-6044-E273-08C0-3F92828B6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F15460C-206C-F1D2-4ED1-BC5BA7220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7B8B07-6E83-8A6B-B21F-6F3F29A7F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91FFAA-9E77-0BA2-BE2C-3BB19F57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429A70-F9B3-F016-A4ED-E169A40AA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254F6D-C6A8-53F9-6AA6-4DCE5A60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8ACFC4-527C-2CCF-9C03-3F6FC38EE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9D8A2C-01AB-42FC-EABB-79FDAEC93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9C75A5-09B3-5A14-BB79-8CCCCD266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を登載、その他、次の外部ライブラリがインストール済み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7EFC5-E851-409C-AE08-4442A7E2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17149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自己学習</a:t>
            </a:r>
            <a:r>
              <a:rPr lang="ja-JP" altLang="en-US" sz="2400" dirty="0"/>
              <a:t>は，</a:t>
            </a:r>
            <a:r>
              <a:rPr lang="en-US" altLang="ja-JP" sz="2400" b="1" dirty="0"/>
              <a:t>AI</a:t>
            </a:r>
            <a:r>
              <a:rPr lang="ja-JP" altLang="en-US" sz="2400" dirty="0"/>
              <a:t>が</a:t>
            </a:r>
            <a:r>
              <a:rPr lang="ja-JP" altLang="en-US" sz="2400" b="1" dirty="0"/>
              <a:t>自己対戦</a:t>
            </a:r>
            <a:r>
              <a:rPr lang="ja-JP" altLang="en-US" sz="2400" dirty="0"/>
              <a:t>や</a:t>
            </a:r>
            <a:r>
              <a:rPr lang="ja-JP" altLang="en-US" sz="2400" b="1" dirty="0"/>
              <a:t>他の</a:t>
            </a:r>
            <a:r>
              <a:rPr lang="en-US" altLang="ja-JP" sz="2400" b="1" dirty="0"/>
              <a:t>AI</a:t>
            </a:r>
            <a:r>
              <a:rPr lang="ja-JP" altLang="en-US" sz="2400" b="1" dirty="0"/>
              <a:t>との対戦</a:t>
            </a:r>
            <a:r>
              <a:rPr lang="ja-JP" altLang="en-US" sz="2400" dirty="0"/>
              <a:t>を繰り返すことで，</a:t>
            </a:r>
            <a:r>
              <a:rPr lang="ja-JP" altLang="en-US" sz="2400" b="1" dirty="0"/>
              <a:t>その結果から学習を行う</a:t>
            </a:r>
            <a:r>
              <a:rPr lang="ja-JP" altLang="en-US" sz="2400" dirty="0"/>
              <a:t>機械学習の手法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167056" y="5872299"/>
            <a:ext cx="774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https://www.theguardian.com/technology/2017/dec/07/alphazero-google-deepmind-ai-beats-champion-program-teaching-itself-to-play-four-hours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50229" y="4600121"/>
            <a:ext cx="9110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AlphaZero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のニュース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人工知能は，４時間の学習により，それまでの最強のチェスの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コンピュータプログラムに勝利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(2017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EFE6D6-DBC4-4659-83D9-DB784A8B25D4}"/>
              </a:ext>
            </a:extLst>
          </p:cNvPr>
          <p:cNvSpPr txBox="1"/>
          <p:nvPr/>
        </p:nvSpPr>
        <p:spPr>
          <a:xfrm>
            <a:off x="5044611" y="314421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A1F4B5-57F7-4D99-8C92-E429E7556E9C}"/>
              </a:ext>
            </a:extLst>
          </p:cNvPr>
          <p:cNvSpPr txBox="1"/>
          <p:nvPr/>
        </p:nvSpPr>
        <p:spPr>
          <a:xfrm>
            <a:off x="7675057" y="314421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1C2C932F-B4D9-4930-A1E5-68B5198325B5}"/>
              </a:ext>
            </a:extLst>
          </p:cNvPr>
          <p:cNvSpPr/>
          <p:nvPr/>
        </p:nvSpPr>
        <p:spPr>
          <a:xfrm>
            <a:off x="6476504" y="3218082"/>
            <a:ext cx="888715" cy="2825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88BCBC-BF9A-42D0-B67E-CE9CED03B7E2}"/>
              </a:ext>
            </a:extLst>
          </p:cNvPr>
          <p:cNvSpPr txBox="1"/>
          <p:nvPr/>
        </p:nvSpPr>
        <p:spPr>
          <a:xfrm>
            <a:off x="6597695" y="27748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対戦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1006200-B11E-4D93-9C52-C67F51C5F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81" y="2647167"/>
            <a:ext cx="1718313" cy="16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34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201529" y="6423781"/>
            <a:ext cx="7746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https://openai.com/blog/dota-2/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0" y="4557992"/>
            <a:ext cx="902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OpenAI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のニュース：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人工知能は、数ヶ月の学習により、オンラインゲーム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Dota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で、人間のゲームチャンピョンに勝利。人工知能のプレイスタイルは、今後のゲームプレイの参考になるという見解もある（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年）。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3A3B391-539C-4A60-907B-CE3E66589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69" y="784063"/>
            <a:ext cx="6238081" cy="35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250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7EFC5-E851-409C-AE08-4442A7E2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1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人工知能がロボットを動かすことを多数繰り返し</a:t>
            </a:r>
            <a:r>
              <a:rPr lang="ja-JP" altLang="en-US" sz="2400" dirty="0"/>
              <a:t>，学習を行う．（自力で上達する）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167056" y="6398310"/>
            <a:ext cx="774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https://www.youtube.com/watch?v=Q9tDHuidzak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より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0" y="4695118"/>
            <a:ext cx="9185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による，ロボットを用いた自己学習のニュース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カメラ等を活用．ロボットハンドを動かして，物体を把持．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ロボットハンドの動かし方，つかむ強さを自己学習し，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種類・大きさ・形状・素材に応じた把持を学習． 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E2F3509-A0B7-4D8E-B1EF-A650132AB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1979737"/>
            <a:ext cx="4233897" cy="24219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A275C79-182E-429A-800F-3420BA966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0" y="1984396"/>
            <a:ext cx="4202306" cy="2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546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87581-2ACA-4297-BC39-724C7CFE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強化学習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36FABB-1470-41CF-BD73-645DBEEA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004" y="6148896"/>
            <a:ext cx="2586455" cy="6269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行動は複数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2D66C4-6690-47E7-9261-B6223DB8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C4FE75-1C6B-4AEC-B5D8-64E885AE1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668035"/>
            <a:ext cx="1337530" cy="12372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02EE941-8233-43FD-8CC9-4DE61CA84D52}"/>
              </a:ext>
            </a:extLst>
          </p:cNvPr>
          <p:cNvCxnSpPr/>
          <p:nvPr/>
        </p:nvCxnSpPr>
        <p:spPr>
          <a:xfrm flipV="1">
            <a:off x="2368550" y="2470484"/>
            <a:ext cx="863600" cy="46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7A1F676-38CC-474F-B939-0F916143203C}"/>
              </a:ext>
            </a:extLst>
          </p:cNvPr>
          <p:cNvCxnSpPr>
            <a:cxnSpLocks/>
          </p:cNvCxnSpPr>
          <p:nvPr/>
        </p:nvCxnSpPr>
        <p:spPr>
          <a:xfrm>
            <a:off x="2368550" y="3753127"/>
            <a:ext cx="768350" cy="596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3341293-00A1-4FFE-946F-363B099D7BBD}"/>
              </a:ext>
            </a:extLst>
          </p:cNvPr>
          <p:cNvSpPr txBox="1">
            <a:spLocks/>
          </p:cNvSpPr>
          <p:nvPr/>
        </p:nvSpPr>
        <p:spPr>
          <a:xfrm>
            <a:off x="1065008" y="1086689"/>
            <a:ext cx="2586455" cy="107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複数の行動から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１つを選択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21A42AC-3B1D-4B83-BAD7-BA7E04717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08" y="1570388"/>
            <a:ext cx="1505744" cy="143035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B998431-CF93-4410-B23C-3FF61FAEE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65" y="942428"/>
            <a:ext cx="1675185" cy="1160066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31B6E6B-B9AC-4878-BCFA-965087516373}"/>
              </a:ext>
            </a:extLst>
          </p:cNvPr>
          <p:cNvCxnSpPr/>
          <p:nvPr/>
        </p:nvCxnSpPr>
        <p:spPr>
          <a:xfrm flipV="1">
            <a:off x="5081215" y="1639830"/>
            <a:ext cx="863600" cy="46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752F2DC-98CA-4753-897F-9FA98E26A3A3}"/>
              </a:ext>
            </a:extLst>
          </p:cNvPr>
          <p:cNvSpPr txBox="1">
            <a:spLocks/>
          </p:cNvSpPr>
          <p:nvPr/>
        </p:nvSpPr>
        <p:spPr>
          <a:xfrm>
            <a:off x="8089900" y="1256914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成功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4B132DD-1DF1-4C38-B37A-6F24D9D3A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51" y="2400029"/>
            <a:ext cx="988245" cy="1430355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17DBBD2-7D67-4F33-ACB4-6B8A5EE719C9}"/>
              </a:ext>
            </a:extLst>
          </p:cNvPr>
          <p:cNvCxnSpPr>
            <a:cxnSpLocks/>
          </p:cNvCxnSpPr>
          <p:nvPr/>
        </p:nvCxnSpPr>
        <p:spPr>
          <a:xfrm>
            <a:off x="5112963" y="2800350"/>
            <a:ext cx="1066802" cy="38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064D0CEC-ED52-40B5-B81F-F1E51896B558}"/>
              </a:ext>
            </a:extLst>
          </p:cNvPr>
          <p:cNvSpPr txBox="1">
            <a:spLocks/>
          </p:cNvSpPr>
          <p:nvPr/>
        </p:nvSpPr>
        <p:spPr>
          <a:xfrm>
            <a:off x="7603518" y="2973168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6D8853-86B0-4900-A2EE-E421E1424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86" y="3606089"/>
            <a:ext cx="1855473" cy="1681523"/>
          </a:xfrm>
          <a:prstGeom prst="rect">
            <a:avLst/>
          </a:prstGeom>
        </p:spPr>
      </p:pic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B0BFE21E-B9BE-46EF-8C4C-429091D2843F}"/>
              </a:ext>
            </a:extLst>
          </p:cNvPr>
          <p:cNvSpPr txBox="1">
            <a:spLocks/>
          </p:cNvSpPr>
          <p:nvPr/>
        </p:nvSpPr>
        <p:spPr>
          <a:xfrm>
            <a:off x="5503444" y="5519815"/>
            <a:ext cx="2586455" cy="95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成功は報酬大、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失敗は報酬小として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学習を行う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29BAC77-DEC5-4FFE-BA80-9B90CDD43BE4}"/>
              </a:ext>
            </a:extLst>
          </p:cNvPr>
          <p:cNvCxnSpPr>
            <a:cxnSpLocks/>
          </p:cNvCxnSpPr>
          <p:nvPr/>
        </p:nvCxnSpPr>
        <p:spPr>
          <a:xfrm>
            <a:off x="5411414" y="4576928"/>
            <a:ext cx="1021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>
            <a:extLst>
              <a:ext uri="{FF2B5EF4-FFF2-40B4-BE49-F238E27FC236}">
                <a16:creationId xmlns:a16="http://schemas.microsoft.com/office/drawing/2014/main" id="{E109B1F8-12C7-47AC-A7FF-997B2A08F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29" y="3879010"/>
            <a:ext cx="1887206" cy="1722076"/>
          </a:xfrm>
          <a:prstGeom prst="rect">
            <a:avLst/>
          </a:prstGeom>
        </p:spPr>
      </p:pic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5850F0EC-6E76-4F55-A8C4-0E6A4E4F6565}"/>
              </a:ext>
            </a:extLst>
          </p:cNvPr>
          <p:cNvSpPr txBox="1">
            <a:spLocks/>
          </p:cNvSpPr>
          <p:nvPr/>
        </p:nvSpPr>
        <p:spPr>
          <a:xfrm>
            <a:off x="8089900" y="4660665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</a:t>
            </a:r>
          </a:p>
        </p:txBody>
      </p:sp>
    </p:spTree>
    <p:extLst>
      <p:ext uri="{BB962C8B-B14F-4D97-AF65-F5344CB8AC3E}">
        <p14:creationId xmlns:p14="http://schemas.microsoft.com/office/powerpoint/2010/main" val="3465896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強化学習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726905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強化学習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フィードバック（報酬やペナルティ）に基づく</a:t>
            </a:r>
            <a:r>
              <a:rPr lang="ja-JP" altLang="en-US" sz="2400" dirty="0"/>
              <a:t>学習．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u="sng" dirty="0"/>
          </a:p>
          <a:p>
            <a:pPr marL="0" indent="0">
              <a:buNone/>
            </a:pPr>
            <a:r>
              <a:rPr lang="ja-JP" altLang="en-US" sz="2400" b="1" u="sng" dirty="0"/>
              <a:t>使用するデータ</a:t>
            </a:r>
            <a:endParaRPr lang="en-US" altLang="ja-JP" sz="2400" b="1" u="sng" dirty="0"/>
          </a:p>
          <a:p>
            <a:pPr marL="0" indent="0">
              <a:buNone/>
            </a:pPr>
            <a:r>
              <a:rPr lang="ja-JP" altLang="en-US" sz="2400" dirty="0"/>
              <a:t>　環境との相互作用を通じてデータを収集．</a:t>
            </a:r>
          </a:p>
          <a:p>
            <a:pPr marL="0" indent="0">
              <a:buNone/>
            </a:pPr>
            <a:r>
              <a:rPr lang="ja-JP" altLang="en-US" sz="2400" b="1" u="sng" dirty="0"/>
              <a:t>強化学習の主なメリット</a:t>
            </a:r>
            <a:endParaRPr lang="en-US" altLang="ja-JP" sz="2400" b="1" u="sng" dirty="0"/>
          </a:p>
          <a:p>
            <a:r>
              <a:rPr lang="ja-JP" altLang="en-US" sz="2400" dirty="0"/>
              <a:t>長期的最適化：</a:t>
            </a:r>
            <a:r>
              <a:rPr lang="en-US" altLang="ja-JP" sz="2400" dirty="0"/>
              <a:t> </a:t>
            </a:r>
            <a:r>
              <a:rPr lang="ja-JP" altLang="en-US" sz="2400" dirty="0"/>
              <a:t>即時の報酬だけでなく，長期的なフィードバックをもとに学習</a:t>
            </a:r>
          </a:p>
          <a:p>
            <a:r>
              <a:rPr lang="ja-JP" altLang="en-US" sz="2400" dirty="0"/>
              <a:t>動的環境対応：</a:t>
            </a:r>
            <a:r>
              <a:rPr lang="en-US" altLang="ja-JP" sz="2400" dirty="0"/>
              <a:t> </a:t>
            </a:r>
            <a:r>
              <a:rPr lang="ja-JP" altLang="en-US" sz="2400" dirty="0"/>
              <a:t>環境の変化に適応する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強化学習の用途</a:t>
            </a:r>
            <a:endParaRPr lang="en-US" altLang="ja-JP" sz="2400" b="1" u="sng" dirty="0"/>
          </a:p>
          <a:p>
            <a:pPr marL="0" indent="0">
              <a:buNone/>
            </a:pPr>
            <a:r>
              <a:rPr lang="ja-JP" altLang="en-US" sz="2400" dirty="0"/>
              <a:t>　ゲーム、ロボット、対話</a:t>
            </a:r>
            <a:r>
              <a:rPr lang="en-US" altLang="ja-JP" sz="2400" dirty="0"/>
              <a:t>AI</a:t>
            </a:r>
            <a:r>
              <a:rPr lang="ja-JP" altLang="en-US" sz="2400" dirty="0"/>
              <a:t>などさまざま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2864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0B6DEC-FB8D-EF09-AA8D-CCFB45E6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学習のバリエーション</a:t>
            </a:r>
            <a:r>
              <a:rPr kumimoji="1" lang="ja-JP" altLang="en-US" dirty="0"/>
              <a:t>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C92295-53D0-CE73-69D9-5AABC11FF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自己学習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が対戦を通じて追加データなしで学習（例：</a:t>
            </a:r>
            <a:r>
              <a:rPr kumimoji="1" lang="en-US" altLang="ja-JP" sz="2400" dirty="0"/>
              <a:t>AlphaZero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OpenAI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ロボティクスでの自己学習</a:t>
            </a:r>
            <a:r>
              <a:rPr kumimoji="1" lang="ja-JP" altLang="en-US" sz="2400" dirty="0"/>
              <a:t>：物体把持など複雑なタスクを学習</a:t>
            </a:r>
            <a:endParaRPr kumimoji="1" lang="en-US" altLang="ja-JP" sz="2400" dirty="0"/>
          </a:p>
          <a:p>
            <a:r>
              <a:rPr kumimoji="1" lang="ja-JP" altLang="en-US" sz="2400" b="1" dirty="0"/>
              <a:t>強化学習</a:t>
            </a:r>
            <a:r>
              <a:rPr kumimoji="1" lang="ja-JP" altLang="en-US" sz="2400" dirty="0"/>
              <a:t>：フィードバックに</a:t>
            </a:r>
            <a:r>
              <a:rPr kumimoji="1" lang="ja-JP" altLang="en-US" sz="2400"/>
              <a:t>基づく学習，長期的最適化，動的</a:t>
            </a:r>
            <a:r>
              <a:rPr kumimoji="1" lang="ja-JP" altLang="en-US" sz="2400" dirty="0"/>
              <a:t>環境対応</a:t>
            </a:r>
            <a:endParaRPr kumimoji="1" lang="en-US" altLang="ja-JP" sz="2400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技術の急速な進歩</a:t>
            </a:r>
            <a:r>
              <a:rPr kumimoji="1" lang="ja-JP" altLang="en-US" sz="2400" dirty="0"/>
              <a:t>：人間の能力を超える事例が増加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9DE02B-AB1A-70C1-A13D-5DAED01D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80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92646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r="31660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4794165" cy="60117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学習</a:t>
            </a:r>
            <a:r>
              <a:rPr kumimoji="1" lang="ja-JP" altLang="en-US" sz="2400" dirty="0"/>
              <a:t>することにより</a:t>
            </a:r>
            <a:r>
              <a:rPr lang="ja-JP" altLang="en-US" sz="2400" b="1" dirty="0">
                <a:solidFill>
                  <a:srgbClr val="C0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：データからパターンや関係性を自動で見つけ出す能力を持つ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知的なタスクの実行</a:t>
            </a:r>
            <a:r>
              <a:rPr lang="ja-JP" altLang="en-US" sz="2400" dirty="0"/>
              <a:t>：予測，分類などの知的なタスクを実行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機械学習の基本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78082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6201</TotalTime>
  <Words>3593</Words>
  <Application>Microsoft Office PowerPoint</Application>
  <PresentationFormat>画面に合わせる (4:3)</PresentationFormat>
  <Paragraphs>544</Paragraphs>
  <Slides>65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65</vt:i4>
      </vt:variant>
    </vt:vector>
  </HeadingPairs>
  <TitlesOfParts>
    <vt:vector size="80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Merriweather</vt:lpstr>
      <vt:lpstr>Segoe UI</vt:lpstr>
      <vt:lpstr>Times New Roman</vt:lpstr>
      <vt:lpstr>1_Office テーマ</vt:lpstr>
      <vt:lpstr>2_Office テーマ</vt:lpstr>
      <vt:lpstr>3_Office テーマ</vt:lpstr>
      <vt:lpstr>Office テーマ</vt:lpstr>
      <vt:lpstr>9_Office テーマ</vt:lpstr>
      <vt:lpstr>ae-4.機械学習の基礎② 　ー　教師なし学習編　ー </vt:lpstr>
      <vt:lpstr>人工知能（AI）の学習のための指針</vt:lpstr>
      <vt:lpstr>アウトライン</vt:lpstr>
      <vt:lpstr>Python</vt:lpstr>
      <vt:lpstr>Python 言語が広く使用されている理由</vt:lpstr>
      <vt:lpstr>trinket</vt:lpstr>
      <vt:lpstr>trinket でのプログラム実行</vt:lpstr>
      <vt:lpstr>4-1. イントロダクション</vt:lpstr>
      <vt:lpstr>機械学習の基本</vt:lpstr>
      <vt:lpstr>機械学習の３つの特徴</vt:lpstr>
      <vt:lpstr>機械学習における訓練データの役割</vt:lpstr>
      <vt:lpstr>機械学習の学習プロセス</vt:lpstr>
      <vt:lpstr>機械学習まとめ</vt:lpstr>
      <vt:lpstr>機械学習の特徴と応用</vt:lpstr>
      <vt:lpstr>機械学習によるプロセス</vt:lpstr>
      <vt:lpstr>汎化の概念と特徴</vt:lpstr>
      <vt:lpstr>汎化</vt:lpstr>
      <vt:lpstr>まとめ</vt:lpstr>
      <vt:lpstr>4-2. 教師なし学習</vt:lpstr>
      <vt:lpstr>教師なし学習</vt:lpstr>
      <vt:lpstr>教師あり学習と教師無し学習の比較</vt:lpstr>
      <vt:lpstr>教師なし学習の主要タスク</vt:lpstr>
      <vt:lpstr>教師なし学習のまとめ</vt:lpstr>
      <vt:lpstr>4-3. クラスタリング</vt:lpstr>
      <vt:lpstr>クラスタリングの基本概念</vt:lpstr>
      <vt:lpstr>クラスタリングの基礎</vt:lpstr>
      <vt:lpstr>演習１．データの散布図 </vt:lpstr>
      <vt:lpstr>PowerPoint プレゼンテーション</vt:lpstr>
      <vt:lpstr>モール顧客データ（Mall Customers Data）</vt:lpstr>
      <vt:lpstr>支出スコア</vt:lpstr>
      <vt:lpstr>年齢と年間収入</vt:lpstr>
      <vt:lpstr>年間収入と支出スコア</vt:lpstr>
      <vt:lpstr>演習２．クラスタリング </vt:lpstr>
      <vt:lpstr>PowerPoint プレゼンテーション</vt:lpstr>
      <vt:lpstr>クラスタリング</vt:lpstr>
      <vt:lpstr>PowerPoint プレゼンテーション</vt:lpstr>
      <vt:lpstr>演習３．クラスタリングをビジュアルに学べる学習サイト </vt:lpstr>
      <vt:lpstr>クラスタリング学習サイトの活用</vt:lpstr>
      <vt:lpstr>クラスタリングで用いた K-means 法</vt:lpstr>
      <vt:lpstr>クラスタリングの異常検知への応用</vt:lpstr>
      <vt:lpstr>ここまでのまとめ</vt:lpstr>
      <vt:lpstr>4-4. オートエンコーダ</vt:lpstr>
      <vt:lpstr>オートエンコーダ</vt:lpstr>
      <vt:lpstr>オートエンコーダの応用例</vt:lpstr>
      <vt:lpstr>オートエンコーダの主な応用分野</vt:lpstr>
      <vt:lpstr>オートエンコーダの圧縮と再構成</vt:lpstr>
      <vt:lpstr>オートエンコーダの圧縮と再構成</vt:lpstr>
      <vt:lpstr>オートエンコーダによるノイズ除去</vt:lpstr>
      <vt:lpstr>オートエンコーダによるデータ生成</vt:lpstr>
      <vt:lpstr>オートエンコーダによるデータ生成</vt:lpstr>
      <vt:lpstr>演習３．オートエンコーダ</vt:lpstr>
      <vt:lpstr>演習の目的</vt:lpstr>
      <vt:lpstr>オートエンコーダ</vt:lpstr>
      <vt:lpstr>オートエンコーダの種類</vt:lpstr>
      <vt:lpstr>オートエンコーダのまとめ</vt:lpstr>
      <vt:lpstr>4-5. 画像生成AIとの関連</vt:lpstr>
      <vt:lpstr>画像生成AIの基礎</vt:lpstr>
      <vt:lpstr>教師なし学習のまとめ</vt:lpstr>
      <vt:lpstr>4-5. 学習のバリエーション</vt:lpstr>
      <vt:lpstr>自己学習のニュース</vt:lpstr>
      <vt:lpstr>自己学習のニュース</vt:lpstr>
      <vt:lpstr>自己学習のニュース</vt:lpstr>
      <vt:lpstr>強化学習</vt:lpstr>
      <vt:lpstr>強化学習</vt:lpstr>
      <vt:lpstr>学習のバリエーションのまとめ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ae-4.機械学習の基礎② ー 教師無し学習編（AI演習）</dc:title>
  <dc:creator>kaneko kunihiko</dc:creator>
  <cp:lastModifiedBy>金子　邦彦</cp:lastModifiedBy>
  <cp:revision>594</cp:revision>
  <dcterms:created xsi:type="dcterms:W3CDTF">2019-11-02T00:06:04Z</dcterms:created>
  <dcterms:modified xsi:type="dcterms:W3CDTF">2025-03-25T04:57:34Z</dcterms:modified>
</cp:coreProperties>
</file>