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8" r:id="rId3"/>
    <p:sldMasterId id="2147483709" r:id="rId4"/>
    <p:sldMasterId id="2147483714" r:id="rId5"/>
    <p:sldMasterId id="2147483719" r:id="rId6"/>
  </p:sldMasterIdLst>
  <p:notesMasterIdLst>
    <p:notesMasterId r:id="rId69"/>
  </p:notesMasterIdLst>
  <p:handoutMasterIdLst>
    <p:handoutMasterId r:id="rId70"/>
  </p:handoutMasterIdLst>
  <p:sldIdLst>
    <p:sldId id="1037" r:id="rId7"/>
    <p:sldId id="1005" r:id="rId8"/>
    <p:sldId id="1458" r:id="rId9"/>
    <p:sldId id="1361" r:id="rId10"/>
    <p:sldId id="1892" r:id="rId11"/>
    <p:sldId id="1815" r:id="rId12"/>
    <p:sldId id="1893" r:id="rId13"/>
    <p:sldId id="1459" r:id="rId14"/>
    <p:sldId id="1857" r:id="rId15"/>
    <p:sldId id="1974" r:id="rId16"/>
    <p:sldId id="961" r:id="rId17"/>
    <p:sldId id="1463" r:id="rId18"/>
    <p:sldId id="1894" r:id="rId19"/>
    <p:sldId id="258" r:id="rId20"/>
    <p:sldId id="1466" r:id="rId21"/>
    <p:sldId id="1975" r:id="rId22"/>
    <p:sldId id="1955" r:id="rId23"/>
    <p:sldId id="1896" r:id="rId24"/>
    <p:sldId id="263" r:id="rId25"/>
    <p:sldId id="1973" r:id="rId26"/>
    <p:sldId id="1921" r:id="rId27"/>
    <p:sldId id="1926" r:id="rId28"/>
    <p:sldId id="1927" r:id="rId29"/>
    <p:sldId id="1938" r:id="rId30"/>
    <p:sldId id="1939" r:id="rId31"/>
    <p:sldId id="1940" r:id="rId32"/>
    <p:sldId id="1942" r:id="rId33"/>
    <p:sldId id="1943" r:id="rId34"/>
    <p:sldId id="1945" r:id="rId35"/>
    <p:sldId id="1932" r:id="rId36"/>
    <p:sldId id="1941" r:id="rId37"/>
    <p:sldId id="1946" r:id="rId38"/>
    <p:sldId id="1947" r:id="rId39"/>
    <p:sldId id="1948" r:id="rId40"/>
    <p:sldId id="1950" r:id="rId41"/>
    <p:sldId id="1952" r:id="rId42"/>
    <p:sldId id="1976" r:id="rId43"/>
    <p:sldId id="1469" r:id="rId44"/>
    <p:sldId id="1958" r:id="rId45"/>
    <p:sldId id="1959" r:id="rId46"/>
    <p:sldId id="1951" r:id="rId47"/>
    <p:sldId id="1960" r:id="rId48"/>
    <p:sldId id="1961" r:id="rId49"/>
    <p:sldId id="1962" r:id="rId50"/>
    <p:sldId id="1963" r:id="rId51"/>
    <p:sldId id="1964" r:id="rId52"/>
    <p:sldId id="1965" r:id="rId53"/>
    <p:sldId id="1967" r:id="rId54"/>
    <p:sldId id="1968" r:id="rId55"/>
    <p:sldId id="1966" r:id="rId56"/>
    <p:sldId id="1969" r:id="rId57"/>
    <p:sldId id="1970" r:id="rId58"/>
    <p:sldId id="1971" r:id="rId59"/>
    <p:sldId id="1462" r:id="rId60"/>
    <p:sldId id="1852" r:id="rId61"/>
    <p:sldId id="1859" r:id="rId62"/>
    <p:sldId id="1895" r:id="rId63"/>
    <p:sldId id="1460" r:id="rId64"/>
    <p:sldId id="1972" r:id="rId65"/>
    <p:sldId id="1451" r:id="rId66"/>
    <p:sldId id="1352" r:id="rId67"/>
    <p:sldId id="1465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6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952" y="3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73" Type="http://schemas.openxmlformats.org/officeDocument/2006/relationships/theme" Target="theme/theme1.xml"/><Relationship Id="rId74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4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5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3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1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5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0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247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1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85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3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25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3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52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7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28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06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39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7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72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0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6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448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2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f430c55eba59" TargetMode="External"/><Relationship Id="rId3" Type="http://schemas.openxmlformats.org/officeDocument/2006/relationships/image" Target="../media/image18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8067a00f4938" TargetMode="External"/><Relationship Id="rId3" Type="http://schemas.openxmlformats.org/officeDocument/2006/relationships/image" Target="../media/image19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f24bf28125a9" TargetMode="External"/><Relationship Id="rId3" Type="http://schemas.openxmlformats.org/officeDocument/2006/relationships/image" Target="../media/image20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b0a410c9d8c2" TargetMode="External"/><Relationship Id="rId3" Type="http://schemas.openxmlformats.org/officeDocument/2006/relationships/image" Target="../media/image21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918ff17a9ad9" TargetMode="External"/><Relationship Id="rId3" Type="http://schemas.openxmlformats.org/officeDocument/2006/relationships/image" Target="../media/image23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cd9fe4c24453" TargetMode="External"/><Relationship Id="rId3" Type="http://schemas.openxmlformats.org/officeDocument/2006/relationships/image" Target="../media/image26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trinket.io/python/37d6744c8013" TargetMode="External"/><Relationship Id="rId3" Type="http://schemas.openxmlformats.org/officeDocument/2006/relationships/image" Target="../media/image27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</a:t>
            </a:r>
            <a:r>
              <a:rPr lang="en-US" altLang="ja-JP" sz="4400" dirty="0">
                <a:latin typeface="メイリオ" panose="020B0604030504040204" pitchFamily="50" charset="-128"/>
              </a:rPr>
              <a:t>e-3.</a:t>
            </a:r>
            <a:r>
              <a:rPr lang="ja-JP" altLang="en-US" sz="4400" dirty="0">
                <a:latin typeface="メイリオ" panose="020B0604030504040204" pitchFamily="50" charset="-128"/>
              </a:rPr>
              <a:t>機械学習の基礎①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4400" dirty="0">
                <a:latin typeface="メイリオ" panose="020B0604030504040204" pitchFamily="50" charset="-128"/>
              </a:rPr>
              <a:t>　</a:t>
            </a:r>
            <a:r>
              <a:rPr lang="ja-JP" altLang="en-US" sz="3600" dirty="0">
                <a:latin typeface="メイリオ" panose="020B0604030504040204" pitchFamily="50" charset="-128"/>
              </a:rPr>
              <a:t>ー　教師あり学習編　ー</a:t>
            </a:r>
            <a:br>
              <a:rPr lang="en-US" altLang="ja-JP" sz="40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（</a:t>
            </a:r>
            <a:r>
              <a:rPr lang="en-US" altLang="ja-JP" sz="2800" dirty="0"/>
              <a:t>AI</a:t>
            </a:r>
            <a:r>
              <a:rPr lang="ja-JP" altLang="en-US" sz="28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BAEBC-9CF8-611F-5AA4-F5AACFB7E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77C518-DAF2-F782-7D28-D764C408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9121E4-4ECB-DA6B-11FC-0B5FDF7D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295507" cy="60117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：人間が設定していたルール等を，自動生成できる</a:t>
            </a:r>
            <a:endParaRPr lang="en-US" altLang="ja-JP" sz="2400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：従来の方法では困難だった課題も解決できる可能性がある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7582670-BDAD-6544-58F1-AFFEB47A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機械学習の３つの特徴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93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機械学習における</a:t>
            </a:r>
            <a:r>
              <a:rPr lang="ja-JP" altLang="en-US" dirty="0"/>
              <a:t>訓練データの役割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13" y="3641624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4137563" y="5034257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4216469" y="5638809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843160" y="4942066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05" y="3694994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55" y="3761198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2043132" y="472304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2223969" y="485620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892776" y="524174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751834" y="48179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842252" y="455586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2321338" y="436506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950954" y="4243958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1371645" y="540714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615261" y="543093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1402215" y="5118852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2141260" y="511369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572525" y="568393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1060860" y="540687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964626" y="5589004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834598" y="524174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3197964" y="5155115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2420940" y="544536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592343" y="570580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939894" y="609683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３種類に分類済み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72917" y="956795"/>
            <a:ext cx="8198166" cy="2095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機械学習の学習に使用されるデータ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データを用いた学習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により，コンピュータは分類や予測などの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知的な能力を獲得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例：画像分類では分類済みの大量データを使用する．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の学習プロセス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610183" y="563559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②学習の実行：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</a:rPr>
              <a:t>データを用いてパターンを学習．</a:t>
            </a:r>
            <a:endParaRPr lang="en-US" altLang="ja-JP" sz="24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モデルを構築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412375" y="2152055"/>
            <a:ext cx="277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691963" y="18148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r>
              <a:rPr lang="ja-JP" altLang="en-US" sz="2400" b="1" dirty="0"/>
              <a:t>データの準備：</a:t>
            </a:r>
            <a:endParaRPr lang="en-US" altLang="ja-JP" sz="24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/>
              <a:t>目的に応じた訓練データを準備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135760" cy="27437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63" y="2538421"/>
            <a:ext cx="1345240" cy="2693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42" y="5116111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184142"/>
            <a:ext cx="1570677" cy="1810127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73AB1D0-924A-6F0E-760D-A7B5FB2AABBE}"/>
              </a:ext>
            </a:extLst>
          </p:cNvPr>
          <p:cNvSpPr txBox="1">
            <a:spLocks/>
          </p:cNvSpPr>
          <p:nvPr/>
        </p:nvSpPr>
        <p:spPr>
          <a:xfrm>
            <a:off x="4418859" y="4155664"/>
            <a:ext cx="4643637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</a:rPr>
              <a:t>③タスクの実行：</a:t>
            </a:r>
            <a:endParaRPr lang="en-US" altLang="ja-JP" sz="24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新しいデータを処理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5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4341" cy="593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機械学習の特徴</a:t>
            </a:r>
            <a:endParaRPr lang="en-US" altLang="ja-JP" sz="2400" dirty="0"/>
          </a:p>
          <a:p>
            <a:r>
              <a:rPr lang="ja-JP" altLang="en-US" sz="2400" dirty="0"/>
              <a:t>データを用いて知的能力を向上</a:t>
            </a:r>
          </a:p>
          <a:p>
            <a:r>
              <a:rPr lang="ja-JP" altLang="en-US" sz="2400" dirty="0"/>
              <a:t>自動でデータのパターンを抽出</a:t>
            </a:r>
          </a:p>
          <a:p>
            <a:r>
              <a:rPr lang="ja-JP" altLang="en-US" sz="2400" dirty="0"/>
              <a:t>さまざまなタスクを自動実行</a:t>
            </a:r>
          </a:p>
          <a:p>
            <a:pPr marL="0" indent="0">
              <a:buNone/>
            </a:pPr>
            <a:r>
              <a:rPr lang="ja-JP" altLang="en-US" sz="2400" b="1" dirty="0"/>
              <a:t>応用事例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画像理解、自然言語処理、予測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など多数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機械学習の定義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r>
              <a:rPr lang="ja-JP" altLang="en-US" sz="2400" b="1" dirty="0"/>
              <a:t>訓練データ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し、その結果として知的能力が向上</a:t>
            </a:r>
          </a:p>
          <a:p>
            <a:r>
              <a:rPr lang="ja-JP" altLang="en-US" sz="2400" b="1" dirty="0"/>
              <a:t>訓練データの追加</a:t>
            </a:r>
            <a:r>
              <a:rPr lang="ja-JP" altLang="en-US" sz="2400" dirty="0"/>
              <a:t>により、さらに</a:t>
            </a:r>
            <a:r>
              <a:rPr lang="ja-JP" altLang="en-US" sz="2400" b="1" dirty="0"/>
              <a:t>知的能力が向上</a:t>
            </a:r>
            <a:r>
              <a:rPr lang="ja-JP" altLang="en-US" sz="2400" dirty="0"/>
              <a:t>する可能性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機械学習まとめ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71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42B2A-C7DA-4FBE-A997-32D5EB0A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900" dirty="0"/>
              <a:t>機械学習の特徴と応用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8A961-A72E-418D-A89F-C279511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能力の多様性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分類、検出、識別、認識（文字認識、画像の認識、音声認識）、予測、合成、翻訳、特徴抽出、ランク付け、情報推薦など、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さまざまな能力を持つ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</a:rPr>
              <a:t>応用範囲の広さ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: </a:t>
            </a:r>
          </a:p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経済、金融、ロボット、医療、医学研究（遺伝子解析）など、様々な分野で問題解決に活用</a:t>
            </a:r>
          </a:p>
          <a:p>
            <a:endParaRPr kumimoji="1" lang="ja-JP" altLang="en-US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機械学習は多様な能力を持ち、経済や金融から医療やロボットまで広範な応用が可能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A4D78A-016F-CFAB-87AE-FC1CBCA0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3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3-2. </a:t>
            </a:r>
            <a:r>
              <a:rPr lang="ja-JP" altLang="en-US" sz="4500" dirty="0">
                <a:solidFill>
                  <a:schemeClr val="tx2"/>
                </a:solidFill>
              </a:rPr>
              <a:t>回帰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39D5A-EF80-17FE-F3EE-D9C201C7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A643D-5615-AF5D-1150-DE20A591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回帰</a:t>
            </a:r>
            <a:r>
              <a:rPr lang="ja-JP" altLang="en-US" dirty="0"/>
              <a:t>分析の基本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DE0CC-0584-3062-362E-B0B7113C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70" y="2510328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D6E1CD-C327-BF2D-B1A2-51FFC31C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B62C57B-D06D-7A39-C5EB-698B6306600F}"/>
              </a:ext>
            </a:extLst>
          </p:cNvPr>
          <p:cNvSpPr/>
          <p:nvPr/>
        </p:nvSpPr>
        <p:spPr>
          <a:xfrm>
            <a:off x="647425" y="755505"/>
            <a:ext cx="8135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ある量から別の量を予測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する手法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訓練データから構築されたモデルを用いて予測を行う。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例：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身長と体重の関係，年齢と収入の関係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0E2A0C9C-4C81-FC57-E4FA-8BAA7BBD4AAB}"/>
              </a:ext>
            </a:extLst>
          </p:cNvPr>
          <p:cNvSpPr txBox="1">
            <a:spLocks/>
          </p:cNvSpPr>
          <p:nvPr/>
        </p:nvSpPr>
        <p:spPr>
          <a:xfrm>
            <a:off x="5276954" y="2560516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構築されたモデル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EC5373-CCEF-3328-2561-167AC2AC37BC}"/>
              </a:ext>
            </a:extLst>
          </p:cNvPr>
          <p:cNvSpPr/>
          <p:nvPr/>
        </p:nvSpPr>
        <p:spPr>
          <a:xfrm>
            <a:off x="572023" y="1867334"/>
            <a:ext cx="8135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主要プロセス①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訓練データからのモデル構築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B9F186-FF9A-1CE1-6BB7-ECD28039F948}"/>
              </a:ext>
            </a:extLst>
          </p:cNvPr>
          <p:cNvSpPr/>
          <p:nvPr/>
        </p:nvSpPr>
        <p:spPr>
          <a:xfrm>
            <a:off x="370522" y="3188173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740127A-E167-ED3D-C249-EFA239C6C08F}"/>
              </a:ext>
            </a:extLst>
          </p:cNvPr>
          <p:cNvSpPr/>
          <p:nvPr/>
        </p:nvSpPr>
        <p:spPr>
          <a:xfrm>
            <a:off x="3312688" y="364343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23CA088-EBAD-CC35-6949-C49F998522F3}"/>
              </a:ext>
            </a:extLst>
          </p:cNvPr>
          <p:cNvSpPr/>
          <p:nvPr/>
        </p:nvSpPr>
        <p:spPr>
          <a:xfrm>
            <a:off x="3492604" y="405830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A7046404-716B-0323-CA55-4D78CCAF1961}"/>
              </a:ext>
            </a:extLst>
          </p:cNvPr>
          <p:cNvSpPr/>
          <p:nvPr/>
        </p:nvSpPr>
        <p:spPr>
          <a:xfrm>
            <a:off x="3113720" y="445200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CA84B63-EDAB-910E-0962-7CD4E994F778}"/>
              </a:ext>
            </a:extLst>
          </p:cNvPr>
          <p:cNvSpPr/>
          <p:nvPr/>
        </p:nvSpPr>
        <p:spPr>
          <a:xfrm>
            <a:off x="2679802" y="46803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E81DF14-0869-E7D2-D235-E346A7062B52}"/>
              </a:ext>
            </a:extLst>
          </p:cNvPr>
          <p:cNvSpPr/>
          <p:nvPr/>
        </p:nvSpPr>
        <p:spPr>
          <a:xfrm>
            <a:off x="2245884" y="490864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AFFDF74-2D9B-3472-9F0A-820AD91B4982}"/>
              </a:ext>
            </a:extLst>
          </p:cNvPr>
          <p:cNvSpPr/>
          <p:nvPr/>
        </p:nvSpPr>
        <p:spPr>
          <a:xfrm>
            <a:off x="2546452" y="44034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64922423-76E7-5A41-45C9-1AC361CCBBAE}"/>
              </a:ext>
            </a:extLst>
          </p:cNvPr>
          <p:cNvSpPr/>
          <p:nvPr/>
        </p:nvSpPr>
        <p:spPr>
          <a:xfrm>
            <a:off x="2889353" y="51047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2D88132-0463-7F1E-31EF-1250F90ED646}"/>
              </a:ext>
            </a:extLst>
          </p:cNvPr>
          <p:cNvSpPr/>
          <p:nvPr/>
        </p:nvSpPr>
        <p:spPr>
          <a:xfrm>
            <a:off x="1821496" y="46803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915BA16-1E90-C3A4-ECAC-23ACC227F52A}"/>
              </a:ext>
            </a:extLst>
          </p:cNvPr>
          <p:cNvSpPr/>
          <p:nvPr/>
        </p:nvSpPr>
        <p:spPr>
          <a:xfrm>
            <a:off x="1989772" y="49586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0036643-914B-EB38-64D9-BCBDDC70A7A0}"/>
              </a:ext>
            </a:extLst>
          </p:cNvPr>
          <p:cNvSpPr/>
          <p:nvPr/>
        </p:nvSpPr>
        <p:spPr>
          <a:xfrm>
            <a:off x="1800328" y="56889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816E85-CE78-BE97-034A-7FFD4C63FFF0}"/>
              </a:ext>
            </a:extLst>
          </p:cNvPr>
          <p:cNvSpPr/>
          <p:nvPr/>
        </p:nvSpPr>
        <p:spPr>
          <a:xfrm>
            <a:off x="1545270" y="52952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064DDBF-1530-5903-B8EE-E052188FDD5F}"/>
              </a:ext>
            </a:extLst>
          </p:cNvPr>
          <p:cNvSpPr/>
          <p:nvPr/>
        </p:nvSpPr>
        <p:spPr>
          <a:xfrm>
            <a:off x="1478595" y="57338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4637FBD-4C0F-4D88-1F0E-BC26F1B09702}"/>
              </a:ext>
            </a:extLst>
          </p:cNvPr>
          <p:cNvSpPr/>
          <p:nvPr/>
        </p:nvSpPr>
        <p:spPr>
          <a:xfrm>
            <a:off x="1221420" y="55428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F87A7C3-29BD-F630-4761-982261CB6557}"/>
              </a:ext>
            </a:extLst>
          </p:cNvPr>
          <p:cNvSpPr/>
          <p:nvPr/>
        </p:nvSpPr>
        <p:spPr>
          <a:xfrm>
            <a:off x="944976" y="5761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4E17C81-41BC-4B5D-F75E-68520F4D72FA}"/>
              </a:ext>
            </a:extLst>
          </p:cNvPr>
          <p:cNvSpPr/>
          <p:nvPr/>
        </p:nvSpPr>
        <p:spPr>
          <a:xfrm>
            <a:off x="747399" y="55428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10344EC-4FDF-8EB2-0164-A9F4EBFC264F}"/>
              </a:ext>
            </a:extLst>
          </p:cNvPr>
          <p:cNvSpPr/>
          <p:nvPr/>
        </p:nvSpPr>
        <p:spPr>
          <a:xfrm>
            <a:off x="486189" y="57338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2A009D3-9B49-1D59-4A1A-A55AF988EF8C}"/>
              </a:ext>
            </a:extLst>
          </p:cNvPr>
          <p:cNvSpPr/>
          <p:nvPr/>
        </p:nvSpPr>
        <p:spPr>
          <a:xfrm>
            <a:off x="5321400" y="3188173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A650EF52-E5AD-B0F2-8860-D04A8F431811}"/>
              </a:ext>
            </a:extLst>
          </p:cNvPr>
          <p:cNvSpPr/>
          <p:nvPr/>
        </p:nvSpPr>
        <p:spPr>
          <a:xfrm>
            <a:off x="8263566" y="364343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0F71B81C-7964-4005-D30F-63D704C375AD}"/>
              </a:ext>
            </a:extLst>
          </p:cNvPr>
          <p:cNvSpPr/>
          <p:nvPr/>
        </p:nvSpPr>
        <p:spPr>
          <a:xfrm>
            <a:off x="8443482" y="405830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37D2C4CE-8F00-B59D-AF8D-4A1463579B38}"/>
              </a:ext>
            </a:extLst>
          </p:cNvPr>
          <p:cNvSpPr/>
          <p:nvPr/>
        </p:nvSpPr>
        <p:spPr>
          <a:xfrm>
            <a:off x="8064598" y="445200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513BE6E3-4C9D-84C0-2B5B-7517CF4C8DC0}"/>
              </a:ext>
            </a:extLst>
          </p:cNvPr>
          <p:cNvSpPr/>
          <p:nvPr/>
        </p:nvSpPr>
        <p:spPr>
          <a:xfrm>
            <a:off x="7630680" y="46803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C184DF0-F251-5C9D-9EAD-FD587DBEDF9D}"/>
              </a:ext>
            </a:extLst>
          </p:cNvPr>
          <p:cNvSpPr/>
          <p:nvPr/>
        </p:nvSpPr>
        <p:spPr>
          <a:xfrm>
            <a:off x="7196762" y="490864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A30BF51-D47D-4EBB-D2B1-65D8766F931C}"/>
              </a:ext>
            </a:extLst>
          </p:cNvPr>
          <p:cNvSpPr/>
          <p:nvPr/>
        </p:nvSpPr>
        <p:spPr>
          <a:xfrm>
            <a:off x="7497330" y="44034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E34ED69-85F4-CC7E-97B4-E5C5FBD50C23}"/>
              </a:ext>
            </a:extLst>
          </p:cNvPr>
          <p:cNvSpPr/>
          <p:nvPr/>
        </p:nvSpPr>
        <p:spPr>
          <a:xfrm>
            <a:off x="7840231" y="51047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D5A6196A-678B-547B-4579-92F1ACF284C3}"/>
              </a:ext>
            </a:extLst>
          </p:cNvPr>
          <p:cNvSpPr/>
          <p:nvPr/>
        </p:nvSpPr>
        <p:spPr>
          <a:xfrm>
            <a:off x="6772374" y="46803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00D91652-9BA7-EF58-6939-23109C2DCF3F}"/>
              </a:ext>
            </a:extLst>
          </p:cNvPr>
          <p:cNvSpPr/>
          <p:nvPr/>
        </p:nvSpPr>
        <p:spPr>
          <a:xfrm>
            <a:off x="6940650" y="49586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A2B4B8C-FBDA-E691-AF13-886049CCD25A}"/>
              </a:ext>
            </a:extLst>
          </p:cNvPr>
          <p:cNvSpPr/>
          <p:nvPr/>
        </p:nvSpPr>
        <p:spPr>
          <a:xfrm>
            <a:off x="6751206" y="56889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617C1D0-4E5D-4B65-AE28-AC9BD5B02A7D}"/>
              </a:ext>
            </a:extLst>
          </p:cNvPr>
          <p:cNvSpPr/>
          <p:nvPr/>
        </p:nvSpPr>
        <p:spPr>
          <a:xfrm>
            <a:off x="6496148" y="52952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6E930EDF-F828-2C48-5B2B-A226E1B331BC}"/>
              </a:ext>
            </a:extLst>
          </p:cNvPr>
          <p:cNvSpPr/>
          <p:nvPr/>
        </p:nvSpPr>
        <p:spPr>
          <a:xfrm>
            <a:off x="6429473" y="57338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337771CC-9384-94A3-C62F-0F295FFA073E}"/>
              </a:ext>
            </a:extLst>
          </p:cNvPr>
          <p:cNvSpPr/>
          <p:nvPr/>
        </p:nvSpPr>
        <p:spPr>
          <a:xfrm>
            <a:off x="6172298" y="55428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2BF6574-26B7-862C-26E7-24FCF041458A}"/>
              </a:ext>
            </a:extLst>
          </p:cNvPr>
          <p:cNvSpPr/>
          <p:nvPr/>
        </p:nvSpPr>
        <p:spPr>
          <a:xfrm>
            <a:off x="5895854" y="5761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E7647604-5500-CB97-A8CD-E2975FF71FB7}"/>
              </a:ext>
            </a:extLst>
          </p:cNvPr>
          <p:cNvSpPr/>
          <p:nvPr/>
        </p:nvSpPr>
        <p:spPr>
          <a:xfrm>
            <a:off x="5698277" y="55428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79594139-F8F0-80EB-FF5A-115874E306C8}"/>
              </a:ext>
            </a:extLst>
          </p:cNvPr>
          <p:cNvSpPr/>
          <p:nvPr/>
        </p:nvSpPr>
        <p:spPr>
          <a:xfrm>
            <a:off x="5437067" y="57338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BA199157-4E55-79C6-68D9-48A2B0160198}"/>
              </a:ext>
            </a:extLst>
          </p:cNvPr>
          <p:cNvSpPr/>
          <p:nvPr/>
        </p:nvSpPr>
        <p:spPr>
          <a:xfrm>
            <a:off x="4387954" y="4452003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A2C1785-1160-58FF-8A07-86F5C3430879}"/>
              </a:ext>
            </a:extLst>
          </p:cNvPr>
          <p:cNvSpPr/>
          <p:nvPr/>
        </p:nvSpPr>
        <p:spPr>
          <a:xfrm>
            <a:off x="5276954" y="3251575"/>
            <a:ext cx="3422650" cy="254943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コンテンツ プレースホルダー 2">
            <a:extLst>
              <a:ext uri="{FF2B5EF4-FFF2-40B4-BE49-F238E27FC236}">
                <a16:creationId xmlns:a16="http://schemas.microsoft.com/office/drawing/2014/main" id="{428F67DA-6908-E775-0D7D-A3DB4BC8032F}"/>
              </a:ext>
            </a:extLst>
          </p:cNvPr>
          <p:cNvSpPr txBox="1">
            <a:spLocks/>
          </p:cNvSpPr>
          <p:nvPr/>
        </p:nvSpPr>
        <p:spPr>
          <a:xfrm>
            <a:off x="5476730" y="3967817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予測用の線</a:t>
            </a:r>
          </a:p>
        </p:txBody>
      </p:sp>
    </p:spTree>
    <p:extLst>
      <p:ext uri="{BB962C8B-B14F-4D97-AF65-F5344CB8AC3E}">
        <p14:creationId xmlns:p14="http://schemas.microsoft.com/office/powerpoint/2010/main" val="223139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機械学習による回帰の仕組み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6" y="2443614"/>
            <a:ext cx="2745205" cy="7412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/>
              <a:t>① データの収集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64990" y="546673"/>
            <a:ext cx="81356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データの収集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：予測に必要な訓練データを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モデルの構築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：データから予測用のモデルを作成．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予測の実行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：新しいデータに対して予測値を算出．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D57CBB6-1432-07B3-4534-4616DC18BD04}"/>
              </a:ext>
            </a:extLst>
          </p:cNvPr>
          <p:cNvGrpSpPr/>
          <p:nvPr/>
        </p:nvGrpSpPr>
        <p:grpSpPr>
          <a:xfrm>
            <a:off x="147972" y="3028495"/>
            <a:ext cx="2702222" cy="2573759"/>
            <a:chOff x="370522" y="3188173"/>
            <a:chExt cx="3371850" cy="313055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C2DEAFC-E99E-47DD-81F1-575112A35B41}"/>
                </a:ext>
              </a:extLst>
            </p:cNvPr>
            <p:cNvSpPr/>
            <p:nvPr/>
          </p:nvSpPr>
          <p:spPr>
            <a:xfrm>
              <a:off x="370522" y="3188173"/>
              <a:ext cx="3371850" cy="3130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CC69E83-3050-4EF3-B5B7-FE1FDF4F534E}"/>
                </a:ext>
              </a:extLst>
            </p:cNvPr>
            <p:cNvSpPr/>
            <p:nvPr/>
          </p:nvSpPr>
          <p:spPr>
            <a:xfrm>
              <a:off x="3312688" y="364343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05552420-6D13-4BC5-AE91-C015AFB9E7AC}"/>
                </a:ext>
              </a:extLst>
            </p:cNvPr>
            <p:cNvSpPr/>
            <p:nvPr/>
          </p:nvSpPr>
          <p:spPr>
            <a:xfrm>
              <a:off x="3492604" y="405830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09CECD2B-F7BB-48A9-B962-ECCC955D1468}"/>
                </a:ext>
              </a:extLst>
            </p:cNvPr>
            <p:cNvSpPr/>
            <p:nvPr/>
          </p:nvSpPr>
          <p:spPr>
            <a:xfrm>
              <a:off x="3113720" y="4452003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0E3E7ABA-0AF5-4C0E-BC70-6C6E9CE73A24}"/>
                </a:ext>
              </a:extLst>
            </p:cNvPr>
            <p:cNvSpPr/>
            <p:nvPr/>
          </p:nvSpPr>
          <p:spPr>
            <a:xfrm>
              <a:off x="2679802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824C4D81-467D-4AA9-A805-5B1792E8A12D}"/>
                </a:ext>
              </a:extLst>
            </p:cNvPr>
            <p:cNvSpPr/>
            <p:nvPr/>
          </p:nvSpPr>
          <p:spPr>
            <a:xfrm>
              <a:off x="2245884" y="490864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9C73EC9-AB39-4AB5-AF3B-A6FB7573CC4D}"/>
                </a:ext>
              </a:extLst>
            </p:cNvPr>
            <p:cNvSpPr/>
            <p:nvPr/>
          </p:nvSpPr>
          <p:spPr>
            <a:xfrm>
              <a:off x="2546452" y="440342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9D3F1A71-4B7F-42E5-A5A1-5473F423E867}"/>
                </a:ext>
              </a:extLst>
            </p:cNvPr>
            <p:cNvSpPr/>
            <p:nvPr/>
          </p:nvSpPr>
          <p:spPr>
            <a:xfrm>
              <a:off x="2889353" y="51047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533DC83-12DA-41A2-98A3-2629B2C21971}"/>
                </a:ext>
              </a:extLst>
            </p:cNvPr>
            <p:cNvSpPr/>
            <p:nvPr/>
          </p:nvSpPr>
          <p:spPr>
            <a:xfrm>
              <a:off x="1821496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36F2A8C-9CF6-4157-AA18-1ECC18A66A67}"/>
                </a:ext>
              </a:extLst>
            </p:cNvPr>
            <p:cNvSpPr/>
            <p:nvPr/>
          </p:nvSpPr>
          <p:spPr>
            <a:xfrm>
              <a:off x="1989772" y="49586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4E0DBB9E-5F11-49D6-8DF6-31368CF4F63C}"/>
                </a:ext>
              </a:extLst>
            </p:cNvPr>
            <p:cNvSpPr/>
            <p:nvPr/>
          </p:nvSpPr>
          <p:spPr>
            <a:xfrm>
              <a:off x="1800328" y="56889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9E661B3-95E1-4F7B-944A-EEDE90996143}"/>
                </a:ext>
              </a:extLst>
            </p:cNvPr>
            <p:cNvSpPr/>
            <p:nvPr/>
          </p:nvSpPr>
          <p:spPr>
            <a:xfrm>
              <a:off x="1545270" y="52952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23A8B33-ADF6-4D9B-9599-A64E2CA7722E}"/>
                </a:ext>
              </a:extLst>
            </p:cNvPr>
            <p:cNvSpPr/>
            <p:nvPr/>
          </p:nvSpPr>
          <p:spPr>
            <a:xfrm>
              <a:off x="1478595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6642F75C-8214-48D5-8B4D-54328C5332C3}"/>
                </a:ext>
              </a:extLst>
            </p:cNvPr>
            <p:cNvSpPr/>
            <p:nvPr/>
          </p:nvSpPr>
          <p:spPr>
            <a:xfrm>
              <a:off x="1221420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7B08E2F9-886D-4234-B9DE-EBD145CB12B7}"/>
                </a:ext>
              </a:extLst>
            </p:cNvPr>
            <p:cNvSpPr/>
            <p:nvPr/>
          </p:nvSpPr>
          <p:spPr>
            <a:xfrm>
              <a:off x="944976" y="576193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EE3B88E0-5AE0-451D-AE28-9F68CEA8F4B5}"/>
                </a:ext>
              </a:extLst>
            </p:cNvPr>
            <p:cNvSpPr/>
            <p:nvPr/>
          </p:nvSpPr>
          <p:spPr>
            <a:xfrm>
              <a:off x="747399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AEC3AFEF-82E3-4714-95C1-AD71A60C0B0F}"/>
                </a:ext>
              </a:extLst>
            </p:cNvPr>
            <p:cNvSpPr/>
            <p:nvPr/>
          </p:nvSpPr>
          <p:spPr>
            <a:xfrm>
              <a:off x="486189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9" name="矢印: 右 78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2931881" y="3966899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92D8A7E1-1D43-4C52-A068-186100B98E99}"/>
              </a:ext>
            </a:extLst>
          </p:cNvPr>
          <p:cNvSpPr/>
          <p:nvPr/>
        </p:nvSpPr>
        <p:spPr>
          <a:xfrm>
            <a:off x="3303731" y="3327128"/>
            <a:ext cx="2488194" cy="173164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コンテンツ プレースホルダー 2">
            <a:extLst>
              <a:ext uri="{FF2B5EF4-FFF2-40B4-BE49-F238E27FC236}">
                <a16:creationId xmlns:a16="http://schemas.microsoft.com/office/drawing/2014/main" id="{341D8803-9E3B-414D-B750-B359CCB9E8B3}"/>
              </a:ext>
            </a:extLst>
          </p:cNvPr>
          <p:cNvSpPr txBox="1">
            <a:spLocks/>
          </p:cNvSpPr>
          <p:nvPr/>
        </p:nvSpPr>
        <p:spPr>
          <a:xfrm>
            <a:off x="3623798" y="3790538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モデル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4A996D3-DAC2-43C3-8ADE-0BD3BFB48C7B}"/>
              </a:ext>
            </a:extLst>
          </p:cNvPr>
          <p:cNvGrpSpPr/>
          <p:nvPr/>
        </p:nvGrpSpPr>
        <p:grpSpPr>
          <a:xfrm>
            <a:off x="3256758" y="3003456"/>
            <a:ext cx="2702222" cy="2573759"/>
            <a:chOff x="370522" y="3188173"/>
            <a:chExt cx="3371850" cy="3130550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06D42927-3A4B-75C8-16E3-5BCBC5C89385}"/>
                </a:ext>
              </a:extLst>
            </p:cNvPr>
            <p:cNvSpPr/>
            <p:nvPr/>
          </p:nvSpPr>
          <p:spPr>
            <a:xfrm>
              <a:off x="370522" y="3188173"/>
              <a:ext cx="3371850" cy="3130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54560862-BFCB-B23E-ECD7-419FBFFFF49F}"/>
                </a:ext>
              </a:extLst>
            </p:cNvPr>
            <p:cNvSpPr/>
            <p:nvPr/>
          </p:nvSpPr>
          <p:spPr>
            <a:xfrm>
              <a:off x="3312688" y="364343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7F9A59A3-A221-7E98-6C03-A11937993ECE}"/>
                </a:ext>
              </a:extLst>
            </p:cNvPr>
            <p:cNvSpPr/>
            <p:nvPr/>
          </p:nvSpPr>
          <p:spPr>
            <a:xfrm>
              <a:off x="3492604" y="405830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B6060D44-631E-144C-28DA-E3AE85ED4CED}"/>
                </a:ext>
              </a:extLst>
            </p:cNvPr>
            <p:cNvSpPr/>
            <p:nvPr/>
          </p:nvSpPr>
          <p:spPr>
            <a:xfrm>
              <a:off x="3113720" y="4452003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CEB770B2-E243-849F-E912-CB0A9F28535F}"/>
                </a:ext>
              </a:extLst>
            </p:cNvPr>
            <p:cNvSpPr/>
            <p:nvPr/>
          </p:nvSpPr>
          <p:spPr>
            <a:xfrm>
              <a:off x="2679802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117CD380-D48C-2044-44FB-4CEE2EAD7BB6}"/>
                </a:ext>
              </a:extLst>
            </p:cNvPr>
            <p:cNvSpPr/>
            <p:nvPr/>
          </p:nvSpPr>
          <p:spPr>
            <a:xfrm>
              <a:off x="2245884" y="490864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C8486477-DF01-AF20-1CC7-AD6EE8EFEAA9}"/>
                </a:ext>
              </a:extLst>
            </p:cNvPr>
            <p:cNvSpPr/>
            <p:nvPr/>
          </p:nvSpPr>
          <p:spPr>
            <a:xfrm>
              <a:off x="2546452" y="440342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4A215E99-4099-E9C9-D3ED-619A8438DAE4}"/>
                </a:ext>
              </a:extLst>
            </p:cNvPr>
            <p:cNvSpPr/>
            <p:nvPr/>
          </p:nvSpPr>
          <p:spPr>
            <a:xfrm>
              <a:off x="2889353" y="51047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175305C4-7A93-C005-AC12-F5204B8A22EA}"/>
                </a:ext>
              </a:extLst>
            </p:cNvPr>
            <p:cNvSpPr/>
            <p:nvPr/>
          </p:nvSpPr>
          <p:spPr>
            <a:xfrm>
              <a:off x="1821496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64D447ED-7ADA-5827-9F88-A49AF15C9DF0}"/>
                </a:ext>
              </a:extLst>
            </p:cNvPr>
            <p:cNvSpPr/>
            <p:nvPr/>
          </p:nvSpPr>
          <p:spPr>
            <a:xfrm>
              <a:off x="1989772" y="49586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DA2967D2-8A65-A2E5-20E6-82E50B8AA73C}"/>
                </a:ext>
              </a:extLst>
            </p:cNvPr>
            <p:cNvSpPr/>
            <p:nvPr/>
          </p:nvSpPr>
          <p:spPr>
            <a:xfrm>
              <a:off x="1800328" y="56889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17182228-81D1-5DC6-A657-7EC7D2B6B584}"/>
                </a:ext>
              </a:extLst>
            </p:cNvPr>
            <p:cNvSpPr/>
            <p:nvPr/>
          </p:nvSpPr>
          <p:spPr>
            <a:xfrm>
              <a:off x="1545270" y="52952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BC90B033-D893-2A66-A50B-06077D92BE2F}"/>
                </a:ext>
              </a:extLst>
            </p:cNvPr>
            <p:cNvSpPr/>
            <p:nvPr/>
          </p:nvSpPr>
          <p:spPr>
            <a:xfrm>
              <a:off x="1478595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8B9C1D1F-016C-163D-731D-B1B66A48BC95}"/>
                </a:ext>
              </a:extLst>
            </p:cNvPr>
            <p:cNvSpPr/>
            <p:nvPr/>
          </p:nvSpPr>
          <p:spPr>
            <a:xfrm>
              <a:off x="1221420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BF006C56-D5D1-BBCC-E6DC-CCEFBBA7B54F}"/>
                </a:ext>
              </a:extLst>
            </p:cNvPr>
            <p:cNvSpPr/>
            <p:nvPr/>
          </p:nvSpPr>
          <p:spPr>
            <a:xfrm>
              <a:off x="944976" y="576193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CA5687F0-323A-C1AB-B3DB-1D532E33A2CA}"/>
                </a:ext>
              </a:extLst>
            </p:cNvPr>
            <p:cNvSpPr/>
            <p:nvPr/>
          </p:nvSpPr>
          <p:spPr>
            <a:xfrm>
              <a:off x="747399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9014CD70-F29B-55EA-559C-5EF8CB412DDB}"/>
                </a:ext>
              </a:extLst>
            </p:cNvPr>
            <p:cNvSpPr/>
            <p:nvPr/>
          </p:nvSpPr>
          <p:spPr>
            <a:xfrm>
              <a:off x="486189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01B800A2-3948-1401-12F1-8A5F421CD8B8}"/>
              </a:ext>
            </a:extLst>
          </p:cNvPr>
          <p:cNvSpPr txBox="1">
            <a:spLocks/>
          </p:cNvSpPr>
          <p:nvPr/>
        </p:nvSpPr>
        <p:spPr>
          <a:xfrm>
            <a:off x="3229479" y="2440513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② モデルの構築</a:t>
            </a:r>
            <a:endParaRPr lang="en-US" altLang="ja-JP" dirty="0"/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F60FC1F6-914D-4486-6EEC-D0605EC8CAB6}"/>
              </a:ext>
            </a:extLst>
          </p:cNvPr>
          <p:cNvSpPr txBox="1">
            <a:spLocks/>
          </p:cNvSpPr>
          <p:nvPr/>
        </p:nvSpPr>
        <p:spPr>
          <a:xfrm>
            <a:off x="6398795" y="2443614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③ 予測の実行</a:t>
            </a:r>
            <a:endParaRPr lang="en-US" altLang="ja-JP" dirty="0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331F8021-4416-865C-7081-2253B52FD5A1}"/>
              </a:ext>
            </a:extLst>
          </p:cNvPr>
          <p:cNvSpPr/>
          <p:nvPr/>
        </p:nvSpPr>
        <p:spPr>
          <a:xfrm>
            <a:off x="6014430" y="3877307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80E4D4A-3940-C701-4C31-B35B4EA50F45}"/>
              </a:ext>
            </a:extLst>
          </p:cNvPr>
          <p:cNvGrpSpPr/>
          <p:nvPr/>
        </p:nvGrpSpPr>
        <p:grpSpPr>
          <a:xfrm>
            <a:off x="6353085" y="3003456"/>
            <a:ext cx="2702222" cy="2573759"/>
            <a:chOff x="370522" y="3188173"/>
            <a:chExt cx="3371850" cy="3130550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71FC5DE4-6A63-A176-2F04-A8BA3CE2F6C7}"/>
                </a:ext>
              </a:extLst>
            </p:cNvPr>
            <p:cNvSpPr/>
            <p:nvPr/>
          </p:nvSpPr>
          <p:spPr>
            <a:xfrm>
              <a:off x="370522" y="3188173"/>
              <a:ext cx="3371850" cy="31305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C11B0B44-7DF8-ECA7-861C-3FD442A8183E}"/>
                </a:ext>
              </a:extLst>
            </p:cNvPr>
            <p:cNvSpPr/>
            <p:nvPr/>
          </p:nvSpPr>
          <p:spPr>
            <a:xfrm>
              <a:off x="3312688" y="364343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56F7F1B7-D92D-E4A3-D42C-8F4A574DD2C5}"/>
                </a:ext>
              </a:extLst>
            </p:cNvPr>
            <p:cNvSpPr/>
            <p:nvPr/>
          </p:nvSpPr>
          <p:spPr>
            <a:xfrm>
              <a:off x="3492604" y="405830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054B5348-465D-C46B-6291-FDF763BD2356}"/>
                </a:ext>
              </a:extLst>
            </p:cNvPr>
            <p:cNvSpPr/>
            <p:nvPr/>
          </p:nvSpPr>
          <p:spPr>
            <a:xfrm>
              <a:off x="3113720" y="4452003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B9B11FD5-EB4C-E8C3-3AFC-051805E8DCF6}"/>
                </a:ext>
              </a:extLst>
            </p:cNvPr>
            <p:cNvSpPr/>
            <p:nvPr/>
          </p:nvSpPr>
          <p:spPr>
            <a:xfrm>
              <a:off x="2679802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8A98C866-D675-9FDF-6294-392E164EC345}"/>
                </a:ext>
              </a:extLst>
            </p:cNvPr>
            <p:cNvSpPr/>
            <p:nvPr/>
          </p:nvSpPr>
          <p:spPr>
            <a:xfrm>
              <a:off x="2245884" y="490864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86465EA6-9395-E45C-D1C1-25492734FD47}"/>
                </a:ext>
              </a:extLst>
            </p:cNvPr>
            <p:cNvSpPr/>
            <p:nvPr/>
          </p:nvSpPr>
          <p:spPr>
            <a:xfrm>
              <a:off x="2546452" y="440342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EE7E0D04-7248-977E-A9B7-FC832775A491}"/>
                </a:ext>
              </a:extLst>
            </p:cNvPr>
            <p:cNvSpPr/>
            <p:nvPr/>
          </p:nvSpPr>
          <p:spPr>
            <a:xfrm>
              <a:off x="2889353" y="51047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757733D7-5D66-06F0-11A2-540D7FBE8B84}"/>
                </a:ext>
              </a:extLst>
            </p:cNvPr>
            <p:cNvSpPr/>
            <p:nvPr/>
          </p:nvSpPr>
          <p:spPr>
            <a:xfrm>
              <a:off x="1821496" y="4680325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FA42A7A2-9856-B976-E5C3-C8DF119C6E2D}"/>
                </a:ext>
              </a:extLst>
            </p:cNvPr>
            <p:cNvSpPr/>
            <p:nvPr/>
          </p:nvSpPr>
          <p:spPr>
            <a:xfrm>
              <a:off x="1989772" y="49586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10BFC64E-646C-641F-062E-FAB2D67508D1}"/>
                </a:ext>
              </a:extLst>
            </p:cNvPr>
            <p:cNvSpPr/>
            <p:nvPr/>
          </p:nvSpPr>
          <p:spPr>
            <a:xfrm>
              <a:off x="1800328" y="56889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361045D1-2001-E374-9906-422A3BAB551E}"/>
                </a:ext>
              </a:extLst>
            </p:cNvPr>
            <p:cNvSpPr/>
            <p:nvPr/>
          </p:nvSpPr>
          <p:spPr>
            <a:xfrm>
              <a:off x="1545270" y="529520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06E7970-6DE1-7377-59C7-BA4DCD4A7B31}"/>
                </a:ext>
              </a:extLst>
            </p:cNvPr>
            <p:cNvSpPr/>
            <p:nvPr/>
          </p:nvSpPr>
          <p:spPr>
            <a:xfrm>
              <a:off x="1478595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AFF60528-C589-46CC-BD8C-A548E2DF98E8}"/>
                </a:ext>
              </a:extLst>
            </p:cNvPr>
            <p:cNvSpPr/>
            <p:nvPr/>
          </p:nvSpPr>
          <p:spPr>
            <a:xfrm>
              <a:off x="1221420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EB8BB85F-BC0C-C72E-123D-9DAD520D8F39}"/>
                </a:ext>
              </a:extLst>
            </p:cNvPr>
            <p:cNvSpPr/>
            <p:nvPr/>
          </p:nvSpPr>
          <p:spPr>
            <a:xfrm>
              <a:off x="944976" y="5761932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855B405C-F0A9-77A0-81DE-06D7052D1B54}"/>
                </a:ext>
              </a:extLst>
            </p:cNvPr>
            <p:cNvSpPr/>
            <p:nvPr/>
          </p:nvSpPr>
          <p:spPr>
            <a:xfrm>
              <a:off x="747399" y="5542857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497314B3-0A12-A7F0-C631-F405058EF3BB}"/>
                </a:ext>
              </a:extLst>
            </p:cNvPr>
            <p:cNvSpPr/>
            <p:nvPr/>
          </p:nvSpPr>
          <p:spPr>
            <a:xfrm>
              <a:off x="486189" y="5733891"/>
              <a:ext cx="133350" cy="146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6" name="楕円 85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8307456" y="4049904"/>
            <a:ext cx="312474" cy="3458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79CDE556-9CBC-283E-D87A-FB67DD32FA62}"/>
              </a:ext>
            </a:extLst>
          </p:cNvPr>
          <p:cNvSpPr/>
          <p:nvPr/>
        </p:nvSpPr>
        <p:spPr>
          <a:xfrm>
            <a:off x="6405770" y="3316354"/>
            <a:ext cx="2488194" cy="173164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AFE60E3F-9694-0B63-D05D-497806BFA8D7}"/>
              </a:ext>
            </a:extLst>
          </p:cNvPr>
          <p:cNvSpPr/>
          <p:nvPr/>
        </p:nvSpPr>
        <p:spPr>
          <a:xfrm>
            <a:off x="5375474" y="5577215"/>
            <a:ext cx="381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モデルを用いて，ＡＩが予測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（例）長さが５センチのときは，幅は１．８センチ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3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回帰のバリエーション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06BD400D-D677-F034-97BB-2F9F8899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線形回帰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直線的な関係　 例：</a:t>
            </a:r>
            <a:r>
              <a:rPr lang="en-US" altLang="ja-JP" sz="2400" dirty="0"/>
              <a:t>y = mx + b</a:t>
            </a:r>
          </a:p>
          <a:p>
            <a:r>
              <a:rPr lang="ja-JP" altLang="en-US" sz="2400" dirty="0"/>
              <a:t>多項式回帰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</a:t>
            </a:r>
            <a:r>
              <a:rPr lang="ja-JP" altLang="en-US" sz="2400" dirty="0"/>
              <a:t>直線よりも複雑な関係　例：</a:t>
            </a:r>
            <a:r>
              <a:rPr lang="en-US" altLang="ja-JP" sz="2400" dirty="0"/>
              <a:t>y = ax² + bx + c</a:t>
            </a:r>
          </a:p>
          <a:p>
            <a:r>
              <a:rPr lang="ja-JP" altLang="en-US" sz="2400" dirty="0"/>
              <a:t>ディープラーニングによる高度なモデル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その他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18924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がく片　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花弁　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花弁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がく片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EFFE3D-3AFF-913F-ED59-71471238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7C558-38CD-3700-E2FF-C66BB90D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概要</a:t>
            </a:r>
            <a:r>
              <a:rPr lang="en-US" altLang="ja-JP" sz="2400" dirty="0"/>
              <a:t>】</a:t>
            </a:r>
          </a:p>
          <a:p>
            <a:r>
              <a:rPr kumimoji="1" lang="ja-JP" altLang="en-US" sz="2400" dirty="0"/>
              <a:t>有名なデータセット．</a:t>
            </a:r>
            <a:endParaRPr kumimoji="1" lang="en-US" altLang="ja-JP" sz="2400" dirty="0"/>
          </a:p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種類のアヤメ（</a:t>
            </a:r>
            <a:r>
              <a:rPr kumimoji="1" lang="en-US" altLang="ja-JP" sz="2400" dirty="0"/>
              <a:t>Iris</a:t>
            </a:r>
            <a:r>
              <a:rPr kumimoji="1" lang="ja-JP" altLang="en-US" sz="2400" dirty="0"/>
              <a:t>）の花の特徴を記録したもの．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データの内容</a:t>
            </a:r>
            <a:r>
              <a:rPr lang="en-US" altLang="ja-JP" sz="2400" dirty="0"/>
              <a:t>】</a:t>
            </a:r>
          </a:p>
          <a:p>
            <a:r>
              <a:rPr kumimoji="1" lang="en-US" altLang="ja-JP" sz="2400" dirty="0"/>
              <a:t>150</a:t>
            </a:r>
            <a:r>
              <a:rPr kumimoji="1" lang="ja-JP" altLang="en-US" sz="2400" dirty="0"/>
              <a:t>個のサンプル（各種類</a:t>
            </a:r>
            <a:r>
              <a:rPr kumimoji="1" lang="en-US" altLang="ja-JP" sz="2400" dirty="0"/>
              <a:t>50</a:t>
            </a:r>
            <a:r>
              <a:rPr kumimoji="1" lang="ja-JP" altLang="en-US" sz="2400" dirty="0"/>
              <a:t>個ずつ）．</a:t>
            </a:r>
            <a:endParaRPr kumimoji="1" lang="en-US" altLang="ja-JP" sz="2400" dirty="0"/>
          </a:p>
          <a:p>
            <a:r>
              <a:rPr kumimoji="1" lang="en-US" altLang="ja-JP" sz="2400" dirty="0"/>
              <a:t>4</a:t>
            </a:r>
            <a:r>
              <a:rPr kumimoji="1" lang="ja-JP" altLang="en-US" sz="2400" dirty="0"/>
              <a:t>つの特徴（</a:t>
            </a:r>
            <a:r>
              <a:rPr kumimoji="1" lang="ja-JP" altLang="en-US" sz="2400" b="1" dirty="0"/>
              <a:t>がく片</a:t>
            </a:r>
            <a:r>
              <a:rPr kumimoji="1" lang="ja-JP" altLang="en-US" sz="2400" dirty="0"/>
              <a:t>の長さと幅、</a:t>
            </a:r>
            <a:r>
              <a:rPr kumimoji="1" lang="ja-JP" altLang="en-US" sz="2400" b="1" dirty="0"/>
              <a:t>花弁</a:t>
            </a:r>
            <a:r>
              <a:rPr kumimoji="1" lang="ja-JP" altLang="en-US" sz="2400" dirty="0"/>
              <a:t>の長さと幅）．</a:t>
            </a:r>
            <a:endParaRPr kumimoji="1" lang="en-US" altLang="ja-JP" sz="2400" dirty="0"/>
          </a:p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つの種類（品種：</a:t>
            </a:r>
            <a:r>
              <a:rPr kumimoji="1" lang="en-US" altLang="ja-JP" sz="2400" dirty="0" err="1"/>
              <a:t>setosa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versicolor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virginica</a:t>
            </a:r>
            <a:r>
              <a:rPr kumimoji="1" lang="ja-JP" altLang="en-US" sz="2400" dirty="0"/>
              <a:t>）．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BC92E-3497-5153-28AA-005C50F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F76FB6-23F3-3623-46D3-F2928008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34" y="4077197"/>
            <a:ext cx="3763826" cy="240047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937EDC-D13E-CF52-1767-86BCB96FC8DF}"/>
              </a:ext>
            </a:extLst>
          </p:cNvPr>
          <p:cNvSpPr/>
          <p:nvPr/>
        </p:nvSpPr>
        <p:spPr>
          <a:xfrm>
            <a:off x="2061586" y="6477676"/>
            <a:ext cx="3193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横軸：花弁の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A7364D-5978-D55E-FBA7-C8B756BED1CF}"/>
              </a:ext>
            </a:extLst>
          </p:cNvPr>
          <p:cNvSpPr txBox="1"/>
          <p:nvPr/>
        </p:nvSpPr>
        <p:spPr>
          <a:xfrm>
            <a:off x="613759" y="4374699"/>
            <a:ext cx="553998" cy="2297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縦軸：花弁の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133625-4D51-16C2-3D0A-2E2D099224F9}"/>
              </a:ext>
            </a:extLst>
          </p:cNvPr>
          <p:cNvSpPr txBox="1"/>
          <p:nvPr/>
        </p:nvSpPr>
        <p:spPr>
          <a:xfrm>
            <a:off x="5372966" y="46772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で色を付けた散布図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pt-BR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pt-BR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pt-BR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</p:txBody>
      </p:sp>
    </p:spTree>
    <p:extLst>
      <p:ext uri="{BB962C8B-B14F-4D97-AF65-F5344CB8AC3E}">
        <p14:creationId xmlns:p14="http://schemas.microsoft.com/office/powerpoint/2010/main" val="80424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2319925" y="3937698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4274768" y="3990153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5560552" y="4435203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60459" y="5042042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がく片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Sepal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59" y="1872572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400069" y="5055531"/>
            <a:ext cx="1600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花弁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Petal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20747" y="509101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005766" y="957625"/>
            <a:ext cx="4493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Iris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１５０サンプルのうち先頭１０</a:t>
            </a:r>
          </a:p>
        </p:txBody>
      </p:sp>
    </p:spTree>
    <p:extLst>
      <p:ext uri="{BB962C8B-B14F-4D97-AF65-F5344CB8AC3E}">
        <p14:creationId xmlns:p14="http://schemas.microsoft.com/office/powerpoint/2010/main" val="167765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演習１．多項式回帰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ページ２１～２５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6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</a:t>
            </a:r>
            <a:r>
              <a:rPr kumimoji="1" lang="ja-JP" altLang="en-US" sz="2400" dirty="0"/>
              <a:t>データセットを散布図</a:t>
            </a:r>
            <a:r>
              <a:rPr lang="ja-JP" altLang="en-US" sz="2400" dirty="0"/>
              <a:t>にする．</a:t>
            </a:r>
            <a:r>
              <a:rPr lang="ja-JP" altLang="en-US" sz="2400" b="1" dirty="0"/>
              <a:t>データから，多項式回帰を行い，予測用の線を得る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１つめ：</a:t>
            </a:r>
            <a:r>
              <a:rPr kumimoji="1" lang="ja-JP" altLang="en-US" sz="2400" b="1" dirty="0"/>
              <a:t>がく片の長さと幅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２つめ：</a:t>
            </a:r>
            <a:r>
              <a:rPr lang="ja-JP" altLang="en-US" sz="2400" b="1" dirty="0"/>
              <a:t>花弁</a:t>
            </a:r>
            <a:r>
              <a:rPr kumimoji="1" lang="ja-JP" altLang="en-US" sz="2400" b="1" dirty="0"/>
              <a:t>の長さと幅</a:t>
            </a:r>
            <a:endParaRPr lang="en-US" altLang="ja-JP" sz="2400" b="1" dirty="0"/>
          </a:p>
          <a:p>
            <a:r>
              <a:rPr kumimoji="1" lang="en-US" altLang="ja-JP" sz="2400" dirty="0"/>
              <a:t>Matplotlib</a:t>
            </a:r>
            <a:r>
              <a:rPr kumimoji="1" lang="ja-JP" altLang="en-US" sz="2400" dirty="0"/>
              <a:t> ライブラリを使用</a:t>
            </a:r>
            <a:endParaRPr kumimoji="1" lang="en-US" altLang="ja-JP" sz="2400" dirty="0"/>
          </a:p>
          <a:p>
            <a:r>
              <a:rPr lang="ja-JP" altLang="en-US" sz="2400" dirty="0"/>
              <a:t>予測や，データの関係性の分析に役立つ回帰曲線が得られる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（例）</a:t>
            </a:r>
            <a:r>
              <a:rPr lang="ja-JP" altLang="en-US" sz="2400" dirty="0"/>
              <a:t>「</a:t>
            </a:r>
            <a:r>
              <a:rPr kumimoji="1" lang="ja-JP" altLang="en-US" sz="2400" dirty="0"/>
              <a:t>花弁の長さが</a:t>
            </a:r>
            <a:r>
              <a:rPr kumimoji="1" lang="en-US" altLang="ja-JP" sz="2400" dirty="0"/>
              <a:t>5.0cm</a:t>
            </a:r>
            <a:r>
              <a:rPr kumimoji="1" lang="ja-JP" altLang="en-US" sz="2400" dirty="0"/>
              <a:t>の花に対して，その幅を</a:t>
            </a:r>
            <a:r>
              <a:rPr kumimoji="1" lang="en-US" altLang="ja-JP" sz="2400" dirty="0"/>
              <a:t>1.7cm</a:t>
            </a:r>
            <a:r>
              <a:rPr kumimoji="1" lang="ja-JP" altLang="en-US" sz="2400" dirty="0"/>
              <a:t>と予測」といった予測も可能になる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7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08463-EF4A-FC44-C611-8FEE4C1A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0CBD4E-2936-428B-5C87-B42BA01E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44662"/>
            <a:ext cx="8461208" cy="597681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このプログラムは、アヤメのがく片の長さと幅のデータを用いて</a:t>
            </a:r>
            <a:r>
              <a:rPr kumimoji="1" lang="en-US" altLang="ja-JP" sz="700" dirty="0"/>
              <a:t>2</a:t>
            </a:r>
            <a:r>
              <a:rPr kumimoji="1" lang="ja-JP" altLang="en-US" sz="700" dirty="0"/>
              <a:t>次多項式回帰を行います。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クラメールの公式で計算し、データ点と回帰曲線をプロットして、がく片の長さと幅の関係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を視覚化します。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import </a:t>
            </a:r>
            <a:r>
              <a:rPr kumimoji="1" lang="en-US" altLang="ja-JP" sz="700" dirty="0" err="1"/>
              <a:t>numpy</a:t>
            </a:r>
            <a:r>
              <a:rPr kumimoji="1" lang="en-US" altLang="ja-JP" sz="700" dirty="0"/>
              <a:t> as np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import </a:t>
            </a:r>
            <a:r>
              <a:rPr kumimoji="1" lang="en-US" altLang="ja-JP" sz="700" dirty="0" err="1"/>
              <a:t>matplotlib.pyplot</a:t>
            </a:r>
            <a:r>
              <a:rPr kumimoji="1" lang="en-US" altLang="ja-JP" sz="700" dirty="0"/>
              <a:t> as </a:t>
            </a:r>
            <a:r>
              <a:rPr kumimoji="1" lang="en-US" altLang="ja-JP" sz="700" dirty="0" err="1"/>
              <a:t>plt</a:t>
            </a: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Iris</a:t>
            </a:r>
            <a:r>
              <a:rPr kumimoji="1" lang="ja-JP" altLang="en-US" sz="700" dirty="0"/>
              <a:t>データセット（がく片の長さと幅）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x = [5.1, 4.9, 4.7, 4.6, 5.0, 5.4, 4.6, 5.0, 4.4, 4.9, 5.4, 4.8, 4.8, 4.3, 5.8, 5.7, 5.4, 5.1, 5.7, 5.1, 5.4, 5.1, 4.6, 5.1, 4.8, 5.0, 5.0, 5.2, 5.2, 4.7, 4.8, 5.4, 5.2, 5.5, 4.9, 5.0, 5.5, 4.9, 4.4, 5.1, 5.0, 4.5, 4.4, 5.0, 5.1, 4.8, 5.1, 4.6, 5.3, 5.0,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 7.0, 6.4, 6.9, 5.5, 6.5, 5.7, 6.3, 4.9, 6.6, 5.2, 5.0, 5.9, 6.0, 6.1, 5.6, 6.7, 5.6, 5.8, 6.2, 5.6, 5.9, 6.1, 6.3, 6.1, 6.4, 6.6, 6.8, 6.7, 6.0, 5.7, 5.5, 5.5, 5.8, 6.0, 5.4, 6.0, 6.7, 6.3, 5.6, 5.5, 5.5, 6.1, 5.8, 5.0, 5.6, 5.7, 5.7, 6.2, 5.1, 5.7,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 6.3, 5.8, 7.1, 6.3, 6.5, 7.6, 4.9, 7.3, 6.7, 7.2, 6.5, 6.4, 6.8, 5.7, 5.8, 6.4, 6.5, 7.7, 7.7, 6.0, 6.9, 5.6, 7.7, 6.3, 6.7, 7.2, 6.2, 6.1, 6.4, 7.2, 7.4, 7.9, 6.4, 6.3, 6.1, 7.7, 6.3, 6.4, 6.0, 6.9, 6.7, 6.9, 5.8, 6.8, 6.7, 6.7, 6.3, 6.5, 6.2, 5.9]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y = [3.5, 3.0, 3.2, 3.1, 3.6, 3.9, 3.4, 3.4, 2.9, 3.1, 3.7, 3.4, 3.0, 3.0, 4.0, 4.4, 3.9, 3.5, 3.8, 3.8, 3.4, 3.7, 3.6, 3.3, 3.4, 3.0, 3.4, 3.5, 3.4, 3.2, 3.1, 3.4, 4.1, 4.2, 3.1, 3.2, 3.5, 3.6, 3.0, 3.4, 3.5, 2.3, 3.2, 3.5, 3.8, 3.0, 3.8, 3.2, 3.7, 3.3,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 3.2, 3.2, 3.1, 2.3, 2.8, 2.8, 3.3, 2.4, 2.9, 2.7, 2.0, 3.0, 2.2, 2.9, 2.9, 3.1, 3.0, 2.7, 2.2, 2.5, 3.2, 2.8, 2.5, 2.8, 2.9, 3.0, 2.8, 3.0, 2.9, 2.6, 2.4, 2.4, 2.7, 2.7, 3.0, 3.4, 3.1, 2.3, 3.0, 2.5, 2.6, 3.0, 2.6, 2.3, 2.7, 3.0, 2.9, 2.9, 2.5, 2.8,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 3.3, 2.7, 3.0, 2.9, 3.0, 3.0, 2.5, 2.9, 2.5, 3.6, 3.2, 2.7, 3.0, 2.5, 2.8, 3.2, 3.0, 3.8, 2.6, 2.2, 3.2, 2.8, 2.8, 2.7, 3.3, 3.2, 2.8, 3.0, 2.8, 3.0, 2.8, 3.8, 2.8, 2.8, 2.6, 3.0, 3.4, 3.1, 3.0, 3.1, 3.1, 3.1, 2.7, 3.2, 3.3, 3.0, 2.5, 3.0, 3.4, 3.0]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2</a:t>
            </a:r>
            <a:r>
              <a:rPr kumimoji="1" lang="ja-JP" altLang="en-US" sz="700" dirty="0"/>
              <a:t>次多項式回帰の係数を計算する関数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def </a:t>
            </a:r>
            <a:r>
              <a:rPr kumimoji="1" lang="en-US" altLang="ja-JP" sz="700" dirty="0" err="1"/>
              <a:t>polynomial_regression</a:t>
            </a:r>
            <a:r>
              <a:rPr kumimoji="1" lang="en-US" altLang="ja-JP" sz="700" dirty="0"/>
              <a:t>(x, y):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n = </a:t>
            </a:r>
            <a:r>
              <a:rPr kumimoji="1" lang="en-US" altLang="ja-JP" sz="700" dirty="0" err="1"/>
              <a:t>len</a:t>
            </a:r>
            <a:r>
              <a:rPr kumimoji="1" lang="en-US" altLang="ja-JP" sz="700" dirty="0"/>
              <a:t>(x)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 = sum(x)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sum_x2 = sum(xi**2 for xi in 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sum_x3 = sum(xi**3 for xi in 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sum_x4 = sum(xi**4 for xi in x)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  <a:r>
              <a:rPr kumimoji="1" lang="en-US" altLang="ja-JP" sz="700" dirty="0" err="1"/>
              <a:t>sum_y</a:t>
            </a:r>
            <a:r>
              <a:rPr kumimoji="1" lang="en-US" altLang="ja-JP" sz="700" dirty="0"/>
              <a:t> = sum(y)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 = sum(xi*</a:t>
            </a:r>
            <a:r>
              <a:rPr kumimoji="1" lang="en-US" altLang="ja-JP" sz="700" dirty="0" err="1"/>
              <a:t>yi</a:t>
            </a:r>
            <a:r>
              <a:rPr kumimoji="1" lang="en-US" altLang="ja-JP" sz="700" dirty="0"/>
              <a:t> for xi, </a:t>
            </a:r>
            <a:r>
              <a:rPr kumimoji="1" lang="en-US" altLang="ja-JP" sz="700" dirty="0" err="1"/>
              <a:t>yi</a:t>
            </a:r>
            <a:r>
              <a:rPr kumimoji="1" lang="en-US" altLang="ja-JP" sz="700" dirty="0"/>
              <a:t> in zip(x, y))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sum_x2y = sum((xi**2)*</a:t>
            </a:r>
            <a:r>
              <a:rPr kumimoji="1" lang="en-US" altLang="ja-JP" sz="700" dirty="0" err="1"/>
              <a:t>yi</a:t>
            </a:r>
            <a:r>
              <a:rPr kumimoji="1" lang="en-US" altLang="ja-JP" sz="700" dirty="0"/>
              <a:t> for xi, </a:t>
            </a:r>
            <a:r>
              <a:rPr kumimoji="1" lang="en-US" altLang="ja-JP" sz="700" dirty="0" err="1"/>
              <a:t>yi</a:t>
            </a:r>
            <a:r>
              <a:rPr kumimoji="1" lang="en-US" altLang="ja-JP" sz="700" dirty="0"/>
              <a:t> in zip(x, y))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# </a:t>
            </a:r>
            <a:r>
              <a:rPr kumimoji="1" lang="ja-JP" altLang="en-US" sz="700" dirty="0"/>
              <a:t>クラメールの公式を使用して連立方程式を解く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700" dirty="0"/>
              <a:t>    </a:t>
            </a:r>
            <a:r>
              <a:rPr kumimoji="1" lang="en-US" altLang="ja-JP" sz="700" dirty="0"/>
              <a:t>D = n*(sum_x2*sum_x4 - sum_x3**2) - 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*sum_x4 - sum_x2*sum_x3) + sum_x2*(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*sum_x3 - sum_x2**2)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D1 = </a:t>
            </a:r>
            <a:r>
              <a:rPr kumimoji="1" lang="en-US" altLang="ja-JP" sz="700" dirty="0" err="1"/>
              <a:t>sum_y</a:t>
            </a:r>
            <a:r>
              <a:rPr kumimoji="1" lang="en-US" altLang="ja-JP" sz="700" dirty="0"/>
              <a:t>*(sum_x2*sum_x4 - sum_x3**2) - 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*(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*sum_x4 - sum_x2y*sum_x3) + sum_x2*(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*sum_x3 - sum_x2y*sum_x2)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D2 = n*(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*sum_x4 - sum_x2y*sum_x3) - </a:t>
            </a:r>
            <a:r>
              <a:rPr kumimoji="1" lang="en-US" altLang="ja-JP" sz="700" dirty="0" err="1"/>
              <a:t>sum_y</a:t>
            </a:r>
            <a:r>
              <a:rPr kumimoji="1" lang="en-US" altLang="ja-JP" sz="700" dirty="0"/>
              <a:t>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*sum_x4 - sum_x2*sum_x3) + sum_x2*(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*sum_x2y - 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*sum_x2)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D3 = n*(sum_x2*sum_x2y - 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*sum_x3) - 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*sum_x2y - </a:t>
            </a:r>
            <a:r>
              <a:rPr kumimoji="1" lang="en-US" altLang="ja-JP" sz="700" dirty="0" err="1"/>
              <a:t>sum_xy</a:t>
            </a:r>
            <a:r>
              <a:rPr kumimoji="1" lang="en-US" altLang="ja-JP" sz="700" dirty="0"/>
              <a:t>*sum_x2) + </a:t>
            </a:r>
            <a:r>
              <a:rPr kumimoji="1" lang="en-US" altLang="ja-JP" sz="700" dirty="0" err="1"/>
              <a:t>sum_y</a:t>
            </a:r>
            <a:r>
              <a:rPr kumimoji="1" lang="en-US" altLang="ja-JP" sz="700" dirty="0"/>
              <a:t>*(</a:t>
            </a:r>
            <a:r>
              <a:rPr kumimoji="1" lang="en-US" altLang="ja-JP" sz="700" dirty="0" err="1"/>
              <a:t>sum_x</a:t>
            </a:r>
            <a:r>
              <a:rPr kumimoji="1" lang="en-US" altLang="ja-JP" sz="700" dirty="0"/>
              <a:t>*sum_x3 - sum_x2**2)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a0 = D1 / D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a1 = D2 / D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a2 = D3 / D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    return a2, a1, a0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多項式回帰の係数を計算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a2, a1, a0 = </a:t>
            </a:r>
            <a:r>
              <a:rPr kumimoji="1" lang="en-US" altLang="ja-JP" sz="700" dirty="0" err="1"/>
              <a:t>polynomial_regression</a:t>
            </a:r>
            <a:r>
              <a:rPr kumimoji="1" lang="en-US" altLang="ja-JP" sz="700" dirty="0"/>
              <a:t>(x, y)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データポイントのプロット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plt.plot</a:t>
            </a:r>
            <a:r>
              <a:rPr kumimoji="1" lang="en-US" altLang="ja-JP" sz="700" dirty="0"/>
              <a:t>(x, y, '</a:t>
            </a:r>
            <a:r>
              <a:rPr kumimoji="1" lang="en-US" altLang="ja-JP" sz="700" dirty="0" err="1"/>
              <a:t>bo</a:t>
            </a:r>
            <a:r>
              <a:rPr kumimoji="1" lang="en-US" altLang="ja-JP" sz="700" dirty="0"/>
              <a:t>', </a:t>
            </a:r>
            <a:r>
              <a:rPr kumimoji="1" lang="en-US" altLang="ja-JP" sz="700" dirty="0" err="1"/>
              <a:t>markersize</a:t>
            </a:r>
            <a:r>
              <a:rPr kumimoji="1" lang="en-US" altLang="ja-JP" sz="700" dirty="0"/>
              <a:t>=4, alpha=0.7)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回帰曲線の描画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x_plot</a:t>
            </a:r>
            <a:r>
              <a:rPr kumimoji="1" lang="en-US" altLang="ja-JP" sz="700" dirty="0"/>
              <a:t> = </a:t>
            </a:r>
            <a:r>
              <a:rPr kumimoji="1" lang="en-US" altLang="ja-JP" sz="700" dirty="0" err="1"/>
              <a:t>np.linspace</a:t>
            </a:r>
            <a:r>
              <a:rPr kumimoji="1" lang="en-US" altLang="ja-JP" sz="700" dirty="0"/>
              <a:t>(min(x), max(x), 100)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y_plot</a:t>
            </a:r>
            <a:r>
              <a:rPr kumimoji="1" lang="en-US" altLang="ja-JP" sz="700" dirty="0"/>
              <a:t> = [a2*xi**2 + a1*xi + a0 for xi in </a:t>
            </a:r>
            <a:r>
              <a:rPr kumimoji="1" lang="en-US" altLang="ja-JP" sz="700" dirty="0" err="1"/>
              <a:t>x_plot</a:t>
            </a:r>
            <a:r>
              <a:rPr kumimoji="1" lang="en-US" altLang="ja-JP" sz="700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plt.plot</a:t>
            </a:r>
            <a:r>
              <a:rPr kumimoji="1" lang="en-US" altLang="ja-JP" sz="700" dirty="0"/>
              <a:t>(</a:t>
            </a:r>
            <a:r>
              <a:rPr kumimoji="1" lang="en-US" altLang="ja-JP" sz="700" dirty="0" err="1"/>
              <a:t>x_plot</a:t>
            </a:r>
            <a:r>
              <a:rPr kumimoji="1" lang="en-US" altLang="ja-JP" sz="700" dirty="0"/>
              <a:t>, </a:t>
            </a:r>
            <a:r>
              <a:rPr kumimoji="1" lang="en-US" altLang="ja-JP" sz="700" dirty="0" err="1"/>
              <a:t>y_plot</a:t>
            </a:r>
            <a:r>
              <a:rPr kumimoji="1" lang="en-US" altLang="ja-JP" sz="700" dirty="0"/>
              <a:t>, color='red')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グラフの設定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plt.xlabel</a:t>
            </a:r>
            <a:r>
              <a:rPr kumimoji="1" lang="en-US" altLang="ja-JP" sz="700" dirty="0"/>
              <a:t>('</a:t>
            </a:r>
            <a:r>
              <a:rPr kumimoji="1" lang="ja-JP" altLang="en-US" sz="700" dirty="0"/>
              <a:t>がく片の長さ </a:t>
            </a:r>
            <a:r>
              <a:rPr kumimoji="1" lang="en-US" altLang="ja-JP" sz="7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plt.ylabel</a:t>
            </a:r>
            <a:r>
              <a:rPr kumimoji="1" lang="en-US" altLang="ja-JP" sz="700" dirty="0"/>
              <a:t>('</a:t>
            </a:r>
            <a:r>
              <a:rPr kumimoji="1" lang="ja-JP" altLang="en-US" sz="700" dirty="0"/>
              <a:t>がく片の幅 </a:t>
            </a:r>
            <a:r>
              <a:rPr kumimoji="1" lang="en-US" altLang="ja-JP" sz="700" dirty="0"/>
              <a:t>(cm)')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plt.title</a:t>
            </a:r>
            <a:r>
              <a:rPr kumimoji="1" lang="en-US" altLang="ja-JP" sz="700" dirty="0"/>
              <a:t>('</a:t>
            </a:r>
            <a:r>
              <a:rPr kumimoji="1" lang="ja-JP" altLang="en-US" sz="700" dirty="0"/>
              <a:t>アヤメのがく片</a:t>
            </a:r>
            <a:r>
              <a:rPr kumimoji="1" lang="en-US" altLang="ja-JP" sz="700" dirty="0"/>
              <a:t>: </a:t>
            </a:r>
            <a:r>
              <a:rPr kumimoji="1" lang="ja-JP" altLang="en-US" sz="700" dirty="0"/>
              <a:t>長さと幅の関係（多項式回帰）</a:t>
            </a:r>
            <a:r>
              <a:rPr kumimoji="1" lang="en-US" altLang="ja-JP" sz="7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プロットの範囲を設定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plt.axis</a:t>
            </a:r>
            <a:r>
              <a:rPr kumimoji="1" lang="en-US" altLang="ja-JP" sz="700" dirty="0"/>
              <a:t>([min(x), max(x), min(y), max(y)])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7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/>
              <a:t># </a:t>
            </a:r>
            <a:r>
              <a:rPr kumimoji="1" lang="ja-JP" altLang="en-US" sz="700" dirty="0"/>
              <a:t>グラフの表示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700" dirty="0" err="1"/>
              <a:t>plt.show</a:t>
            </a:r>
            <a:r>
              <a:rPr kumimoji="1" lang="en-US" altLang="ja-JP" sz="700" dirty="0"/>
              <a:t>()</a:t>
            </a:r>
            <a:endParaRPr kumimoji="1" lang="ja-JP" altLang="en-US" sz="7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B6670F-E06B-6E42-F275-1229A4A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10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https://trinket.io/python/f430c55eba59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がく片の長さと幅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3F8A1A-A8B3-456C-DE41-CB6E8306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6" y="2795164"/>
            <a:ext cx="5965767" cy="28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4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https://trinket.io/python/8067a00f4938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花弁の長さと幅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56FDF3-2E90-41D7-8A70-C8375D841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9" y="2782841"/>
            <a:ext cx="7093647" cy="28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02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演習２．多項式回帰の観察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ページ２６～２９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9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自分で５つのデータを与えて，多項式回帰を実施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（例）</a:t>
            </a:r>
            <a:r>
              <a:rPr kumimoji="1" lang="en-US" altLang="ja-JP" sz="2400" dirty="0"/>
              <a:t>3 2 1 3 5</a:t>
            </a:r>
          </a:p>
          <a:p>
            <a:endParaRPr lang="en-US" altLang="ja-JP" sz="2400" dirty="0"/>
          </a:p>
          <a:p>
            <a:r>
              <a:rPr lang="ja-JP" altLang="en-US" sz="2400" dirty="0"/>
              <a:t>与えるデータを変えて，プログラムを繰り返し実行してみる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50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https://trinket.io/python/f24bf28125a9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</a:t>
            </a:r>
            <a:r>
              <a:rPr lang="ja-JP" altLang="en-US" sz="2400" b="1" dirty="0"/>
              <a:t> 右下の画面で</a:t>
            </a:r>
            <a:r>
              <a:rPr lang="ja-JP" altLang="en-US" sz="2400" dirty="0"/>
              <a:t>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つのデータ</a:t>
            </a:r>
            <a:r>
              <a:rPr lang="ja-JP" altLang="en-US" sz="2400" dirty="0"/>
              <a:t>を与える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操作例 </a:t>
            </a:r>
            <a:r>
              <a:rPr lang="en-US" altLang="ja-JP" sz="2400" b="1" dirty="0"/>
              <a:t>3 Enter 2 Enter 1 Enter 3 Enter 5 Enter</a:t>
            </a:r>
          </a:p>
          <a:p>
            <a:pPr marL="0" indent="0">
              <a:buNone/>
            </a:pPr>
            <a:r>
              <a:rPr lang="ja-JP" altLang="en-US" sz="2400" dirty="0"/>
              <a:t>③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多項式回帰の観察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C62169-D6AF-9B80-69F0-E9F0A29A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948" y="3298559"/>
            <a:ext cx="4960757" cy="22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イントロダクション（機械学習）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機械学習における回帰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機械学習における分類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決定木を用いた分類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機械学習での学習と汎化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8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4BE95-3CF9-82AE-3F42-37A4511D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機械学習の概要と応用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BAC41E-0ED4-A6EC-F394-9B722892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① データの収集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 </a:t>
            </a:r>
            <a:r>
              <a:rPr kumimoji="1" lang="en-US" altLang="ja-JP" dirty="0"/>
              <a:t>Iris</a:t>
            </a:r>
            <a:r>
              <a:rPr kumimoji="1" lang="ja-JP" altLang="en-US" dirty="0"/>
              <a:t>データセットの花弁の長さと幅のデータ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② モデルの構築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r>
              <a:rPr kumimoji="1" lang="ja-JP" altLang="en-US" dirty="0"/>
              <a:t>データを使って，コンピュータに学習させる．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b="1" dirty="0"/>
              <a:t>予測の実行</a:t>
            </a:r>
            <a:r>
              <a:rPr kumimoji="1" lang="ja-JP" altLang="en-US" dirty="0"/>
              <a:t>：</a:t>
            </a:r>
            <a:endParaRPr kumimoji="1" lang="en-US" altLang="ja-JP" dirty="0"/>
          </a:p>
          <a:p>
            <a:r>
              <a:rPr kumimoji="1" lang="ja-JP" altLang="en-US" dirty="0"/>
              <a:t>学習の結果，新しいデータに対して予測ができるようになる．</a:t>
            </a:r>
            <a:endParaRPr kumimoji="1" lang="en-US" altLang="ja-JP" dirty="0"/>
          </a:p>
          <a:p>
            <a:r>
              <a:rPr kumimoji="1" lang="ja-JP" altLang="en-US" dirty="0"/>
              <a:t>例：花弁の長さが</a:t>
            </a:r>
            <a:r>
              <a:rPr kumimoji="1" lang="en-US" altLang="ja-JP" dirty="0"/>
              <a:t>5.0cm</a:t>
            </a:r>
            <a:r>
              <a:rPr kumimoji="1" lang="ja-JP" altLang="en-US" dirty="0"/>
              <a:t>の花に対して，その幅を</a:t>
            </a:r>
            <a:r>
              <a:rPr kumimoji="1" lang="en-US" altLang="ja-JP" dirty="0"/>
              <a:t>1.7cm</a:t>
            </a:r>
            <a:r>
              <a:rPr kumimoji="1" lang="ja-JP" altLang="en-US" dirty="0"/>
              <a:t>と予測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u="sng" dirty="0"/>
              <a:t>機械学習の特徴</a:t>
            </a:r>
            <a:endParaRPr kumimoji="1" lang="en-US" altLang="ja-JP" u="sng" dirty="0"/>
          </a:p>
          <a:p>
            <a:r>
              <a:rPr kumimoji="1" lang="ja-JP" altLang="en-US" dirty="0"/>
              <a:t>従来のプログラミングは「花弁の長さが</a:t>
            </a:r>
            <a:r>
              <a:rPr kumimoji="1" lang="en-US" altLang="ja-JP" dirty="0" err="1"/>
              <a:t>Xcm</a:t>
            </a:r>
            <a:r>
              <a:rPr kumimoji="1" lang="ja-JP" altLang="en-US" dirty="0"/>
              <a:t>なら幅は</a:t>
            </a:r>
            <a:r>
              <a:rPr kumimoji="1" lang="en-US" altLang="ja-JP" dirty="0" err="1"/>
              <a:t>Ycm</a:t>
            </a:r>
            <a:r>
              <a:rPr kumimoji="1" lang="ja-JP" altLang="en-US" dirty="0"/>
              <a:t>である」といったルールを人間が記述する必要があった．</a:t>
            </a:r>
            <a:endParaRPr kumimoji="1" lang="en-US" altLang="ja-JP" dirty="0"/>
          </a:p>
          <a:p>
            <a:r>
              <a:rPr kumimoji="1" lang="ja-JP" altLang="en-US" dirty="0"/>
              <a:t>機械学習ではこれらの関係性を自動的に学習する．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データから価値ある情報を抽出し，新たな知見を得ることが可能になる．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490310-CD15-D46C-BDA9-6BFA0B2F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3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ここまでのまとめ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06BD400D-D677-F034-97BB-2F9F8899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回帰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ある量から別の量を予測</a:t>
            </a:r>
            <a:r>
              <a:rPr lang="ja-JP" altLang="en-US" sz="2400" dirty="0"/>
              <a:t>するためのもの</a:t>
            </a:r>
            <a:endParaRPr lang="en-US" altLang="ja-JP" sz="2400" dirty="0"/>
          </a:p>
          <a:p>
            <a:r>
              <a:rPr lang="ja-JP" altLang="en-US" sz="2400" b="1" dirty="0"/>
              <a:t>線形回帰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直線的な関係</a:t>
            </a:r>
            <a:r>
              <a:rPr lang="ja-JP" altLang="en-US" sz="2400" dirty="0"/>
              <a:t>を，</a:t>
            </a:r>
            <a:r>
              <a:rPr lang="ja-JP" altLang="en-US" sz="2400" b="1" dirty="0"/>
              <a:t>多項式回帰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より複雑な関係</a:t>
            </a:r>
            <a:r>
              <a:rPr lang="ja-JP" altLang="en-US" sz="2400" dirty="0"/>
              <a:t>を表現する．</a:t>
            </a:r>
            <a:endParaRPr lang="en-US" altLang="ja-JP" sz="2400" dirty="0"/>
          </a:p>
          <a:p>
            <a:r>
              <a:rPr lang="en-US" altLang="ja-JP" sz="2400" b="1" dirty="0"/>
              <a:t>Iris</a:t>
            </a:r>
            <a:r>
              <a:rPr lang="ja-JP" altLang="en-US" sz="2400" b="1" dirty="0"/>
              <a:t>データセット</a:t>
            </a:r>
            <a:r>
              <a:rPr lang="ja-JP" altLang="en-US" sz="2400" dirty="0"/>
              <a:t>は</a:t>
            </a:r>
            <a:r>
              <a:rPr lang="en-US" altLang="ja-JP" sz="2400" dirty="0"/>
              <a:t>3</a:t>
            </a:r>
            <a:r>
              <a:rPr lang="ja-JP" altLang="en-US" sz="2400" dirty="0"/>
              <a:t>種類のアヤメの花の特徴を記録した有名なデータセットである．</a:t>
            </a:r>
            <a:endParaRPr lang="en-US" altLang="ja-JP" sz="2400" dirty="0"/>
          </a:p>
          <a:p>
            <a:r>
              <a:rPr lang="ja-JP" altLang="en-US" sz="2400" dirty="0"/>
              <a:t>演習では，</a:t>
            </a:r>
            <a:r>
              <a:rPr lang="ja-JP" altLang="en-US" sz="2400" b="1" dirty="0"/>
              <a:t>データ</a:t>
            </a:r>
            <a:r>
              <a:rPr lang="ja-JP" altLang="en-US" sz="2400" dirty="0"/>
              <a:t>から，</a:t>
            </a:r>
            <a:r>
              <a:rPr lang="ja-JP" altLang="en-US" sz="2400" b="1" dirty="0"/>
              <a:t>多項式回帰</a:t>
            </a:r>
            <a:r>
              <a:rPr lang="ja-JP" altLang="en-US" sz="2400" dirty="0"/>
              <a:t>を行い，</a:t>
            </a:r>
            <a:r>
              <a:rPr lang="ja-JP" altLang="en-US" sz="2400" b="1" dirty="0"/>
              <a:t>回帰曲線</a:t>
            </a:r>
            <a:r>
              <a:rPr lang="ja-JP" altLang="en-US" sz="2400" dirty="0"/>
              <a:t>を得た．</a:t>
            </a:r>
            <a:r>
              <a:rPr lang="ja-JP" altLang="en-US" sz="2400" b="1" dirty="0"/>
              <a:t>予測や，データの関係性の分析に役立つ回帰曲線</a:t>
            </a:r>
            <a:r>
              <a:rPr lang="ja-JP" altLang="en-US" sz="2400" dirty="0"/>
              <a:t>が得られた．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238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3-3. </a:t>
            </a:r>
            <a:r>
              <a:rPr lang="ja-JP" altLang="en-US" sz="4500" dirty="0">
                <a:solidFill>
                  <a:schemeClr val="tx2"/>
                </a:solidFill>
              </a:rPr>
              <a:t>色付きの散布図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1F321-1AB5-E166-B227-794E3696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Trinket</a:t>
            </a:r>
            <a:r>
              <a:rPr lang="ja-JP" altLang="en-US" dirty="0"/>
              <a:t> を用いた色付き散布図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F6AED-D088-B67F-20D5-A7C4264B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現在のツール：</a:t>
            </a:r>
            <a:r>
              <a:rPr kumimoji="1" lang="en-US" altLang="ja-JP" sz="2400" b="1" u="sng" dirty="0"/>
              <a:t>Trinket</a:t>
            </a:r>
          </a:p>
          <a:p>
            <a:r>
              <a:rPr kumimoji="1" lang="ja-JP" altLang="en-US" sz="2400" dirty="0"/>
              <a:t>練習用に適している</a:t>
            </a:r>
            <a:endParaRPr kumimoji="1" lang="en-US" altLang="ja-JP" sz="2400" dirty="0"/>
          </a:p>
          <a:p>
            <a:r>
              <a:rPr kumimoji="1" lang="ja-JP" altLang="en-US" sz="2400" dirty="0"/>
              <a:t>外部ライブラリは限定的</a:t>
            </a:r>
            <a:endParaRPr lang="en-US" altLang="ja-JP" sz="2400" dirty="0"/>
          </a:p>
          <a:p>
            <a:r>
              <a:rPr kumimoji="1" lang="ja-JP" altLang="en-US" sz="2400" dirty="0"/>
              <a:t>機能（色付き散布図など）に制限あり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将来のツール：</a:t>
            </a:r>
            <a:r>
              <a:rPr kumimoji="1" lang="en-US" altLang="ja-JP" sz="2400" b="1" u="sng" dirty="0"/>
              <a:t>Google </a:t>
            </a:r>
            <a:r>
              <a:rPr kumimoji="1" lang="en-US" altLang="ja-JP" sz="2400" b="1" u="sng" dirty="0" err="1"/>
              <a:t>Colaboratory</a:t>
            </a:r>
            <a:endParaRPr kumimoji="1" lang="en-US" altLang="ja-JP" sz="2400" b="1" u="sng" dirty="0"/>
          </a:p>
          <a:p>
            <a:r>
              <a:rPr kumimoji="1" lang="ja-JP" altLang="en-US" sz="2400" dirty="0"/>
              <a:t>多数の外部ライブラリが利用可能</a:t>
            </a:r>
            <a:endParaRPr kumimoji="1" lang="en-US" altLang="ja-JP" sz="2400" dirty="0"/>
          </a:p>
          <a:p>
            <a:r>
              <a:rPr kumimoji="1" lang="ja-JP" altLang="en-US" sz="2400" dirty="0"/>
              <a:t>高度なデータ分析・可視化・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実践が可能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学習の流れ</a:t>
            </a:r>
            <a:r>
              <a:rPr kumimoji="1" lang="en-US" altLang="ja-JP" sz="2400" b="1" dirty="0"/>
              <a:t>】</a:t>
            </a:r>
          </a:p>
          <a:p>
            <a:r>
              <a:rPr kumimoji="1" lang="ja-JP" altLang="en-US" sz="2400" b="1" dirty="0"/>
              <a:t>現在：</a:t>
            </a:r>
            <a:r>
              <a:rPr kumimoji="1" lang="en-US" altLang="ja-JP" sz="2400" b="1" dirty="0"/>
              <a:t>Trinket</a:t>
            </a:r>
            <a:r>
              <a:rPr kumimoji="1" lang="ja-JP" altLang="en-US" sz="2400" b="1" dirty="0"/>
              <a:t>で基礎を学ぶ</a:t>
            </a:r>
            <a:endParaRPr kumimoji="1" lang="en-US" altLang="ja-JP" sz="2400" b="1" dirty="0"/>
          </a:p>
          <a:p>
            <a:r>
              <a:rPr kumimoji="1" lang="ja-JP" altLang="en-US" sz="2400" dirty="0"/>
              <a:t>将来：より高機能な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へ移行予定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いまは，機能が少なく，その分使いやすい </a:t>
            </a:r>
            <a:r>
              <a:rPr kumimoji="1" lang="en-US" altLang="ja-JP" sz="2400" dirty="0"/>
              <a:t>Trinket</a:t>
            </a:r>
            <a:r>
              <a:rPr lang="ja-JP" altLang="en-US" sz="2400" dirty="0"/>
              <a:t> で頑張る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5D77E9-9F50-C4B6-2899-7DDD0D0A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66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Trinket </a:t>
            </a:r>
            <a:r>
              <a:rPr lang="ja-JP" altLang="en-US" dirty="0"/>
              <a:t>による色付き散布図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ページ３３～３４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15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https://trinket.io/python/b0a410c9d8c2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/>
              <a:t>Trinket </a:t>
            </a:r>
            <a:r>
              <a:rPr kumimoji="1" lang="ja-JP" altLang="en-US" sz="3200" dirty="0"/>
              <a:t>で色付きの散布図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775C4D-9EBA-6FA2-DF79-284CD4F2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2" y="2827592"/>
            <a:ext cx="5864206" cy="27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3-4. </a:t>
            </a:r>
            <a:r>
              <a:rPr lang="ja-JP" altLang="en-US" sz="4500" dirty="0">
                <a:solidFill>
                  <a:schemeClr val="tx2"/>
                </a:solidFill>
              </a:rPr>
              <a:t>分類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3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9080A7-3968-0529-C322-1210C22E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分類の基本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32EC2B-B049-457A-7AB5-9E080120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分類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データを予め定義された種類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（例：自動車，人間，自転車）</a:t>
            </a:r>
            <a:r>
              <a:rPr lang="ja-JP" altLang="en-US" sz="2400" b="1" dirty="0"/>
              <a:t>に分類</a:t>
            </a:r>
            <a:r>
              <a:rPr lang="ja-JP" altLang="en-US" sz="2400" dirty="0"/>
              <a:t>する手法である．</a:t>
            </a:r>
            <a:endParaRPr lang="en-US" altLang="ja-JP" sz="2400" dirty="0"/>
          </a:p>
          <a:p>
            <a:r>
              <a:rPr lang="ja-JP" altLang="en-US" sz="2400" dirty="0"/>
              <a:t>機械学習では，</a:t>
            </a:r>
            <a:r>
              <a:rPr lang="ja-JP" altLang="en-US" sz="2400" b="1" dirty="0"/>
              <a:t>訓練データから分類の規則を学習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新しいデータを自動的に分類</a:t>
            </a:r>
            <a:r>
              <a:rPr lang="ja-JP" altLang="en-US" sz="2400" dirty="0"/>
              <a:t>する（例：画像認識での物体分類）．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F7E769-2960-72AD-D213-7DEB92F1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コンテンツ プレースホルダー 5" descr="屋外, ウマ, 持つ, 裁判所 が含まれている画像&#10;&#10;自動的に生成された説明">
            <a:extLst>
              <a:ext uri="{FF2B5EF4-FFF2-40B4-BE49-F238E27FC236}">
                <a16:creationId xmlns:a16="http://schemas.microsoft.com/office/drawing/2014/main" id="{5C797EFD-F5DE-AC3B-9EAB-6344BF95E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6" y="2930602"/>
            <a:ext cx="4772310" cy="37908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715DE4-25F5-EA89-2789-7C722950184A}"/>
              </a:ext>
            </a:extLst>
          </p:cNvPr>
          <p:cNvSpPr txBox="1"/>
          <p:nvPr/>
        </p:nvSpPr>
        <p:spPr>
          <a:xfrm>
            <a:off x="5936520" y="4548203"/>
            <a:ext cx="30059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/>
              <a:t>AI</a:t>
            </a:r>
            <a:r>
              <a:rPr kumimoji="1" lang="ja-JP" altLang="en-US" sz="2000" u="sng" dirty="0"/>
              <a:t>の実行結果</a:t>
            </a:r>
            <a:endParaRPr kumimoji="1" lang="en-US" altLang="ja-JP" sz="2000" u="sng" dirty="0"/>
          </a:p>
          <a:p>
            <a:r>
              <a:rPr kumimoji="1" lang="ja-JP" altLang="en-US" sz="2000" dirty="0"/>
              <a:t>画像全体の画素を，</a:t>
            </a:r>
            <a:endParaRPr kumimoji="1" lang="en-US" altLang="ja-JP" sz="2000" dirty="0"/>
          </a:p>
          <a:p>
            <a:r>
              <a:rPr kumimoji="1" lang="ja-JP" altLang="en-US" sz="2000" dirty="0"/>
              <a:t>種類に応じて分類する</a:t>
            </a:r>
            <a:endParaRPr kumimoji="1" lang="en-US" altLang="ja-JP" sz="2000" dirty="0"/>
          </a:p>
          <a:p>
            <a:r>
              <a:rPr kumimoji="1" lang="ja-JP" altLang="en-US" sz="2000" dirty="0"/>
              <a:t>画像セグメンテーション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967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機械学習における分類の仕組み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680538"/>
            <a:ext cx="2745205" cy="7412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① データの収集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4588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755505"/>
            <a:ext cx="81356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データの収集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：予測に必要な訓練データを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モデルの構築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：データから分類用のモデルを作成．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予測の実行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：新しいデータを適切なクラスに分類する．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38AF5D3-7140-1611-DC7B-9B6DE5ED883A}"/>
              </a:ext>
            </a:extLst>
          </p:cNvPr>
          <p:cNvSpPr txBox="1">
            <a:spLocks/>
          </p:cNvSpPr>
          <p:nvPr/>
        </p:nvSpPr>
        <p:spPr>
          <a:xfrm>
            <a:off x="3336417" y="2629162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② モデルの構築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196677" y="3190326"/>
            <a:ext cx="2824584" cy="2528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736587" y="3671000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0DC0798-0469-4D3C-BB88-3AB43EB68A27}"/>
              </a:ext>
            </a:extLst>
          </p:cNvPr>
          <p:cNvSpPr/>
          <p:nvPr/>
        </p:nvSpPr>
        <p:spPr>
          <a:xfrm>
            <a:off x="589514" y="4122573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1AC4E07-4696-4BF1-8534-6F544D38B2E1}"/>
              </a:ext>
            </a:extLst>
          </p:cNvPr>
          <p:cNvSpPr/>
          <p:nvPr/>
        </p:nvSpPr>
        <p:spPr>
          <a:xfrm>
            <a:off x="1233254" y="3957057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998A8CA-AE33-482A-9758-120D0BAEDCC3}"/>
              </a:ext>
            </a:extLst>
          </p:cNvPr>
          <p:cNvSpPr/>
          <p:nvPr/>
        </p:nvSpPr>
        <p:spPr>
          <a:xfrm>
            <a:off x="1233254" y="4336396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2F0D56D3-F591-46B4-8526-2041612F7DD4}"/>
              </a:ext>
            </a:extLst>
          </p:cNvPr>
          <p:cNvSpPr/>
          <p:nvPr/>
        </p:nvSpPr>
        <p:spPr>
          <a:xfrm>
            <a:off x="953006" y="4164841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22598DF8-EB4E-44DE-A728-32627F651911}"/>
              </a:ext>
            </a:extLst>
          </p:cNvPr>
          <p:cNvSpPr/>
          <p:nvPr/>
        </p:nvSpPr>
        <p:spPr>
          <a:xfrm>
            <a:off x="953010" y="504251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632079" y="544610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3466EB5-8D67-441C-AB1C-D9859E1E6C4E}"/>
              </a:ext>
            </a:extLst>
          </p:cNvPr>
          <p:cNvSpPr/>
          <p:nvPr/>
        </p:nvSpPr>
        <p:spPr>
          <a:xfrm>
            <a:off x="1774844" y="4973993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4DE3B6BF-E641-4B79-9283-CCFAE13FEECA}"/>
              </a:ext>
            </a:extLst>
          </p:cNvPr>
          <p:cNvSpPr/>
          <p:nvPr/>
        </p:nvSpPr>
        <p:spPr>
          <a:xfrm>
            <a:off x="1419339" y="544610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CE5BCFBF-A59C-413F-BB72-C0666EBC89DF}"/>
              </a:ext>
            </a:extLst>
          </p:cNvPr>
          <p:cNvSpPr/>
          <p:nvPr/>
        </p:nvSpPr>
        <p:spPr>
          <a:xfrm>
            <a:off x="1615177" y="4620148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2D8E207-ED76-489D-A8E6-C6FDE798B3DF}"/>
              </a:ext>
            </a:extLst>
          </p:cNvPr>
          <p:cNvSpPr/>
          <p:nvPr/>
        </p:nvSpPr>
        <p:spPr>
          <a:xfrm>
            <a:off x="1962710" y="480733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A91502BD-E0D6-4EB3-9C91-029406DA0987}"/>
              </a:ext>
            </a:extLst>
          </p:cNvPr>
          <p:cNvSpPr/>
          <p:nvPr/>
        </p:nvSpPr>
        <p:spPr>
          <a:xfrm>
            <a:off x="1383892" y="4738096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A549CAD-BB6B-4FAF-833E-474D76140C9F}"/>
              </a:ext>
            </a:extLst>
          </p:cNvPr>
          <p:cNvSpPr/>
          <p:nvPr/>
        </p:nvSpPr>
        <p:spPr>
          <a:xfrm>
            <a:off x="1886551" y="4118292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9DE8837-4DE0-41CC-ABDF-B9599A768225}"/>
              </a:ext>
            </a:extLst>
          </p:cNvPr>
          <p:cNvSpPr/>
          <p:nvPr/>
        </p:nvSpPr>
        <p:spPr>
          <a:xfrm>
            <a:off x="2416531" y="4748361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F08D7AA-B04E-473C-AD87-93D71766B984}"/>
              </a:ext>
            </a:extLst>
          </p:cNvPr>
          <p:cNvSpPr/>
          <p:nvPr/>
        </p:nvSpPr>
        <p:spPr>
          <a:xfrm>
            <a:off x="2545970" y="4245953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2490117" y="3810888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2856CEB-9105-438C-9ECF-955EDB29FEB5}"/>
              </a:ext>
            </a:extLst>
          </p:cNvPr>
          <p:cNvSpPr/>
          <p:nvPr/>
        </p:nvSpPr>
        <p:spPr>
          <a:xfrm>
            <a:off x="3223668" y="3190326"/>
            <a:ext cx="2824584" cy="2528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F80F336-B6B2-4A96-8F99-FCD00E782733}"/>
              </a:ext>
            </a:extLst>
          </p:cNvPr>
          <p:cNvSpPr/>
          <p:nvPr/>
        </p:nvSpPr>
        <p:spPr>
          <a:xfrm>
            <a:off x="3763578" y="3671000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2BED3930-BDBC-40FC-A312-9AAB2B8E58BD}"/>
              </a:ext>
            </a:extLst>
          </p:cNvPr>
          <p:cNvSpPr/>
          <p:nvPr/>
        </p:nvSpPr>
        <p:spPr>
          <a:xfrm>
            <a:off x="3616505" y="4122573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073F800B-3F24-45CC-A11F-A8538CB41ABC}"/>
              </a:ext>
            </a:extLst>
          </p:cNvPr>
          <p:cNvSpPr/>
          <p:nvPr/>
        </p:nvSpPr>
        <p:spPr>
          <a:xfrm>
            <a:off x="4260245" y="3957057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A89C623-A236-48D6-98C3-A3550A15820B}"/>
              </a:ext>
            </a:extLst>
          </p:cNvPr>
          <p:cNvSpPr/>
          <p:nvPr/>
        </p:nvSpPr>
        <p:spPr>
          <a:xfrm>
            <a:off x="4260245" y="4336396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14BC20-00D5-404C-9C8A-86CF0FBB3CA1}"/>
              </a:ext>
            </a:extLst>
          </p:cNvPr>
          <p:cNvSpPr/>
          <p:nvPr/>
        </p:nvSpPr>
        <p:spPr>
          <a:xfrm>
            <a:off x="3979997" y="4164841"/>
            <a:ext cx="111707" cy="1179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AC7778A-6578-4FBB-A2EB-C71B94A3AF2D}"/>
              </a:ext>
            </a:extLst>
          </p:cNvPr>
          <p:cNvSpPr/>
          <p:nvPr/>
        </p:nvSpPr>
        <p:spPr>
          <a:xfrm>
            <a:off x="3980001" y="504251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B623FDD-4A9D-4F7E-910B-7CE14F426216}"/>
              </a:ext>
            </a:extLst>
          </p:cNvPr>
          <p:cNvSpPr/>
          <p:nvPr/>
        </p:nvSpPr>
        <p:spPr>
          <a:xfrm>
            <a:off x="3659070" y="544610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1E366E21-C0C2-4CEB-8AFF-6D1D056CFD97}"/>
              </a:ext>
            </a:extLst>
          </p:cNvPr>
          <p:cNvSpPr/>
          <p:nvPr/>
        </p:nvSpPr>
        <p:spPr>
          <a:xfrm>
            <a:off x="4801835" y="4973993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4446330" y="544610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5642F56D-503D-46F8-93C2-1B8C41ECF3F9}"/>
              </a:ext>
            </a:extLst>
          </p:cNvPr>
          <p:cNvSpPr/>
          <p:nvPr/>
        </p:nvSpPr>
        <p:spPr>
          <a:xfrm>
            <a:off x="4642168" y="4620148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2F26751-EF2F-4ED5-9A31-9C55CB1AD60F}"/>
              </a:ext>
            </a:extLst>
          </p:cNvPr>
          <p:cNvSpPr/>
          <p:nvPr/>
        </p:nvSpPr>
        <p:spPr>
          <a:xfrm>
            <a:off x="4989701" y="4807335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00944A-8AD4-44B2-903D-C93E185EE122}"/>
              </a:ext>
            </a:extLst>
          </p:cNvPr>
          <p:cNvSpPr/>
          <p:nvPr/>
        </p:nvSpPr>
        <p:spPr>
          <a:xfrm>
            <a:off x="4410883" y="4738096"/>
            <a:ext cx="111707" cy="1179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F090957-1DBB-40A7-913D-9A44B8B74A92}"/>
              </a:ext>
            </a:extLst>
          </p:cNvPr>
          <p:cNvSpPr/>
          <p:nvPr/>
        </p:nvSpPr>
        <p:spPr>
          <a:xfrm>
            <a:off x="4913542" y="4118292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3AC2A31E-9184-453D-9292-C598F42760B9}"/>
              </a:ext>
            </a:extLst>
          </p:cNvPr>
          <p:cNvSpPr/>
          <p:nvPr/>
        </p:nvSpPr>
        <p:spPr>
          <a:xfrm>
            <a:off x="5443522" y="4748361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547B03BD-DC10-4CCB-ACD2-9F1476C12187}"/>
              </a:ext>
            </a:extLst>
          </p:cNvPr>
          <p:cNvSpPr/>
          <p:nvPr/>
        </p:nvSpPr>
        <p:spPr>
          <a:xfrm>
            <a:off x="5572961" y="4245953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D3AEAEA-B529-4C11-835D-09CB21273A08}"/>
              </a:ext>
            </a:extLst>
          </p:cNvPr>
          <p:cNvSpPr/>
          <p:nvPr/>
        </p:nvSpPr>
        <p:spPr>
          <a:xfrm>
            <a:off x="5517108" y="3810888"/>
            <a:ext cx="111707" cy="1179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4370734-1925-44CE-9A4C-7959D1F1793B}"/>
              </a:ext>
            </a:extLst>
          </p:cNvPr>
          <p:cNvSpPr/>
          <p:nvPr/>
        </p:nvSpPr>
        <p:spPr>
          <a:xfrm>
            <a:off x="3205989" y="3155760"/>
            <a:ext cx="1665641" cy="1873406"/>
          </a:xfrm>
          <a:custGeom>
            <a:avLst/>
            <a:gdLst>
              <a:gd name="connsiteX0" fmla="*/ 0 w 1988360"/>
              <a:gd name="connsiteY0" fmla="*/ 2319753 h 2319753"/>
              <a:gd name="connsiteX1" fmla="*/ 693472 w 1988360"/>
              <a:gd name="connsiteY1" fmla="*/ 1994497 h 2319753"/>
              <a:gd name="connsiteX2" fmla="*/ 1245794 w 1988360"/>
              <a:gd name="connsiteY2" fmla="*/ 1853348 h 2319753"/>
              <a:gd name="connsiteX3" fmla="*/ 1534229 w 1988360"/>
              <a:gd name="connsiteY3" fmla="*/ 1724473 h 2319753"/>
              <a:gd name="connsiteX4" fmla="*/ 1761294 w 1988360"/>
              <a:gd name="connsiteY4" fmla="*/ 1301026 h 2319753"/>
              <a:gd name="connsiteX5" fmla="*/ 1926991 w 1988360"/>
              <a:gd name="connsiteY5" fmla="*/ 736430 h 2319753"/>
              <a:gd name="connsiteX6" fmla="*/ 1988360 w 1988360"/>
              <a:gd name="connsiteY6" fmla="*/ 0 h 2319753"/>
              <a:gd name="connsiteX7" fmla="*/ 1945402 w 1988360"/>
              <a:gd name="connsiteY7" fmla="*/ 36822 h 2319753"/>
              <a:gd name="connsiteX8" fmla="*/ 18411 w 1988360"/>
              <a:gd name="connsiteY8" fmla="*/ 30685 h 2319753"/>
              <a:gd name="connsiteX9" fmla="*/ 0 w 1988360"/>
              <a:gd name="connsiteY9" fmla="*/ 2319753 h 2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360" h="2319753">
                <a:moveTo>
                  <a:pt x="0" y="2319753"/>
                </a:moveTo>
                <a:lnTo>
                  <a:pt x="693472" y="1994497"/>
                </a:lnTo>
                <a:lnTo>
                  <a:pt x="1245794" y="1853348"/>
                </a:lnTo>
                <a:lnTo>
                  <a:pt x="1534229" y="1724473"/>
                </a:lnTo>
                <a:lnTo>
                  <a:pt x="1761294" y="1301026"/>
                </a:lnTo>
                <a:lnTo>
                  <a:pt x="1926991" y="736430"/>
                </a:lnTo>
                <a:lnTo>
                  <a:pt x="1988360" y="0"/>
                </a:lnTo>
                <a:lnTo>
                  <a:pt x="1945402" y="36822"/>
                </a:lnTo>
                <a:lnTo>
                  <a:pt x="18411" y="30685"/>
                </a:lnTo>
                <a:lnTo>
                  <a:pt x="0" y="231975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6B5AC2F-951D-4FBC-9D97-035FF6620D0D}"/>
              </a:ext>
            </a:extLst>
          </p:cNvPr>
          <p:cNvSpPr/>
          <p:nvPr/>
        </p:nvSpPr>
        <p:spPr>
          <a:xfrm>
            <a:off x="3195708" y="4543468"/>
            <a:ext cx="2169445" cy="1184508"/>
          </a:xfrm>
          <a:custGeom>
            <a:avLst/>
            <a:gdLst>
              <a:gd name="connsiteX0" fmla="*/ 0 w 2589777"/>
              <a:gd name="connsiteY0" fmla="*/ 583007 h 1466722"/>
              <a:gd name="connsiteX1" fmla="*/ 564596 w 2589777"/>
              <a:gd name="connsiteY1" fmla="*/ 343667 h 1466722"/>
              <a:gd name="connsiteX2" fmla="*/ 981906 w 2589777"/>
              <a:gd name="connsiteY2" fmla="*/ 177970 h 1466722"/>
              <a:gd name="connsiteX3" fmla="*/ 1386942 w 2589777"/>
              <a:gd name="connsiteY3" fmla="*/ 79780 h 1466722"/>
              <a:gd name="connsiteX4" fmla="*/ 1515817 w 2589777"/>
              <a:gd name="connsiteY4" fmla="*/ 0 h 1466722"/>
              <a:gd name="connsiteX5" fmla="*/ 1687651 w 2589777"/>
              <a:gd name="connsiteY5" fmla="*/ 306846 h 1466722"/>
              <a:gd name="connsiteX6" fmla="*/ 2104961 w 2589777"/>
              <a:gd name="connsiteY6" fmla="*/ 490953 h 1466722"/>
              <a:gd name="connsiteX7" fmla="*/ 2258384 w 2589777"/>
              <a:gd name="connsiteY7" fmla="*/ 705745 h 1466722"/>
              <a:gd name="connsiteX8" fmla="*/ 2399533 w 2589777"/>
              <a:gd name="connsiteY8" fmla="*/ 1037138 h 1466722"/>
              <a:gd name="connsiteX9" fmla="*/ 2589777 w 2589777"/>
              <a:gd name="connsiteY9" fmla="*/ 1466722 h 1466722"/>
              <a:gd name="connsiteX10" fmla="*/ 2141782 w 2589777"/>
              <a:gd name="connsiteY10" fmla="*/ 1429901 h 1466722"/>
              <a:gd name="connsiteX11" fmla="*/ 632102 w 2589777"/>
              <a:gd name="connsiteY11" fmla="*/ 1448311 h 1466722"/>
              <a:gd name="connsiteX12" fmla="*/ 24547 w 2589777"/>
              <a:gd name="connsiteY12" fmla="*/ 1466722 h 1466722"/>
              <a:gd name="connsiteX13" fmla="*/ 0 w 2589777"/>
              <a:gd name="connsiteY13" fmla="*/ 583007 h 14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9777" h="1466722">
                <a:moveTo>
                  <a:pt x="0" y="583007"/>
                </a:moveTo>
                <a:lnTo>
                  <a:pt x="564596" y="343667"/>
                </a:lnTo>
                <a:lnTo>
                  <a:pt x="981906" y="177970"/>
                </a:lnTo>
                <a:lnTo>
                  <a:pt x="1386942" y="79780"/>
                </a:lnTo>
                <a:lnTo>
                  <a:pt x="1515817" y="0"/>
                </a:lnTo>
                <a:lnTo>
                  <a:pt x="1687651" y="306846"/>
                </a:lnTo>
                <a:lnTo>
                  <a:pt x="2104961" y="490953"/>
                </a:lnTo>
                <a:lnTo>
                  <a:pt x="2258384" y="705745"/>
                </a:lnTo>
                <a:lnTo>
                  <a:pt x="2399533" y="1037138"/>
                </a:lnTo>
                <a:lnTo>
                  <a:pt x="2589777" y="1466722"/>
                </a:lnTo>
                <a:lnTo>
                  <a:pt x="2141782" y="1429901"/>
                </a:lnTo>
                <a:lnTo>
                  <a:pt x="632102" y="1448311"/>
                </a:lnTo>
                <a:lnTo>
                  <a:pt x="24547" y="1466722"/>
                </a:lnTo>
                <a:lnTo>
                  <a:pt x="0" y="58300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1B16E2-E958-4727-82FB-6F71D2E354A0}"/>
              </a:ext>
            </a:extLst>
          </p:cNvPr>
          <p:cNvSpPr/>
          <p:nvPr/>
        </p:nvSpPr>
        <p:spPr>
          <a:xfrm>
            <a:off x="4486065" y="3160716"/>
            <a:ext cx="1567964" cy="2572216"/>
          </a:xfrm>
          <a:custGeom>
            <a:avLst/>
            <a:gdLst>
              <a:gd name="connsiteX0" fmla="*/ 447994 w 1871758"/>
              <a:gd name="connsiteY0" fmla="*/ 24548 h 3185058"/>
              <a:gd name="connsiteX1" fmla="*/ 411173 w 1871758"/>
              <a:gd name="connsiteY1" fmla="*/ 687334 h 3185058"/>
              <a:gd name="connsiteX2" fmla="*/ 306845 w 1871758"/>
              <a:gd name="connsiteY2" fmla="*/ 1055549 h 3185058"/>
              <a:gd name="connsiteX3" fmla="*/ 190244 w 1871758"/>
              <a:gd name="connsiteY3" fmla="*/ 1368532 h 3185058"/>
              <a:gd name="connsiteX4" fmla="*/ 0 w 1871758"/>
              <a:gd name="connsiteY4" fmla="*/ 1718336 h 3185058"/>
              <a:gd name="connsiteX5" fmla="*/ 135012 w 1871758"/>
              <a:gd name="connsiteY5" fmla="*/ 2043592 h 3185058"/>
              <a:gd name="connsiteX6" fmla="*/ 601417 w 1871758"/>
              <a:gd name="connsiteY6" fmla="*/ 2215426 h 3185058"/>
              <a:gd name="connsiteX7" fmla="*/ 760977 w 1871758"/>
              <a:gd name="connsiteY7" fmla="*/ 2473176 h 3185058"/>
              <a:gd name="connsiteX8" fmla="*/ 932811 w 1871758"/>
              <a:gd name="connsiteY8" fmla="*/ 2915034 h 3185058"/>
              <a:gd name="connsiteX9" fmla="*/ 1061686 w 1871758"/>
              <a:gd name="connsiteY9" fmla="*/ 3185058 h 3185058"/>
              <a:gd name="connsiteX10" fmla="*/ 1865621 w 1871758"/>
              <a:gd name="connsiteY10" fmla="*/ 3166647 h 3185058"/>
              <a:gd name="connsiteX11" fmla="*/ 1871758 w 1871758"/>
              <a:gd name="connsiteY11" fmla="*/ 0 h 3185058"/>
              <a:gd name="connsiteX12" fmla="*/ 447994 w 1871758"/>
              <a:gd name="connsiteY12" fmla="*/ 24548 h 3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1758" h="3185058">
                <a:moveTo>
                  <a:pt x="447994" y="24548"/>
                </a:moveTo>
                <a:lnTo>
                  <a:pt x="411173" y="687334"/>
                </a:lnTo>
                <a:lnTo>
                  <a:pt x="306845" y="1055549"/>
                </a:lnTo>
                <a:lnTo>
                  <a:pt x="190244" y="1368532"/>
                </a:lnTo>
                <a:lnTo>
                  <a:pt x="0" y="1718336"/>
                </a:lnTo>
                <a:lnTo>
                  <a:pt x="135012" y="2043592"/>
                </a:lnTo>
                <a:lnTo>
                  <a:pt x="601417" y="2215426"/>
                </a:lnTo>
                <a:lnTo>
                  <a:pt x="760977" y="2473176"/>
                </a:lnTo>
                <a:lnTo>
                  <a:pt x="932811" y="2915034"/>
                </a:lnTo>
                <a:lnTo>
                  <a:pt x="1061686" y="3185058"/>
                </a:lnTo>
                <a:lnTo>
                  <a:pt x="1865621" y="3166647"/>
                </a:lnTo>
                <a:cubicBezTo>
                  <a:pt x="1867667" y="2111098"/>
                  <a:pt x="1869712" y="1055549"/>
                  <a:pt x="1871758" y="0"/>
                </a:cubicBezTo>
                <a:lnTo>
                  <a:pt x="447994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2856CEB-9105-438C-9ECF-955EDB29FEB5}"/>
              </a:ext>
            </a:extLst>
          </p:cNvPr>
          <p:cNvSpPr/>
          <p:nvPr/>
        </p:nvSpPr>
        <p:spPr>
          <a:xfrm>
            <a:off x="6259652" y="3160648"/>
            <a:ext cx="2824584" cy="2528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7974356" y="4020615"/>
            <a:ext cx="261758" cy="2793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4370734-1925-44CE-9A4C-7959D1F1793B}"/>
              </a:ext>
            </a:extLst>
          </p:cNvPr>
          <p:cNvSpPr/>
          <p:nvPr/>
        </p:nvSpPr>
        <p:spPr>
          <a:xfrm>
            <a:off x="6241974" y="3126082"/>
            <a:ext cx="1665641" cy="1873406"/>
          </a:xfrm>
          <a:custGeom>
            <a:avLst/>
            <a:gdLst>
              <a:gd name="connsiteX0" fmla="*/ 0 w 1988360"/>
              <a:gd name="connsiteY0" fmla="*/ 2319753 h 2319753"/>
              <a:gd name="connsiteX1" fmla="*/ 693472 w 1988360"/>
              <a:gd name="connsiteY1" fmla="*/ 1994497 h 2319753"/>
              <a:gd name="connsiteX2" fmla="*/ 1245794 w 1988360"/>
              <a:gd name="connsiteY2" fmla="*/ 1853348 h 2319753"/>
              <a:gd name="connsiteX3" fmla="*/ 1534229 w 1988360"/>
              <a:gd name="connsiteY3" fmla="*/ 1724473 h 2319753"/>
              <a:gd name="connsiteX4" fmla="*/ 1761294 w 1988360"/>
              <a:gd name="connsiteY4" fmla="*/ 1301026 h 2319753"/>
              <a:gd name="connsiteX5" fmla="*/ 1926991 w 1988360"/>
              <a:gd name="connsiteY5" fmla="*/ 736430 h 2319753"/>
              <a:gd name="connsiteX6" fmla="*/ 1988360 w 1988360"/>
              <a:gd name="connsiteY6" fmla="*/ 0 h 2319753"/>
              <a:gd name="connsiteX7" fmla="*/ 1945402 w 1988360"/>
              <a:gd name="connsiteY7" fmla="*/ 36822 h 2319753"/>
              <a:gd name="connsiteX8" fmla="*/ 18411 w 1988360"/>
              <a:gd name="connsiteY8" fmla="*/ 30685 h 2319753"/>
              <a:gd name="connsiteX9" fmla="*/ 0 w 1988360"/>
              <a:gd name="connsiteY9" fmla="*/ 2319753 h 2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360" h="2319753">
                <a:moveTo>
                  <a:pt x="0" y="2319753"/>
                </a:moveTo>
                <a:lnTo>
                  <a:pt x="693472" y="1994497"/>
                </a:lnTo>
                <a:lnTo>
                  <a:pt x="1245794" y="1853348"/>
                </a:lnTo>
                <a:lnTo>
                  <a:pt x="1534229" y="1724473"/>
                </a:lnTo>
                <a:lnTo>
                  <a:pt x="1761294" y="1301026"/>
                </a:lnTo>
                <a:lnTo>
                  <a:pt x="1926991" y="736430"/>
                </a:lnTo>
                <a:lnTo>
                  <a:pt x="1988360" y="0"/>
                </a:lnTo>
                <a:lnTo>
                  <a:pt x="1945402" y="36822"/>
                </a:lnTo>
                <a:lnTo>
                  <a:pt x="18411" y="30685"/>
                </a:lnTo>
                <a:lnTo>
                  <a:pt x="0" y="231975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6B5AC2F-951D-4FBC-9D97-035FF6620D0D}"/>
              </a:ext>
            </a:extLst>
          </p:cNvPr>
          <p:cNvSpPr/>
          <p:nvPr/>
        </p:nvSpPr>
        <p:spPr>
          <a:xfrm>
            <a:off x="6231693" y="4513790"/>
            <a:ext cx="2169445" cy="1184508"/>
          </a:xfrm>
          <a:custGeom>
            <a:avLst/>
            <a:gdLst>
              <a:gd name="connsiteX0" fmla="*/ 0 w 2589777"/>
              <a:gd name="connsiteY0" fmla="*/ 583007 h 1466722"/>
              <a:gd name="connsiteX1" fmla="*/ 564596 w 2589777"/>
              <a:gd name="connsiteY1" fmla="*/ 343667 h 1466722"/>
              <a:gd name="connsiteX2" fmla="*/ 981906 w 2589777"/>
              <a:gd name="connsiteY2" fmla="*/ 177970 h 1466722"/>
              <a:gd name="connsiteX3" fmla="*/ 1386942 w 2589777"/>
              <a:gd name="connsiteY3" fmla="*/ 79780 h 1466722"/>
              <a:gd name="connsiteX4" fmla="*/ 1515817 w 2589777"/>
              <a:gd name="connsiteY4" fmla="*/ 0 h 1466722"/>
              <a:gd name="connsiteX5" fmla="*/ 1687651 w 2589777"/>
              <a:gd name="connsiteY5" fmla="*/ 306846 h 1466722"/>
              <a:gd name="connsiteX6" fmla="*/ 2104961 w 2589777"/>
              <a:gd name="connsiteY6" fmla="*/ 490953 h 1466722"/>
              <a:gd name="connsiteX7" fmla="*/ 2258384 w 2589777"/>
              <a:gd name="connsiteY7" fmla="*/ 705745 h 1466722"/>
              <a:gd name="connsiteX8" fmla="*/ 2399533 w 2589777"/>
              <a:gd name="connsiteY8" fmla="*/ 1037138 h 1466722"/>
              <a:gd name="connsiteX9" fmla="*/ 2589777 w 2589777"/>
              <a:gd name="connsiteY9" fmla="*/ 1466722 h 1466722"/>
              <a:gd name="connsiteX10" fmla="*/ 2141782 w 2589777"/>
              <a:gd name="connsiteY10" fmla="*/ 1429901 h 1466722"/>
              <a:gd name="connsiteX11" fmla="*/ 632102 w 2589777"/>
              <a:gd name="connsiteY11" fmla="*/ 1448311 h 1466722"/>
              <a:gd name="connsiteX12" fmla="*/ 24547 w 2589777"/>
              <a:gd name="connsiteY12" fmla="*/ 1466722 h 1466722"/>
              <a:gd name="connsiteX13" fmla="*/ 0 w 2589777"/>
              <a:gd name="connsiteY13" fmla="*/ 583007 h 14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9777" h="1466722">
                <a:moveTo>
                  <a:pt x="0" y="583007"/>
                </a:moveTo>
                <a:lnTo>
                  <a:pt x="564596" y="343667"/>
                </a:lnTo>
                <a:lnTo>
                  <a:pt x="981906" y="177970"/>
                </a:lnTo>
                <a:lnTo>
                  <a:pt x="1386942" y="79780"/>
                </a:lnTo>
                <a:lnTo>
                  <a:pt x="1515817" y="0"/>
                </a:lnTo>
                <a:lnTo>
                  <a:pt x="1687651" y="306846"/>
                </a:lnTo>
                <a:lnTo>
                  <a:pt x="2104961" y="490953"/>
                </a:lnTo>
                <a:lnTo>
                  <a:pt x="2258384" y="705745"/>
                </a:lnTo>
                <a:lnTo>
                  <a:pt x="2399533" y="1037138"/>
                </a:lnTo>
                <a:lnTo>
                  <a:pt x="2589777" y="1466722"/>
                </a:lnTo>
                <a:lnTo>
                  <a:pt x="2141782" y="1429901"/>
                </a:lnTo>
                <a:lnTo>
                  <a:pt x="632102" y="1448311"/>
                </a:lnTo>
                <a:lnTo>
                  <a:pt x="24547" y="1466722"/>
                </a:lnTo>
                <a:lnTo>
                  <a:pt x="0" y="58300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71B16E2-E958-4727-82FB-6F71D2E354A0}"/>
              </a:ext>
            </a:extLst>
          </p:cNvPr>
          <p:cNvSpPr/>
          <p:nvPr/>
        </p:nvSpPr>
        <p:spPr>
          <a:xfrm>
            <a:off x="7522050" y="3131038"/>
            <a:ext cx="1567964" cy="2572216"/>
          </a:xfrm>
          <a:custGeom>
            <a:avLst/>
            <a:gdLst>
              <a:gd name="connsiteX0" fmla="*/ 447994 w 1871758"/>
              <a:gd name="connsiteY0" fmla="*/ 24548 h 3185058"/>
              <a:gd name="connsiteX1" fmla="*/ 411173 w 1871758"/>
              <a:gd name="connsiteY1" fmla="*/ 687334 h 3185058"/>
              <a:gd name="connsiteX2" fmla="*/ 306845 w 1871758"/>
              <a:gd name="connsiteY2" fmla="*/ 1055549 h 3185058"/>
              <a:gd name="connsiteX3" fmla="*/ 190244 w 1871758"/>
              <a:gd name="connsiteY3" fmla="*/ 1368532 h 3185058"/>
              <a:gd name="connsiteX4" fmla="*/ 0 w 1871758"/>
              <a:gd name="connsiteY4" fmla="*/ 1718336 h 3185058"/>
              <a:gd name="connsiteX5" fmla="*/ 135012 w 1871758"/>
              <a:gd name="connsiteY5" fmla="*/ 2043592 h 3185058"/>
              <a:gd name="connsiteX6" fmla="*/ 601417 w 1871758"/>
              <a:gd name="connsiteY6" fmla="*/ 2215426 h 3185058"/>
              <a:gd name="connsiteX7" fmla="*/ 760977 w 1871758"/>
              <a:gd name="connsiteY7" fmla="*/ 2473176 h 3185058"/>
              <a:gd name="connsiteX8" fmla="*/ 932811 w 1871758"/>
              <a:gd name="connsiteY8" fmla="*/ 2915034 h 3185058"/>
              <a:gd name="connsiteX9" fmla="*/ 1061686 w 1871758"/>
              <a:gd name="connsiteY9" fmla="*/ 3185058 h 3185058"/>
              <a:gd name="connsiteX10" fmla="*/ 1865621 w 1871758"/>
              <a:gd name="connsiteY10" fmla="*/ 3166647 h 3185058"/>
              <a:gd name="connsiteX11" fmla="*/ 1871758 w 1871758"/>
              <a:gd name="connsiteY11" fmla="*/ 0 h 3185058"/>
              <a:gd name="connsiteX12" fmla="*/ 447994 w 1871758"/>
              <a:gd name="connsiteY12" fmla="*/ 24548 h 3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1758" h="3185058">
                <a:moveTo>
                  <a:pt x="447994" y="24548"/>
                </a:moveTo>
                <a:lnTo>
                  <a:pt x="411173" y="687334"/>
                </a:lnTo>
                <a:lnTo>
                  <a:pt x="306845" y="1055549"/>
                </a:lnTo>
                <a:lnTo>
                  <a:pt x="190244" y="1368532"/>
                </a:lnTo>
                <a:lnTo>
                  <a:pt x="0" y="1718336"/>
                </a:lnTo>
                <a:lnTo>
                  <a:pt x="135012" y="2043592"/>
                </a:lnTo>
                <a:lnTo>
                  <a:pt x="601417" y="2215426"/>
                </a:lnTo>
                <a:lnTo>
                  <a:pt x="760977" y="2473176"/>
                </a:lnTo>
                <a:lnTo>
                  <a:pt x="932811" y="2915034"/>
                </a:lnTo>
                <a:lnTo>
                  <a:pt x="1061686" y="3185058"/>
                </a:lnTo>
                <a:lnTo>
                  <a:pt x="1865621" y="3166647"/>
                </a:lnTo>
                <a:cubicBezTo>
                  <a:pt x="1867667" y="2111098"/>
                  <a:pt x="1869712" y="1055549"/>
                  <a:pt x="1871758" y="0"/>
                </a:cubicBezTo>
                <a:lnTo>
                  <a:pt x="447994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64EF5EF-7B02-439D-184C-E674D3582A7B}"/>
              </a:ext>
            </a:extLst>
          </p:cNvPr>
          <p:cNvCxnSpPr>
            <a:cxnSpLocks/>
          </p:cNvCxnSpPr>
          <p:nvPr/>
        </p:nvCxnSpPr>
        <p:spPr>
          <a:xfrm flipV="1">
            <a:off x="7094323" y="4393049"/>
            <a:ext cx="841251" cy="15096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9104E0CA-FC77-263F-FF07-A941A561F2B9}"/>
              </a:ext>
            </a:extLst>
          </p:cNvPr>
          <p:cNvSpPr txBox="1">
            <a:spLocks/>
          </p:cNvSpPr>
          <p:nvPr/>
        </p:nvSpPr>
        <p:spPr>
          <a:xfrm>
            <a:off x="6475979" y="2574277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③ 分類の実行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FE60E3F-9694-0B63-D05D-497806BFA8D7}"/>
              </a:ext>
            </a:extLst>
          </p:cNvPr>
          <p:cNvSpPr/>
          <p:nvPr/>
        </p:nvSpPr>
        <p:spPr>
          <a:xfrm>
            <a:off x="6066520" y="5810015"/>
            <a:ext cx="381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モデルを用いて，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ＡＩが種類を予測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（例）種類は赤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1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演習４．分類のモデル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ページ４０～４２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6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47750"/>
            <a:ext cx="3628390" cy="51458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b="1" i="0" dirty="0">
                <a:solidFill>
                  <a:srgbClr val="C00000"/>
                </a:solidFill>
                <a:effectLst/>
                <a:latin typeface="Söhne"/>
              </a:rPr>
              <a:t>Python</a:t>
            </a:r>
            <a:r>
              <a:rPr lang="en-US" altLang="ja-JP" b="0" i="0" dirty="0">
                <a:effectLst/>
                <a:latin typeface="Söhne"/>
              </a:rPr>
              <a:t> </a:t>
            </a:r>
            <a:r>
              <a:rPr lang="ja-JP" altLang="en-US" b="0" i="0" dirty="0">
                <a:effectLst/>
                <a:latin typeface="Söhne"/>
              </a:rPr>
              <a:t>は多くの人々に利用されている</a:t>
            </a:r>
            <a:r>
              <a:rPr kumimoji="1" lang="ja-JP" altLang="en-US" b="1" dirty="0"/>
              <a:t>プログラミング言語</a:t>
            </a:r>
            <a:r>
              <a:rPr kumimoji="1" lang="ja-JP" altLang="en-US" dirty="0"/>
              <a:t>の１つ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i="0" dirty="0">
                <a:effectLst/>
                <a:latin typeface="Söhne"/>
              </a:rPr>
              <a:t>読みやすさ</a:t>
            </a:r>
            <a:r>
              <a:rPr lang="ja-JP" altLang="en-US" dirty="0"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書きやすさ</a:t>
            </a:r>
            <a:r>
              <a:rPr lang="ja-JP" altLang="en-US" b="0" i="0" dirty="0">
                <a:effectLst/>
                <a:latin typeface="Söhne"/>
              </a:rPr>
              <a:t>，</a:t>
            </a:r>
            <a:r>
              <a:rPr lang="ja-JP" altLang="en-US" b="1" i="0" dirty="0">
                <a:effectLst/>
                <a:latin typeface="Söhne"/>
              </a:rPr>
              <a:t>幅広い応用範囲</a:t>
            </a:r>
            <a:r>
              <a:rPr lang="ja-JP" altLang="en-US" b="0" i="0" dirty="0">
                <a:effectLst/>
                <a:latin typeface="Söhne"/>
              </a:rPr>
              <a:t>が特徴</a:t>
            </a:r>
            <a:endParaRPr kumimoji="1" lang="en-US" altLang="ja-JP" dirty="0"/>
          </a:p>
          <a:p>
            <a:endParaRPr lang="ja-JP" altLang="en-US" sz="1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4565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2335CED-57F0-6FA7-3F1F-5BCFB9BE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1881605" cy="46986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Python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59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https://trinket.io/python/918ff17a9ad9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分類のモデル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35D21E7-91F9-43B9-26BF-4B6A2CFD8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67" y="2803242"/>
            <a:ext cx="6931919" cy="27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B5994-D80C-F16F-4AF8-AD6E52EE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演習４の学習ポイント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1AFCCD-7C29-4A92-8AB9-D0BA3ECA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プログラムは，</a:t>
            </a:r>
            <a:r>
              <a:rPr kumimoji="1" lang="ja-JP" altLang="en-US" sz="2400" b="1" dirty="0"/>
              <a:t>アヤメの花の分類モデル</a:t>
            </a:r>
            <a:r>
              <a:rPr kumimoji="1" lang="ja-JP" altLang="en-US" sz="2400" dirty="0"/>
              <a:t>を作成</a:t>
            </a:r>
            <a:endParaRPr kumimoji="1" lang="en-US" altLang="ja-JP" sz="2400" dirty="0"/>
          </a:p>
          <a:p>
            <a:r>
              <a:rPr kumimoji="1" lang="ja-JP" altLang="en-US" sz="2400" b="1" dirty="0"/>
              <a:t>データの分布</a:t>
            </a:r>
            <a:r>
              <a:rPr lang="ja-JP" altLang="en-US" sz="2400" b="1" dirty="0"/>
              <a:t>：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種類のアヤメがどのように分布しているかを直感的に理解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予測への利用</a:t>
            </a:r>
            <a:r>
              <a:rPr kumimoji="1" lang="ja-JP" altLang="en-US" sz="2400" dirty="0"/>
              <a:t>：分類モデルは，</a:t>
            </a:r>
            <a:r>
              <a:rPr kumimoji="1" lang="ja-JP" altLang="en-US" sz="2400" b="1" dirty="0"/>
              <a:t>アヤメの花弁の長さと幅のデータを使用</a:t>
            </a:r>
            <a:r>
              <a:rPr kumimoji="1" lang="ja-JP" altLang="en-US" sz="2400" dirty="0"/>
              <a:t>し、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つの種類</a:t>
            </a:r>
            <a:r>
              <a:rPr kumimoji="1" lang="ja-JP" altLang="en-US" sz="2400" dirty="0"/>
              <a:t>（セトサ、バーシカラー、バージニカ）に</a:t>
            </a:r>
            <a:r>
              <a:rPr kumimoji="1" lang="ja-JP" altLang="en-US" sz="2400" b="1" dirty="0"/>
              <a:t>分類</a:t>
            </a:r>
            <a:r>
              <a:rPr kumimoji="1" lang="ja-JP" altLang="en-US" sz="2400" dirty="0"/>
              <a:t>することが可能</a:t>
            </a:r>
            <a:endParaRPr kumimoji="1" lang="en-US" altLang="ja-JP" sz="2400" dirty="0"/>
          </a:p>
          <a:p>
            <a:r>
              <a:rPr kumimoji="1" lang="ja-JP" altLang="en-US" sz="2400" dirty="0"/>
              <a:t>クラス間の重複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一部のクラスが重なっている領域があることを観察でき、</a:t>
            </a:r>
            <a:r>
              <a:rPr kumimoji="1" lang="ja-JP" altLang="en-US" sz="2400" b="1" dirty="0"/>
              <a:t>分類の難しさ</a:t>
            </a:r>
            <a:r>
              <a:rPr kumimoji="1" lang="ja-JP" altLang="en-US" sz="2400" dirty="0"/>
              <a:t>を理解できる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45C81-685F-98FF-74C6-14A813FA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5619287-163F-3965-64DC-83DCA9A9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709" y="4368801"/>
            <a:ext cx="2257425" cy="2352675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CA7F09F-C33B-6BBC-02CD-D96C4B4C4EC2}"/>
              </a:ext>
            </a:extLst>
          </p:cNvPr>
          <p:cNvCxnSpPr>
            <a:cxnSpLocks/>
          </p:cNvCxnSpPr>
          <p:nvPr/>
        </p:nvCxnSpPr>
        <p:spPr>
          <a:xfrm>
            <a:off x="2091622" y="5371416"/>
            <a:ext cx="1292206" cy="1314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2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演習５．分類モデルの観察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ページ４３～４６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24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8E525-7008-B821-C2F9-327AD7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306755-3094-0618-B82B-D5649E93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ニクラス分類の分類モデル（クラス１，クラス２に分類）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自分でデータを与える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（例）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クラス１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0 0 </a:t>
            </a:r>
          </a:p>
          <a:p>
            <a:pPr marL="0" indent="0">
              <a:buNone/>
            </a:pPr>
            <a:r>
              <a:rPr lang="en-US" altLang="ja-JP" sz="2400" b="1" dirty="0"/>
              <a:t>0 1</a:t>
            </a:r>
          </a:p>
          <a:p>
            <a:pPr marL="0" indent="0">
              <a:buNone/>
            </a:pPr>
            <a:r>
              <a:rPr lang="ja-JP" altLang="en-US" sz="2400" dirty="0"/>
              <a:t>クラス２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1</a:t>
            </a:r>
            <a:r>
              <a:rPr kumimoji="1" lang="en-US" altLang="ja-JP" sz="2400" b="1" dirty="0"/>
              <a:t> 0 </a:t>
            </a:r>
          </a:p>
          <a:p>
            <a:pPr marL="0" indent="0">
              <a:buNone/>
            </a:pPr>
            <a:r>
              <a:rPr lang="en-US" altLang="ja-JP" sz="2400" b="1" dirty="0"/>
              <a:t>1 2</a:t>
            </a:r>
            <a:endParaRPr kumimoji="1" lang="en-US" altLang="ja-JP" sz="2400" b="1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8CB6F-DBD9-E753-A009-B231D82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96BEF0-5960-E54F-591D-DA670828C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37" y="2764698"/>
            <a:ext cx="3626234" cy="324704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799DEE-1627-B802-EC54-4A2078AAA23F}"/>
              </a:ext>
            </a:extLst>
          </p:cNvPr>
          <p:cNvSpPr txBox="1"/>
          <p:nvPr/>
        </p:nvSpPr>
        <p:spPr>
          <a:xfrm>
            <a:off x="4838700" y="622130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生成される分類モデル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696678-F661-8FCF-756A-0CC0EC0BF2AF}"/>
              </a:ext>
            </a:extLst>
          </p:cNvPr>
          <p:cNvSpPr txBox="1"/>
          <p:nvPr/>
        </p:nvSpPr>
        <p:spPr>
          <a:xfrm>
            <a:off x="3987871" y="423937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0 1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B8BB9B-8E1D-0021-73A1-220DB55D2A63}"/>
              </a:ext>
            </a:extLst>
          </p:cNvPr>
          <p:cNvSpPr txBox="1"/>
          <p:nvPr/>
        </p:nvSpPr>
        <p:spPr>
          <a:xfrm>
            <a:off x="3912334" y="550786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0 0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09ABD7-46AD-9AB1-3410-C7E8EB2C1256}"/>
              </a:ext>
            </a:extLst>
          </p:cNvPr>
          <p:cNvSpPr txBox="1"/>
          <p:nvPr/>
        </p:nvSpPr>
        <p:spPr>
          <a:xfrm>
            <a:off x="7878026" y="546128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1 0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329149-8701-5B79-C9D6-92D1A7EAF89B}"/>
              </a:ext>
            </a:extLst>
          </p:cNvPr>
          <p:cNvSpPr txBox="1"/>
          <p:nvPr/>
        </p:nvSpPr>
        <p:spPr>
          <a:xfrm>
            <a:off x="7775818" y="272651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1 2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2168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https://trinket.io/python/cd9fe4c24453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</a:t>
            </a:r>
            <a:r>
              <a:rPr lang="ja-JP" altLang="en-US" sz="2400" b="1" dirty="0"/>
              <a:t> 右下の画面で</a:t>
            </a:r>
            <a:r>
              <a:rPr lang="ja-JP" altLang="en-US" sz="2400" dirty="0"/>
              <a:t>，</a:t>
            </a:r>
            <a:r>
              <a:rPr lang="en-US" altLang="ja-JP" sz="2400" b="1" dirty="0"/>
              <a:t>8</a:t>
            </a:r>
            <a:r>
              <a:rPr lang="ja-JP" altLang="en-US" sz="2400" b="1" dirty="0"/>
              <a:t>つのデータ</a:t>
            </a:r>
            <a:r>
              <a:rPr lang="ja-JP" altLang="en-US" sz="2400" dirty="0"/>
              <a:t>を与える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操作例 </a:t>
            </a:r>
            <a:r>
              <a:rPr lang="en-US" altLang="ja-JP" sz="2400" b="1" dirty="0"/>
              <a:t>0 Enter 0 Enter 0 Enter 1 Enter</a:t>
            </a:r>
          </a:p>
          <a:p>
            <a:pPr marL="0" indent="0">
              <a:buNone/>
            </a:pPr>
            <a:r>
              <a:rPr lang="en-US" altLang="ja-JP" sz="2400" b="1" dirty="0"/>
              <a:t>            1 Enter 0 Enter 1 Enter 1 Enter</a:t>
            </a:r>
          </a:p>
          <a:p>
            <a:pPr marL="0" indent="0">
              <a:buNone/>
            </a:pPr>
            <a:r>
              <a:rPr lang="ja-JP" altLang="en-US" sz="2400" dirty="0"/>
              <a:t>③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分類モデルの観察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6BBA67-5865-606D-5A2E-B8D433E5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55" y="3587105"/>
            <a:ext cx="5582653" cy="204000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291F64-8AE2-1C19-E388-B7C1BBF01570}"/>
              </a:ext>
            </a:extLst>
          </p:cNvPr>
          <p:cNvSpPr txBox="1"/>
          <p:nvPr/>
        </p:nvSpPr>
        <p:spPr>
          <a:xfrm>
            <a:off x="7036067" y="4273617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右側の画面は，</a:t>
            </a:r>
            <a:endParaRPr kumimoji="1" lang="en-US" altLang="ja-JP" dirty="0"/>
          </a:p>
          <a:p>
            <a:r>
              <a:rPr kumimoji="1" lang="ja-JP" altLang="en-US" dirty="0"/>
              <a:t>スクロール，</a:t>
            </a:r>
            <a:endParaRPr kumimoji="1" lang="en-US" altLang="ja-JP" dirty="0"/>
          </a:p>
          <a:p>
            <a:r>
              <a:rPr kumimoji="1" lang="ja-JP" altLang="en-US" dirty="0"/>
              <a:t>大きさ変更などで</a:t>
            </a:r>
            <a:endParaRPr kumimoji="1" lang="en-US" altLang="ja-JP" dirty="0"/>
          </a:p>
          <a:p>
            <a:r>
              <a:rPr kumimoji="1" lang="ja-JP" altLang="en-US" dirty="0"/>
              <a:t>調整</a:t>
            </a:r>
          </a:p>
        </p:txBody>
      </p:sp>
    </p:spTree>
    <p:extLst>
      <p:ext uri="{BB962C8B-B14F-4D97-AF65-F5344CB8AC3E}">
        <p14:creationId xmlns:p14="http://schemas.microsoft.com/office/powerpoint/2010/main" val="2148854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79CA32-6B0A-2AC4-5082-FBE4C37E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データ入力の手順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9C5EA9-B789-C34E-1CBA-A3CCA881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1</a:t>
            </a:r>
            <a:r>
              <a:rPr lang="ja-JP" altLang="en-US" dirty="0"/>
              <a:t>のデータポイント</a:t>
            </a:r>
            <a:r>
              <a:rPr lang="en-US" altLang="ja-JP" dirty="0"/>
              <a:t>1</a:t>
            </a:r>
            <a:r>
              <a:rPr lang="ja-JP" altLang="en-US" dirty="0"/>
              <a:t>の</a:t>
            </a:r>
            <a:r>
              <a:rPr lang="en-US" altLang="ja-JP" dirty="0"/>
              <a:t>x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1</a:t>
            </a:r>
            <a:r>
              <a:rPr lang="ja-JP" altLang="en-US" dirty="0"/>
              <a:t>のデータポイント</a:t>
            </a:r>
            <a:r>
              <a:rPr lang="en-US" altLang="ja-JP" dirty="0"/>
              <a:t>1</a:t>
            </a:r>
            <a:r>
              <a:rPr lang="ja-JP" altLang="en-US" dirty="0"/>
              <a:t>の</a:t>
            </a:r>
            <a:r>
              <a:rPr lang="en-US" altLang="ja-JP" dirty="0"/>
              <a:t>y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1</a:t>
            </a:r>
            <a:r>
              <a:rPr lang="ja-JP" altLang="en-US" dirty="0"/>
              <a:t>のデータポイント</a:t>
            </a:r>
            <a:r>
              <a:rPr lang="en-US" altLang="ja-JP" dirty="0"/>
              <a:t>2</a:t>
            </a:r>
            <a:r>
              <a:rPr lang="ja-JP" altLang="en-US" dirty="0"/>
              <a:t>の</a:t>
            </a:r>
            <a:r>
              <a:rPr lang="en-US" altLang="ja-JP" dirty="0"/>
              <a:t>x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1</a:t>
            </a:r>
            <a:r>
              <a:rPr lang="ja-JP" altLang="en-US" dirty="0"/>
              <a:t>のデータポイント</a:t>
            </a:r>
            <a:r>
              <a:rPr lang="en-US" altLang="ja-JP" dirty="0"/>
              <a:t>2</a:t>
            </a:r>
            <a:r>
              <a:rPr lang="ja-JP" altLang="en-US" dirty="0"/>
              <a:t>の</a:t>
            </a:r>
            <a:r>
              <a:rPr lang="en-US" altLang="ja-JP" dirty="0"/>
              <a:t>y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2</a:t>
            </a:r>
            <a:r>
              <a:rPr lang="ja-JP" altLang="en-US" dirty="0"/>
              <a:t>のデータポイント</a:t>
            </a:r>
            <a:r>
              <a:rPr lang="en-US" altLang="ja-JP" dirty="0"/>
              <a:t>1</a:t>
            </a:r>
            <a:r>
              <a:rPr lang="ja-JP" altLang="en-US" dirty="0"/>
              <a:t>の</a:t>
            </a:r>
            <a:r>
              <a:rPr lang="en-US" altLang="ja-JP" dirty="0"/>
              <a:t>x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2</a:t>
            </a:r>
            <a:r>
              <a:rPr lang="ja-JP" altLang="en-US" dirty="0"/>
              <a:t>のデータポイント</a:t>
            </a:r>
            <a:r>
              <a:rPr lang="en-US" altLang="ja-JP" dirty="0"/>
              <a:t>1</a:t>
            </a:r>
            <a:r>
              <a:rPr lang="ja-JP" altLang="en-US" dirty="0"/>
              <a:t>の</a:t>
            </a:r>
            <a:r>
              <a:rPr lang="en-US" altLang="ja-JP" dirty="0"/>
              <a:t>y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2</a:t>
            </a:r>
            <a:r>
              <a:rPr lang="ja-JP" altLang="en-US" dirty="0"/>
              <a:t>のデータポイント</a:t>
            </a:r>
            <a:r>
              <a:rPr lang="en-US" altLang="ja-JP" dirty="0"/>
              <a:t>2</a:t>
            </a:r>
            <a:r>
              <a:rPr lang="ja-JP" altLang="en-US" dirty="0"/>
              <a:t>の</a:t>
            </a:r>
            <a:r>
              <a:rPr lang="en-US" altLang="ja-JP" dirty="0"/>
              <a:t>x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クラス</a:t>
            </a:r>
            <a:r>
              <a:rPr lang="en-US" altLang="ja-JP" dirty="0"/>
              <a:t>2</a:t>
            </a:r>
            <a:r>
              <a:rPr lang="ja-JP" altLang="en-US" dirty="0"/>
              <a:t>のデータポイント</a:t>
            </a:r>
            <a:r>
              <a:rPr lang="en-US" altLang="ja-JP" dirty="0"/>
              <a:t>2</a:t>
            </a:r>
            <a:r>
              <a:rPr lang="ja-JP" altLang="en-US" dirty="0"/>
              <a:t>の</a:t>
            </a:r>
            <a:r>
              <a:rPr lang="en-US" altLang="ja-JP" dirty="0"/>
              <a:t>y</a:t>
            </a:r>
            <a:r>
              <a:rPr lang="ja-JP" altLang="en-US" dirty="0"/>
              <a:t>座標を入力し、</a:t>
            </a:r>
            <a:r>
              <a:rPr lang="en-US" altLang="ja-JP" dirty="0"/>
              <a:t>Enter</a:t>
            </a:r>
            <a:r>
              <a:rPr lang="ja-JP" altLang="en-US" dirty="0"/>
              <a:t>キー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すべて半角の数値で入れてください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値を変えて，実行を繰り返してみましょう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73C33-57DA-DDA0-2EE0-BA33CD02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68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3338EB-72F2-1FA3-9EC8-89AABE36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E40EA-52B9-80CE-4D3C-90171121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7679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データを、</a:t>
            </a:r>
            <a:r>
              <a:rPr kumimoji="1" lang="ja-JP" altLang="en-US" sz="2400" b="1" dirty="0"/>
              <a:t>あらかじめ分かっている種類</a:t>
            </a:r>
            <a:r>
              <a:rPr kumimoji="1" lang="ja-JP" altLang="en-US" sz="2400" dirty="0"/>
              <a:t>（例：自動車，人間，自転車）</a:t>
            </a:r>
            <a:r>
              <a:rPr kumimoji="1" lang="ja-JP" altLang="en-US" sz="2400" b="1" dirty="0"/>
              <a:t>に分類</a:t>
            </a:r>
            <a:r>
              <a:rPr kumimoji="1" lang="ja-JP" altLang="en-US" sz="2400" dirty="0"/>
              <a:t>すること</a:t>
            </a:r>
            <a:endParaRPr kumimoji="1" lang="en-US" altLang="ja-JP" sz="2400" dirty="0"/>
          </a:p>
          <a:p>
            <a:r>
              <a:rPr kumimoji="1" lang="ja-JP" altLang="en-US" sz="2400" dirty="0"/>
              <a:t>分類の主要プロセス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①訓練データからのモデル構築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②モデルを用いた予測</a:t>
            </a:r>
            <a:endParaRPr kumimoji="1" lang="en-US" altLang="ja-JP" sz="2400" dirty="0"/>
          </a:p>
          <a:p>
            <a:r>
              <a:rPr kumimoji="1" lang="ja-JP" altLang="en-US" sz="2400" dirty="0"/>
              <a:t>分布の理解（例：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種類のアヤメがどのように分布しているか），自動分類への応用</a:t>
            </a:r>
            <a:endParaRPr kumimoji="1" lang="en-US" altLang="ja-JP" sz="2400" dirty="0"/>
          </a:p>
          <a:p>
            <a:r>
              <a:rPr kumimoji="1" lang="ja-JP" altLang="en-US" sz="2400" dirty="0"/>
              <a:t>クラス間の重複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一部のクラスが重なっている領域があることを観察、分類の難しさを理解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※</a:t>
            </a:r>
            <a:r>
              <a:rPr kumimoji="1" lang="ja-JP" altLang="en-US" sz="2400" dirty="0"/>
              <a:t>　演習４，５では「</a:t>
            </a:r>
            <a:r>
              <a:rPr kumimoji="1" lang="en-US" altLang="ja-JP" sz="2400" dirty="0"/>
              <a:t>k-NN</a:t>
            </a:r>
            <a:r>
              <a:rPr kumimoji="1" lang="ja-JP" altLang="en-US" sz="2400" dirty="0"/>
              <a:t>」という分類法を使っています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9B14FA-E195-5CAB-B676-215875F8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09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3-5. </a:t>
            </a:r>
            <a:r>
              <a:rPr lang="ja-JP" altLang="en-US" sz="4500" dirty="0">
                <a:solidFill>
                  <a:schemeClr val="tx2"/>
                </a:solidFill>
              </a:rPr>
              <a:t>決定木を用いた分類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3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B97A0-6572-1DC3-75A1-B35C0C06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機械学習での決定木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E1448-6A32-5BAE-53D4-36861993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決定木</a:t>
            </a:r>
            <a:r>
              <a:rPr kumimoji="1" lang="ja-JP" altLang="en-US" sz="2400" dirty="0"/>
              <a:t>：データの特徴に基づいて段階的に分類を行う手法</a:t>
            </a:r>
            <a:endParaRPr kumimoji="1" lang="en-US" altLang="ja-JP" sz="2400" dirty="0"/>
          </a:p>
          <a:p>
            <a:r>
              <a:rPr kumimoji="1" lang="ja-JP" altLang="en-US" sz="2400" b="1" dirty="0"/>
              <a:t>質問と回答の木構造を用いて判断</a:t>
            </a:r>
            <a:r>
              <a:rPr kumimoji="1" lang="ja-JP" altLang="en-US" sz="2400" dirty="0"/>
              <a:t>を行う（例：果物の特徴から種類を判断する）．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0553A-7109-FC22-6AB7-E3EB353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70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B97A0-6572-1DC3-75A1-B35C0C06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機械学習での決定木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E1448-6A32-5BAE-53D4-36861993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213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訓練データからのモデル構築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データを使って、質問と回答の木を作る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質問</a:t>
            </a:r>
            <a:r>
              <a:rPr kumimoji="1" lang="en-US" altLang="ja-JP" dirty="0"/>
              <a:t>1: </a:t>
            </a:r>
            <a:r>
              <a:rPr kumimoji="1" lang="ja-JP" altLang="en-US" dirty="0"/>
              <a:t>重さは</a:t>
            </a:r>
            <a:r>
              <a:rPr kumimoji="1" lang="en-US" altLang="ja-JP" dirty="0"/>
              <a:t>100g</a:t>
            </a:r>
            <a:r>
              <a:rPr kumimoji="1" lang="ja-JP" altLang="en-US" dirty="0"/>
              <a:t>以上ですか？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├── はい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└── 質問</a:t>
            </a:r>
            <a:r>
              <a:rPr kumimoji="1" lang="en-US" altLang="ja-JP" dirty="0"/>
              <a:t>2: </a:t>
            </a:r>
            <a:r>
              <a:rPr kumimoji="1" lang="ja-JP" altLang="en-US" dirty="0"/>
              <a:t>色は赤ですか？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├── はい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│   └── 質問</a:t>
            </a:r>
            <a:r>
              <a:rPr kumimoji="1" lang="en-US" altLang="ja-JP" dirty="0"/>
              <a:t>3: </a:t>
            </a:r>
            <a:r>
              <a:rPr kumimoji="1" lang="ja-JP" altLang="en-US" dirty="0"/>
              <a:t>形は丸いですか？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│       ├── はい → リンゴ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│       └── いいえ → イチゴ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└── いいえ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    └── 質問</a:t>
            </a:r>
            <a:r>
              <a:rPr kumimoji="1" lang="en-US" altLang="ja-JP" dirty="0"/>
              <a:t>4: </a:t>
            </a:r>
            <a:r>
              <a:rPr kumimoji="1" lang="ja-JP" altLang="en-US" dirty="0"/>
              <a:t>色は黄色ですか？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        ├── はい → バナナ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│               └── いいえ → オレンジ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└── いいえ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    └── 質問</a:t>
            </a:r>
            <a:r>
              <a:rPr kumimoji="1" lang="en-US" altLang="ja-JP" dirty="0"/>
              <a:t>5: </a:t>
            </a:r>
            <a:r>
              <a:rPr kumimoji="1" lang="ja-JP" altLang="en-US" dirty="0"/>
              <a:t>色は紫ですか？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        ├── はい → ブドウ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dirty="0"/>
              <a:t>        └── いいえ → サクランボ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0553A-7109-FC22-6AB7-E3EB353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59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B4C9A-9A7B-C8A3-71D4-C2E7AD40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dirty="0"/>
              <a:t>Python </a:t>
            </a:r>
            <a:r>
              <a:rPr kumimoji="1" lang="ja-JP" altLang="en-US" sz="3200" dirty="0"/>
              <a:t>言語</a:t>
            </a:r>
            <a:r>
              <a:rPr lang="ja-JP" altLang="en-US" sz="3200" dirty="0"/>
              <a:t>が広く使用されている理由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FF1780-19A9-6837-B947-106A46AA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文法のシンプルさ</a:t>
            </a:r>
            <a:r>
              <a:rPr kumimoji="1" lang="en-US" altLang="ja-JP" sz="2000" b="1" u="sng" dirty="0"/>
              <a:t> </a:t>
            </a:r>
          </a:p>
          <a:p>
            <a:r>
              <a:rPr lang="en-US" altLang="ja-JP" sz="2000" b="1" i="0" dirty="0">
                <a:effectLst/>
                <a:latin typeface="メイリオ" panose="020B0604030504040204" pitchFamily="50" charset="-128"/>
              </a:rPr>
              <a:t>Python</a:t>
            </a:r>
            <a:r>
              <a:rPr lang="en-US" altLang="ja-JP" sz="2000" b="0" i="0" dirty="0">
                <a:effectLst/>
                <a:latin typeface="メイリオ" panose="020B0604030504040204" pitchFamily="50" charset="-128"/>
              </a:rPr>
              <a:t> </a:t>
            </a:r>
            <a:r>
              <a:rPr lang="ja-JP" altLang="en-US" sz="2000" b="0" i="0" dirty="0">
                <a:effectLst/>
                <a:latin typeface="メイリオ" panose="020B0604030504040204" pitchFamily="50" charset="-128"/>
              </a:rPr>
              <a:t>は</a:t>
            </a:r>
            <a:r>
              <a:rPr lang="ja-JP" altLang="en-US" sz="2000" dirty="0">
                <a:latin typeface="メイリオ" panose="020B0604030504040204" pitchFamily="50" charset="-128"/>
              </a:rPr>
              <a:t>，</a:t>
            </a:r>
            <a:r>
              <a:rPr lang="ja-JP" altLang="en-US" sz="2000" b="1" u="sng" dirty="0">
                <a:latin typeface="メイリオ" panose="020B0604030504040204" pitchFamily="50" charset="-128"/>
              </a:rPr>
              <a:t>直感的で読みやすい文法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en-US" altLang="ja-JP" sz="2000" b="1" dirty="0"/>
              <a:t>print </a:t>
            </a:r>
            <a:r>
              <a:rPr kumimoji="1" lang="ja-JP" altLang="en-US" sz="2000" dirty="0"/>
              <a:t>で簡単に</a:t>
            </a:r>
            <a:r>
              <a:rPr kumimoji="1" lang="ja-JP" altLang="en-US" sz="2000" b="1" dirty="0"/>
              <a:t>出力</a:t>
            </a:r>
            <a:r>
              <a:rPr kumimoji="1" lang="ja-JP" altLang="en-US" sz="2000" dirty="0"/>
              <a:t>できる、</a:t>
            </a:r>
            <a:r>
              <a:rPr kumimoji="1" lang="en-US" altLang="ja-JP" sz="2000" b="1" dirty="0"/>
              <a:t>if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else 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/>
              <a:t>条件分岐</a:t>
            </a:r>
            <a:r>
              <a:rPr kumimoji="1" lang="ja-JP" altLang="en-US" sz="2000" dirty="0"/>
              <a:t>、</a:t>
            </a:r>
            <a:r>
              <a:rPr kumimoji="1" lang="en-US" altLang="ja-JP" sz="2000" b="1" dirty="0"/>
              <a:t>for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while </a:t>
            </a:r>
            <a:r>
              <a:rPr kumimoji="1" lang="ja-JP" altLang="en-US" sz="2000" dirty="0"/>
              <a:t>で</a:t>
            </a:r>
            <a:r>
              <a:rPr lang="ja-JP" altLang="en-US" sz="2000" b="1" dirty="0"/>
              <a:t>繰り返し（ループ）</a:t>
            </a:r>
            <a:endParaRPr lang="en-US" altLang="ja-JP" sz="2000" b="1" dirty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拡張性</a:t>
            </a:r>
            <a:endParaRPr lang="en-US" altLang="ja-JP" sz="2000" b="1" u="sng" dirty="0"/>
          </a:p>
          <a:p>
            <a:r>
              <a:rPr lang="ja-JP" altLang="en-US" sz="2000" b="1" u="sng" dirty="0">
                <a:latin typeface="メイリオ" panose="020B0604030504040204" pitchFamily="50" charset="-128"/>
              </a:rPr>
              <a:t>多岐にわたる分野で利用が可能</a:t>
            </a:r>
            <a:endParaRPr lang="en-US" altLang="ja-JP" sz="2000" b="1" u="sng" dirty="0">
              <a:latin typeface="メイリオ" panose="020B0604030504040204" pitchFamily="50" charset="-128"/>
            </a:endParaRPr>
          </a:p>
          <a:p>
            <a:r>
              <a:rPr kumimoji="1" lang="ja-JP" altLang="en-US" sz="2000" dirty="0"/>
              <a:t>例えば、</a:t>
            </a:r>
            <a:r>
              <a:rPr kumimoji="1" lang="ja-JP" altLang="en-US" sz="2000" b="1" dirty="0"/>
              <a:t>関数やクラスを定義</a:t>
            </a:r>
            <a:r>
              <a:rPr kumimoji="1" lang="ja-JP" altLang="en-US" sz="2000" dirty="0"/>
              <a:t>するための </a:t>
            </a:r>
            <a:r>
              <a:rPr kumimoji="1" lang="en-US" altLang="ja-JP" sz="2000" b="1" dirty="0"/>
              <a:t>def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class</a:t>
            </a:r>
            <a:r>
              <a:rPr kumimoji="1" lang="ja-JP" altLang="en-US" sz="2000" dirty="0"/>
              <a:t>、</a:t>
            </a:r>
            <a:r>
              <a:rPr kumimoji="1" lang="ja-JP" altLang="en-US" sz="2000" b="1" dirty="0"/>
              <a:t>継承</a:t>
            </a:r>
            <a:r>
              <a:rPr kumimoji="1" lang="ja-JP" altLang="en-US" sz="2000" dirty="0"/>
              <a:t>や</a:t>
            </a:r>
            <a:r>
              <a:rPr kumimoji="1" lang="ja-JP" altLang="en-US" sz="2000" b="1" dirty="0"/>
              <a:t>オブジェクトの属性名と値</a:t>
            </a:r>
            <a:r>
              <a:rPr kumimoji="1" lang="ja-JP" altLang="en-US" sz="2000" dirty="0"/>
              <a:t>を操作するための </a:t>
            </a:r>
            <a:r>
              <a:rPr kumimoji="1" lang="en-US" altLang="ja-JP" sz="2000" b="1" dirty="0"/>
              <a:t>super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vars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などがある。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b="1" u="sng" dirty="0"/>
              <a:t>柔軟性</a:t>
            </a:r>
            <a:endParaRPr lang="en-US" altLang="ja-JP" sz="2000" b="1" u="sng" dirty="0"/>
          </a:p>
          <a:p>
            <a:r>
              <a:rPr lang="ja-JP" altLang="en-US" sz="2000" b="1" u="sng" dirty="0">
                <a:latin typeface="メイリオ" panose="020B0604030504040204" pitchFamily="50" charset="-128"/>
              </a:rPr>
              <a:t>シンプルなスクリプトも、高度なプログラムも作成可能</a:t>
            </a:r>
            <a:endParaRPr lang="en-US" altLang="ja-JP" sz="2000" b="1" u="sng" dirty="0"/>
          </a:p>
          <a:p>
            <a:r>
              <a:rPr kumimoji="1" lang="ja-JP" altLang="en-US" sz="2000" b="1" dirty="0"/>
              <a:t>オブジェクト指向</a:t>
            </a:r>
            <a:r>
              <a:rPr kumimoji="1" lang="ja-JP" altLang="en-US" sz="2000" dirty="0"/>
              <a:t>の機能を持ち、</a:t>
            </a:r>
            <a:r>
              <a:rPr kumimoji="1" lang="en-US" altLang="ja-JP" sz="2000" b="1" dirty="0"/>
              <a:t>__</a:t>
            </a:r>
            <a:r>
              <a:rPr kumimoji="1" lang="en-US" altLang="ja-JP" sz="2000" b="1" dirty="0" err="1"/>
              <a:t>init</a:t>
            </a:r>
            <a:r>
              <a:rPr kumimoji="1" lang="en-US" altLang="ja-JP" sz="2000" b="1" dirty="0"/>
              <a:t>__ </a:t>
            </a:r>
            <a:r>
              <a:rPr kumimoji="1" lang="ja-JP" altLang="en-US" sz="2000" dirty="0"/>
              <a:t>や </a:t>
            </a:r>
            <a:r>
              <a:rPr kumimoji="1" lang="en-US" altLang="ja-JP" sz="2000" b="1" dirty="0"/>
              <a:t>self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のようなキーワードを使用して</a:t>
            </a:r>
            <a:r>
              <a:rPr kumimoji="1" lang="ja-JP" altLang="en-US" sz="2000" b="1" dirty="0"/>
              <a:t>クラス</a:t>
            </a:r>
            <a:r>
              <a:rPr kumimoji="1" lang="ja-JP" altLang="en-US" sz="2000" dirty="0"/>
              <a:t>を利用できる。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361556-1F0E-71C8-8FC4-E12042AF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47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B97A0-6572-1DC3-75A1-B35C0C06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機械学習での決定木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E1448-6A32-5BAE-53D4-36861993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55650"/>
            <a:ext cx="8714205" cy="6102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モデルを用いて、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が分類や予測を行う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（例）新しい果物のデータ：重さ</a:t>
            </a:r>
            <a:r>
              <a:rPr kumimoji="1" lang="en-US" altLang="ja-JP" sz="2400" dirty="0"/>
              <a:t>: 150g, </a:t>
            </a:r>
            <a:r>
              <a:rPr kumimoji="1" lang="ja-JP" altLang="en-US" sz="2400" dirty="0"/>
              <a:t>色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赤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形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丸い　　　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の予測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この果物はリンゴです</a:t>
            </a: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質問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1: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重さは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100g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以上ですか？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├── はい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└──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質問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2: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色は赤ですか？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│       ├── はい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│   └──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質問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3: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形は丸いですか？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│       │       ├── はい → リンゴ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│       └── いいえ → イチゴ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└── いいえ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    └── 質問</a:t>
            </a:r>
            <a:r>
              <a:rPr kumimoji="1" lang="en-US" altLang="ja-JP" sz="2400" dirty="0"/>
              <a:t>4: </a:t>
            </a:r>
            <a:r>
              <a:rPr kumimoji="1" lang="ja-JP" altLang="en-US" sz="2400" dirty="0"/>
              <a:t>色は黄色ですか？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        ├── はい → バナナ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│               └── いいえ → オレンジ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└── いいえ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    └── 質問</a:t>
            </a:r>
            <a:r>
              <a:rPr kumimoji="1" lang="en-US" altLang="ja-JP" sz="2400" dirty="0"/>
              <a:t>5: </a:t>
            </a:r>
            <a:r>
              <a:rPr kumimoji="1" lang="ja-JP" altLang="en-US" sz="2400" dirty="0"/>
              <a:t>色は紫ですか？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        ├── はい → ブドウ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2400" dirty="0"/>
              <a:t>        └── いいえ → サクランボ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0553A-7109-FC22-6AB7-E3EB353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167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演習５．決定木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ページ５２～５４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03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https://trinket.io/python/37d6744c8013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分類のモデル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2CFE17F-3C49-6F30-7C2D-6873D4CD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3" y="2725841"/>
            <a:ext cx="7886700" cy="30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8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B5994-D80C-F16F-4AF8-AD6E52EE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演習６の学習ポイント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1AFCCD-7C29-4A92-8AB9-D0BA3ECA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決定木のビジュアル表示：　決定木で，データの分類がどのように行われているかを直感的に理解できる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決定境界の形状：　決定木では，分類境界が直線的（軸に平行）でシンプル．これが決定木の特徴．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45C81-685F-98FF-74C6-14A813FA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4DD7C2-19EE-3D24-F1F3-6328CAB1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87" y="3431510"/>
            <a:ext cx="3852863" cy="34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2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3-6. </a:t>
            </a:r>
            <a:r>
              <a:rPr lang="ja-JP" altLang="en-US" sz="4500" dirty="0">
                <a:solidFill>
                  <a:schemeClr val="tx2"/>
                </a:solidFill>
              </a:rPr>
              <a:t>機械学習での学習と汎化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7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81B39-687E-45E0-A24F-C3C56784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従来</a:t>
            </a:r>
            <a:r>
              <a:rPr kumimoji="1" lang="ja-JP" altLang="en-US" dirty="0"/>
              <a:t>のプログラミング</a:t>
            </a:r>
            <a:r>
              <a:rPr lang="ja-JP" altLang="en-US" dirty="0"/>
              <a:t>手法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4F021-5E3E-4D99-9D04-2027E1D1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28C956-F21A-45BA-9E5D-0AE9A460FCC9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57E9A0-F297-45B3-B220-51305C26BD56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83CB33-190D-4057-9277-8525886C4082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4ABC2D-5ABB-4E75-8F72-045CCF165898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0D5AC37-8880-48CE-9D41-F21840BF2DAF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034A203-928E-4F06-B52A-5A23B037B657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CBB432-EE87-4035-BA03-159676E6D8BD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7A6936-2D72-428F-BC25-171A8C403CBD}"/>
              </a:ext>
            </a:extLst>
          </p:cNvPr>
          <p:cNvSpPr txBox="1"/>
          <p:nvPr/>
        </p:nvSpPr>
        <p:spPr>
          <a:xfrm>
            <a:off x="6795729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7E25E1-E594-427E-A9CC-4BB00716F22F}"/>
              </a:ext>
            </a:extLst>
          </p:cNvPr>
          <p:cNvSpPr txBox="1"/>
          <p:nvPr/>
        </p:nvSpPr>
        <p:spPr>
          <a:xfrm>
            <a:off x="682677" y="5548577"/>
            <a:ext cx="744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/>
              <a:t>従来のプログラミングでは，プログラム作成者が全ての処理規則を記述する必要がある．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905C33-5559-4B81-B187-A5A9952E9794}"/>
              </a:ext>
            </a:extLst>
          </p:cNvPr>
          <p:cNvSpPr txBox="1"/>
          <p:nvPr/>
        </p:nvSpPr>
        <p:spPr>
          <a:xfrm>
            <a:off x="6680313" y="2806252"/>
            <a:ext cx="1800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処理結果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１０００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D20CDA-DCFF-3E25-92CA-C4832723A848}"/>
              </a:ext>
            </a:extLst>
          </p:cNvPr>
          <p:cNvSpPr txBox="1"/>
          <p:nvPr/>
        </p:nvSpPr>
        <p:spPr>
          <a:xfrm>
            <a:off x="863555" y="2647772"/>
            <a:ext cx="8771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</a:t>
            </a:r>
          </a:p>
        </p:txBody>
      </p:sp>
    </p:spTree>
    <p:extLst>
      <p:ext uri="{BB962C8B-B14F-4D97-AF65-F5344CB8AC3E}">
        <p14:creationId xmlns:p14="http://schemas.microsoft.com/office/powerpoint/2010/main" val="2002730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7B59C-A8C7-482E-8660-6147BD0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機械学習によるプロセス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D76D2-2197-43B8-A9CF-2DD20A67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140139-0F7E-4667-A043-C1F138CCA0CB}"/>
              </a:ext>
            </a:extLst>
          </p:cNvPr>
          <p:cNvSpPr/>
          <p:nvPr/>
        </p:nvSpPr>
        <p:spPr>
          <a:xfrm>
            <a:off x="2879737" y="644893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A30B4C-6E2B-44E5-AE00-6B27206A2370}"/>
              </a:ext>
            </a:extLst>
          </p:cNvPr>
          <p:cNvSpPr txBox="1"/>
          <p:nvPr/>
        </p:nvSpPr>
        <p:spPr>
          <a:xfrm>
            <a:off x="3440028" y="23845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694049-A592-43C9-A825-FBD57346D882}"/>
              </a:ext>
            </a:extLst>
          </p:cNvPr>
          <p:cNvSpPr/>
          <p:nvPr/>
        </p:nvSpPr>
        <p:spPr>
          <a:xfrm>
            <a:off x="3163755" y="831929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0A0461-CA2F-4E81-A479-D5B54310E0A6}"/>
              </a:ext>
            </a:extLst>
          </p:cNvPr>
          <p:cNvSpPr txBox="1"/>
          <p:nvPr/>
        </p:nvSpPr>
        <p:spPr>
          <a:xfrm>
            <a:off x="3660957" y="1241142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C54D227-46A0-4199-853D-9D467E2C5682}"/>
              </a:ext>
            </a:extLst>
          </p:cNvPr>
          <p:cNvSpPr/>
          <p:nvPr/>
        </p:nvSpPr>
        <p:spPr>
          <a:xfrm>
            <a:off x="2221646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711BF7D-DE37-431D-A5AE-36CE73E1CEE7}"/>
              </a:ext>
            </a:extLst>
          </p:cNvPr>
          <p:cNvSpPr/>
          <p:nvPr/>
        </p:nvSpPr>
        <p:spPr>
          <a:xfrm>
            <a:off x="6416670" y="1365329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F1BD9-9825-4BFD-B23F-9DCAAEE1139C}"/>
              </a:ext>
            </a:extLst>
          </p:cNvPr>
          <p:cNvSpPr txBox="1"/>
          <p:nvPr/>
        </p:nvSpPr>
        <p:spPr>
          <a:xfrm>
            <a:off x="190321" y="1268624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943AAB-AEAB-44EB-BB82-5AFC0604A4F6}"/>
              </a:ext>
            </a:extLst>
          </p:cNvPr>
          <p:cNvSpPr txBox="1"/>
          <p:nvPr/>
        </p:nvSpPr>
        <p:spPr>
          <a:xfrm>
            <a:off x="7026900" y="1261696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7E4A9A-7068-4183-A212-DBE699486D5F}"/>
              </a:ext>
            </a:extLst>
          </p:cNvPr>
          <p:cNvSpPr txBox="1"/>
          <p:nvPr/>
        </p:nvSpPr>
        <p:spPr>
          <a:xfrm>
            <a:off x="466880" y="4898728"/>
            <a:ext cx="797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400" dirty="0"/>
              <a:t>機械学習では，訓練データから自動的にパターンや関連性を学習する．</a:t>
            </a:r>
            <a:endParaRPr lang="en-US" altLang="ja-JP" sz="24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400" dirty="0"/>
              <a:t>学習結果のモデルを利用して、新しいデータ（未知のデータ）に対して，タスクが実行される．人手による規則の記述が不要である．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0832F4-E112-4A53-8D6D-CCA772480948}"/>
              </a:ext>
            </a:extLst>
          </p:cNvPr>
          <p:cNvSpPr txBox="1"/>
          <p:nvPr/>
        </p:nvSpPr>
        <p:spPr>
          <a:xfrm>
            <a:off x="7141978" y="209962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予測結果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1820A4-E650-4B48-9118-EF98F89C28FF}"/>
              </a:ext>
            </a:extLst>
          </p:cNvPr>
          <p:cNvSpPr txBox="1"/>
          <p:nvPr/>
        </p:nvSpPr>
        <p:spPr>
          <a:xfrm>
            <a:off x="4253427" y="3202854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A07CF4E-1462-4816-ADAE-9F86E0305F9D}"/>
              </a:ext>
            </a:extLst>
          </p:cNvPr>
          <p:cNvSpPr/>
          <p:nvPr/>
        </p:nvSpPr>
        <p:spPr>
          <a:xfrm rot="16200000">
            <a:off x="3284164" y="3046653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A6149E-0BD5-43E0-98F9-D789E40CD968}"/>
              </a:ext>
            </a:extLst>
          </p:cNvPr>
          <p:cNvSpPr txBox="1"/>
          <p:nvPr/>
        </p:nvSpPr>
        <p:spPr>
          <a:xfrm>
            <a:off x="1934930" y="3679639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5159B4-9FEB-412B-9CFA-7E7B56E6748A}"/>
              </a:ext>
            </a:extLst>
          </p:cNvPr>
          <p:cNvSpPr txBox="1"/>
          <p:nvPr/>
        </p:nvSpPr>
        <p:spPr>
          <a:xfrm>
            <a:off x="975284" y="222758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25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CD37F-A908-4E8B-862B-36FC5ED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5" y="374614"/>
            <a:ext cx="8601076" cy="634686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一般のプログラミング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機械学習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D08E76-CB62-4E70-9D25-712FBB3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7CD0A4-7D33-44EA-9520-FEC22E0DB8F5}"/>
              </a:ext>
            </a:extLst>
          </p:cNvPr>
          <p:cNvSpPr txBox="1"/>
          <p:nvPr/>
        </p:nvSpPr>
        <p:spPr>
          <a:xfrm>
            <a:off x="4572000" y="209253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・プログラムは人間が作成し，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テストし，調整する．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365FD-03D6-4A6A-9E80-D8241481035E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A45AF9-3191-4344-B53F-68CDA2E43D22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B582CA-8E1D-4AAF-9ACD-E865D8445ADD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C029A-1B06-4AC6-8796-459ACA916E1C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B6293A0-CDBE-4B90-B405-1FFAE6F4F67B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0E07CAB-0A7E-425D-B531-D664BED41A5B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A31E49-4CB4-435F-BE20-19A640FB28FE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EA3D2-566D-4218-9320-F7F45E5504E7}"/>
              </a:ext>
            </a:extLst>
          </p:cNvPr>
          <p:cNvSpPr txBox="1"/>
          <p:nvPr/>
        </p:nvSpPr>
        <p:spPr>
          <a:xfrm>
            <a:off x="6693740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処理結果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0B325-BB9E-4A0D-BC30-EEA4264CA002}"/>
              </a:ext>
            </a:extLst>
          </p:cNvPr>
          <p:cNvSpPr/>
          <p:nvPr/>
        </p:nvSpPr>
        <p:spPr>
          <a:xfrm>
            <a:off x="2763983" y="425725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E71FFE-A013-42CD-B12A-0FFD7A02E57F}"/>
              </a:ext>
            </a:extLst>
          </p:cNvPr>
          <p:cNvSpPr txBox="1"/>
          <p:nvPr/>
        </p:nvSpPr>
        <p:spPr>
          <a:xfrm>
            <a:off x="3324274" y="599692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4C78B-EAF8-4D5A-8C90-F6ECD2FBCFB2}"/>
              </a:ext>
            </a:extLst>
          </p:cNvPr>
          <p:cNvSpPr/>
          <p:nvPr/>
        </p:nvSpPr>
        <p:spPr>
          <a:xfrm>
            <a:off x="3048001" y="444428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40B0F0-29DD-403A-9D4E-BD8EEA5C811E}"/>
              </a:ext>
            </a:extLst>
          </p:cNvPr>
          <p:cNvSpPr txBox="1"/>
          <p:nvPr/>
        </p:nvSpPr>
        <p:spPr>
          <a:xfrm>
            <a:off x="3545203" y="485350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8232115-D2DC-4AF0-BFDE-86CC28A61AA0}"/>
              </a:ext>
            </a:extLst>
          </p:cNvPr>
          <p:cNvSpPr/>
          <p:nvPr/>
        </p:nvSpPr>
        <p:spPr>
          <a:xfrm>
            <a:off x="2105892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BEBFFFAF-1E43-4C67-ADBF-A78BB959231C}"/>
              </a:ext>
            </a:extLst>
          </p:cNvPr>
          <p:cNvSpPr/>
          <p:nvPr/>
        </p:nvSpPr>
        <p:spPr>
          <a:xfrm>
            <a:off x="6300916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8449E8-61FA-40A6-B7FE-27320D009569}"/>
              </a:ext>
            </a:extLst>
          </p:cNvPr>
          <p:cNvSpPr txBox="1"/>
          <p:nvPr/>
        </p:nvSpPr>
        <p:spPr>
          <a:xfrm>
            <a:off x="74567" y="488098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F9BC6A-2D9C-414D-B233-E09BDB8E57E6}"/>
              </a:ext>
            </a:extLst>
          </p:cNvPr>
          <p:cNvSpPr txBox="1"/>
          <p:nvPr/>
        </p:nvSpPr>
        <p:spPr>
          <a:xfrm>
            <a:off x="6693739" y="507467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処理結果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C5EC07F-5CB1-4F7D-B2ED-7FD73AAA2C60}"/>
              </a:ext>
            </a:extLst>
          </p:cNvPr>
          <p:cNvSpPr/>
          <p:nvPr/>
        </p:nvSpPr>
        <p:spPr>
          <a:xfrm>
            <a:off x="2123210" y="605847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154C67-B247-4FCD-AF36-336CB0B783B8}"/>
              </a:ext>
            </a:extLst>
          </p:cNvPr>
          <p:cNvSpPr txBox="1"/>
          <p:nvPr/>
        </p:nvSpPr>
        <p:spPr>
          <a:xfrm>
            <a:off x="-80110" y="612551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D42895-F4DF-45D5-9634-7B1505DBF3A6}"/>
              </a:ext>
            </a:extLst>
          </p:cNvPr>
          <p:cNvSpPr txBox="1"/>
          <p:nvPr/>
        </p:nvSpPr>
        <p:spPr>
          <a:xfrm>
            <a:off x="4572000" y="3469704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・データを利用して知的能力を向上させる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10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の４つの特徴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5523"/>
            <a:ext cx="8461208" cy="529389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データ駆動型学習</a:t>
            </a:r>
            <a:r>
              <a:rPr lang="ja-JP" altLang="en-US" sz="2400" dirty="0"/>
              <a:t>：訓練データを使用して知的能力を向上させる．</a:t>
            </a:r>
            <a:endParaRPr lang="en-US" altLang="ja-JP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パターン認識</a:t>
            </a:r>
            <a:r>
              <a:rPr lang="ja-JP" altLang="en-US" sz="2400" dirty="0"/>
              <a:t>：データから自動的にパターンや関連性を抽出する．</a:t>
            </a:r>
            <a:endParaRPr lang="en-US" altLang="ja-JP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自動化と効率化</a:t>
            </a:r>
            <a:r>
              <a:rPr lang="ja-JP" altLang="en-US" sz="2400" dirty="0"/>
              <a:t>：学習した能力を用いて処理を自動実行する．</a:t>
            </a:r>
            <a:endParaRPr lang="en-US" altLang="ja-JP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dirty="0"/>
              <a:t>多様な能力</a:t>
            </a:r>
            <a:r>
              <a:rPr lang="ja-JP" altLang="en-US" sz="2400" dirty="0"/>
              <a:t>：分類，予測，合成など様々なタスクに対応する．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26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汎化の概念と特徴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511" y="846253"/>
            <a:ext cx="786384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汎化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訓練データを基に学習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未知のデータも適切に処理</a:t>
            </a:r>
            <a:r>
              <a:rPr lang="ja-JP" altLang="en-US" sz="2400" dirty="0"/>
              <a:t>する能力である．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機械学習の重要な特徴．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汎化の結果は必ずしも正解とは限らない．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3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297681" y="46201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訓練データと未知のデータ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985232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3556000" y="5297977"/>
            <a:ext cx="531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汎化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訓練データ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未知のデータも適切に処理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す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る能力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396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4973C-E4CE-4B79-B2C5-55C8459E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4" y="242456"/>
            <a:ext cx="8824707" cy="4268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汎化の結果は「必ず正解」ではない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B0608D-6E69-4DC2-A2AC-1978EB44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DCF344-EF8E-4565-BB25-8FE21CFA745F}"/>
              </a:ext>
            </a:extLst>
          </p:cNvPr>
          <p:cNvSpPr txBox="1">
            <a:spLocks/>
          </p:cNvSpPr>
          <p:nvPr/>
        </p:nvSpPr>
        <p:spPr>
          <a:xfrm>
            <a:off x="505995" y="1134327"/>
            <a:ext cx="7469605" cy="55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汎化により「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」，「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いいえ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予測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9D8CCEE-6CD3-4BFC-AA42-6833EAACA1A7}"/>
              </a:ext>
            </a:extLst>
          </p:cNvPr>
          <p:cNvSpPr/>
          <p:nvPr/>
        </p:nvSpPr>
        <p:spPr>
          <a:xfrm>
            <a:off x="1047750" y="2819955"/>
            <a:ext cx="469900" cy="42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EEA34F7-0F33-43F1-8814-B2BF5A8AECD1}"/>
              </a:ext>
            </a:extLst>
          </p:cNvPr>
          <p:cNvGraphicFramePr>
            <a:graphicFrameLocks noGrp="1"/>
          </p:cNvGraphicFramePr>
          <p:nvPr/>
        </p:nvGraphicFramePr>
        <p:xfrm>
          <a:off x="2006600" y="2150079"/>
          <a:ext cx="60960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88972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7787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0663204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0004766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985145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はい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いいえ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878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正解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はい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予測成功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予測失敗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482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いいえ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予測失敗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予測成功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5990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FADCF344-EF8E-4565-BB25-8FE21CFA745F}"/>
              </a:ext>
            </a:extLst>
          </p:cNvPr>
          <p:cNvSpPr txBox="1">
            <a:spLocks/>
          </p:cNvSpPr>
          <p:nvPr/>
        </p:nvSpPr>
        <p:spPr>
          <a:xfrm>
            <a:off x="505994" y="4381702"/>
            <a:ext cx="7469605" cy="55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複雑な問題になると、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予測失敗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の可能性が出てくる</a:t>
            </a:r>
          </a:p>
        </p:txBody>
      </p:sp>
    </p:spTree>
    <p:extLst>
      <p:ext uri="{BB962C8B-B14F-4D97-AF65-F5344CB8AC3E}">
        <p14:creationId xmlns:p14="http://schemas.microsoft.com/office/powerpoint/2010/main" val="3061350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7936631" cy="5333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/>
              <a:t>機械学習の基本</a:t>
            </a:r>
            <a:r>
              <a:rPr kumimoji="1" lang="ja-JP" altLang="en-US" sz="2400" dirty="0"/>
              <a:t>：データを用いた学習による知的能力の向上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訓練データの重要性</a:t>
            </a:r>
            <a:r>
              <a:rPr kumimoji="1" lang="ja-JP" altLang="en-US" sz="2400" dirty="0"/>
              <a:t>：学習は訓練データに依存する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予測と分類</a:t>
            </a:r>
            <a:r>
              <a:rPr kumimoji="1" lang="ja-JP" altLang="en-US" sz="2400" dirty="0"/>
              <a:t>：機械学習の主要なタスク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汎化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未知データへの対応</a:t>
            </a:r>
            <a:endParaRPr kumimoji="1" lang="en-US" altLang="ja-JP" sz="2400" b="1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実践的応用：様々な分野での活用可能性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7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264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4794165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：データからパターンや関係性を自動で見つけ出す能力を持つ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知的なタスクの実行</a:t>
            </a:r>
            <a:r>
              <a:rPr lang="ja-JP" altLang="en-US" sz="2400" dirty="0"/>
              <a:t>：予測，分類などの知的なタスクを実行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機械学習の基本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7009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4988</Words>
  <Application>Microsoft Office PowerPoint</Application>
  <PresentationFormat>画面に合わせる (4:3)</PresentationFormat>
  <Paragraphs>627</Paragraphs>
  <Slides>62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62</vt:i4>
      </vt:variant>
    </vt:vector>
  </HeadingPairs>
  <TitlesOfParts>
    <vt:vector size="76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Segoe UI</vt:lpstr>
      <vt:lpstr>1_Office テーマ</vt:lpstr>
      <vt:lpstr>3_Office テーマ</vt:lpstr>
      <vt:lpstr>5_Office テーマ</vt:lpstr>
      <vt:lpstr>8_Office テーマ</vt:lpstr>
      <vt:lpstr>Office テーマ</vt:lpstr>
      <vt:lpstr>6_Office テーマ</vt:lpstr>
      <vt:lpstr>ae-3.機械学習の基礎① 　ー　教師あり学習編　ー </vt:lpstr>
      <vt:lpstr>人工知能（AI）の学習のための指針</vt:lpstr>
      <vt:lpstr>アウトライン</vt:lpstr>
      <vt:lpstr>Python</vt:lpstr>
      <vt:lpstr>Python 言語が広く使用されている理由</vt:lpstr>
      <vt:lpstr>trinket</vt:lpstr>
      <vt:lpstr>trinket でのプログラム実行</vt:lpstr>
      <vt:lpstr>3-1. イントロダクション </vt:lpstr>
      <vt:lpstr>機械学習の基本</vt:lpstr>
      <vt:lpstr>機械学習の３つの特徴</vt:lpstr>
      <vt:lpstr>機械学習における訓練データの役割</vt:lpstr>
      <vt:lpstr>機械学習の学習プロセス</vt:lpstr>
      <vt:lpstr>機械学習まとめ</vt:lpstr>
      <vt:lpstr>機械学習の特徴と応用</vt:lpstr>
      <vt:lpstr>3-2. 回帰 </vt:lpstr>
      <vt:lpstr>回帰分析の基本</vt:lpstr>
      <vt:lpstr>機械学習による回帰の仕組み</vt:lpstr>
      <vt:lpstr>回帰のバリエーション</vt:lpstr>
      <vt:lpstr>アヤメ属 (Iris)</vt:lpstr>
      <vt:lpstr>Iris データセット</vt:lpstr>
      <vt:lpstr>Iris データセット</vt:lpstr>
      <vt:lpstr>演習１．多項式回帰 </vt:lpstr>
      <vt:lpstr>PowerPoint プレゼンテーション</vt:lpstr>
      <vt:lpstr>プログラム</vt:lpstr>
      <vt:lpstr>がく片の長さと幅</vt:lpstr>
      <vt:lpstr>花弁の長さと幅</vt:lpstr>
      <vt:lpstr>演習２．多項式回帰の観察 </vt:lpstr>
      <vt:lpstr>PowerPoint プレゼンテーション</vt:lpstr>
      <vt:lpstr>多項式回帰の観察</vt:lpstr>
      <vt:lpstr>機械学習の概要と応用</vt:lpstr>
      <vt:lpstr>ここまでのまとめ</vt:lpstr>
      <vt:lpstr>3-3. 色付きの散布図 </vt:lpstr>
      <vt:lpstr>Trinket を用いた色付き散布図</vt:lpstr>
      <vt:lpstr>演習３．Trinket による色付き散布図 </vt:lpstr>
      <vt:lpstr>Trinket で色付きの散布図</vt:lpstr>
      <vt:lpstr>3-4. 分類  </vt:lpstr>
      <vt:lpstr>分類の基本</vt:lpstr>
      <vt:lpstr>機械学習における分類の仕組み</vt:lpstr>
      <vt:lpstr>演習４．分類のモデル </vt:lpstr>
      <vt:lpstr>分類のモデル</vt:lpstr>
      <vt:lpstr>演習４の学習ポイント</vt:lpstr>
      <vt:lpstr>演習５．分類モデルの観察 </vt:lpstr>
      <vt:lpstr>PowerPoint プレゼンテーション</vt:lpstr>
      <vt:lpstr>分類モデルの観察</vt:lpstr>
      <vt:lpstr>データ入力の手順</vt:lpstr>
      <vt:lpstr>ここまでのまとめ</vt:lpstr>
      <vt:lpstr>3-5. 決定木を用いた分類  </vt:lpstr>
      <vt:lpstr>機械学習での決定木</vt:lpstr>
      <vt:lpstr>機械学習での決定木</vt:lpstr>
      <vt:lpstr>機械学習での決定木</vt:lpstr>
      <vt:lpstr>演習５．決定木 </vt:lpstr>
      <vt:lpstr>分類のモデル</vt:lpstr>
      <vt:lpstr>演習６の学習ポイント</vt:lpstr>
      <vt:lpstr>3-6. 機械学習での学習と汎化 </vt:lpstr>
      <vt:lpstr>従来のプログラミング手法</vt:lpstr>
      <vt:lpstr>機械学習によるプロセス</vt:lpstr>
      <vt:lpstr>PowerPoint プレゼンテーション</vt:lpstr>
      <vt:lpstr>機械学習の４つの特徴</vt:lpstr>
      <vt:lpstr>汎化の概念と特徴</vt:lpstr>
      <vt:lpstr>汎化</vt:lpstr>
      <vt:lpstr>汎化の結果は「必ず正解」ではない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ae-3.機械学習の基礎① ー 教師あり学習編 ー（AI演習）</dc:title>
  <dc:creator>kaneko kunihiko</dc:creator>
  <cp:lastModifiedBy>金子　邦彦</cp:lastModifiedBy>
  <cp:revision>537</cp:revision>
  <dcterms:created xsi:type="dcterms:W3CDTF">2019-11-02T00:06:04Z</dcterms:created>
  <dcterms:modified xsi:type="dcterms:W3CDTF">2025-03-25T04:54:57Z</dcterms:modified>
</cp:coreProperties>
</file>