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3" r:id="rId3"/>
    <p:sldMasterId id="2147483688" r:id="rId4"/>
  </p:sldMasterIdLst>
  <p:notesMasterIdLst>
    <p:notesMasterId r:id="rId43"/>
  </p:notesMasterIdLst>
  <p:handoutMasterIdLst>
    <p:handoutMasterId r:id="rId44"/>
  </p:handoutMasterIdLst>
  <p:sldIdLst>
    <p:sldId id="1693" r:id="rId5"/>
    <p:sldId id="1000" r:id="rId6"/>
    <p:sldId id="1005" r:id="rId7"/>
    <p:sldId id="1957" r:id="rId8"/>
    <p:sldId id="1823" r:id="rId9"/>
    <p:sldId id="1830" r:id="rId10"/>
    <p:sldId id="1831" r:id="rId11"/>
    <p:sldId id="1930" r:id="rId12"/>
    <p:sldId id="1832" r:id="rId13"/>
    <p:sldId id="1931" r:id="rId14"/>
    <p:sldId id="1932" r:id="rId15"/>
    <p:sldId id="1010" r:id="rId16"/>
    <p:sldId id="1937" r:id="rId17"/>
    <p:sldId id="1938" r:id="rId18"/>
    <p:sldId id="1945" r:id="rId19"/>
    <p:sldId id="1925" r:id="rId20"/>
    <p:sldId id="1822" r:id="rId21"/>
    <p:sldId id="1956" r:id="rId22"/>
    <p:sldId id="1746" r:id="rId23"/>
    <p:sldId id="1747" r:id="rId24"/>
    <p:sldId id="1748" r:id="rId25"/>
    <p:sldId id="1749" r:id="rId26"/>
    <p:sldId id="1751" r:id="rId27"/>
    <p:sldId id="1958" r:id="rId28"/>
    <p:sldId id="1972" r:id="rId29"/>
    <p:sldId id="1961" r:id="rId30"/>
    <p:sldId id="1962" r:id="rId31"/>
    <p:sldId id="1960" r:id="rId32"/>
    <p:sldId id="1959" r:id="rId33"/>
    <p:sldId id="1963" r:id="rId34"/>
    <p:sldId id="1964" r:id="rId35"/>
    <p:sldId id="1965" r:id="rId36"/>
    <p:sldId id="1966" r:id="rId37"/>
    <p:sldId id="1967" r:id="rId38"/>
    <p:sldId id="1968" r:id="rId39"/>
    <p:sldId id="1969" r:id="rId40"/>
    <p:sldId id="1970" r:id="rId41"/>
    <p:sldId id="1971" r:id="rId4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001"/>
    <a:srgbClr val="000000"/>
    <a:srgbClr val="FFFF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81059" autoAdjust="0"/>
  </p:normalViewPr>
  <p:slideViewPr>
    <p:cSldViewPr snapToGrid="0">
      <p:cViewPr>
        <p:scale>
          <a:sx n="33" d="100"/>
          <a:sy n="33" d="100"/>
        </p:scale>
        <p:origin x="2220" y="3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8474"/>
    </p:cViewPr>
  </p:sorterViewPr>
  <p:notesViewPr>
    <p:cSldViewPr snapToGrid="0">
      <p:cViewPr varScale="1">
        <p:scale>
          <a:sx n="36" d="100"/>
          <a:sy n="36" d="100"/>
        </p:scale>
        <p:origin x="1568" y="2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esProps" Target="presProps.xml"/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492763BF-D648-4028-9754-3615FF609DD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B10CE5D-8673-4CA7-9090-0325947625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FF2E0-C691-4652-BD93-B8DB4314A43F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2FF5B21-A326-4B36-82F5-4E6EA1A9FF6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BE679C3-E509-4B6D-8BC5-8667FC746E2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BFD2C-F54A-4665-824F-63737EEC68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1972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927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D642AA-D028-49C6-E21E-DD650E14BB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ED69948-EC8C-9CED-C1DB-D335F4034E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12D4C2B-8970-C331-A79F-1AF3F3BED6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1B9A920-AFC3-7593-F906-4F2C6D58BF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7638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3223C1-63D0-4CA4-8D67-2118CF2CB84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4196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7383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592F65-A78A-4472-D3FE-2B0FD1E9FE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D7411B6-F31C-735B-D381-D789F3D32C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239D9F8-549A-25B7-B84F-AE077DAA82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B82C886-C7FC-11C7-8BE9-C64FE9FCE3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470849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>
                <a:latin typeface="Abadi" panose="020B0604020104020204" pitchFamily="34" charset="0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Abadi" panose="020B06040201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dirty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F8F6E-A61D-4F4B-A02A-32A375CBD654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fld id="{E205D82C-95A1-431E-8E38-AA614A14CDC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6829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665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417190-F4F2-435C-9433-79F7AB9E97BF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4549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9239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5004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10060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4327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  <a:lvl2pPr>
              <a:defRPr>
                <a:latin typeface="Abadi" panose="020B0604020104020204" pitchFamily="34" charset="0"/>
              </a:defRPr>
            </a:lvl2pPr>
            <a:lvl3pPr>
              <a:defRPr>
                <a:latin typeface="Abadi" panose="020B0604020104020204" pitchFamily="34" charset="0"/>
              </a:defRPr>
            </a:lvl3pPr>
            <a:lvl4pPr>
              <a:defRPr>
                <a:latin typeface="Abadi" panose="020B0604020104020204" pitchFamily="34" charset="0"/>
              </a:defRPr>
            </a:lvl4pPr>
            <a:lvl5pPr>
              <a:defRPr>
                <a:latin typeface="Abadi" panose="020B0604020104020204" pitchFamily="34" charset="0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C89E5-970E-4E43-B109-FA73DDD3F5FC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fld id="{E205D82C-95A1-431E-8E38-AA614A14CDC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>
                <a:latin typeface="Abadi" panose="020B0604020104020204" pitchFamily="34" charset="0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>
                <a:latin typeface="Abadi" panose="020B0604020104020204" pitchFamily="34" charset="0"/>
              </a:defRPr>
            </a:lvl1pPr>
            <a:lvl2pPr>
              <a:spcBef>
                <a:spcPts val="0"/>
              </a:spcBef>
              <a:defRPr>
                <a:latin typeface="Abadi" panose="020B0604020104020204" pitchFamily="34" charset="0"/>
              </a:defRPr>
            </a:lvl2pPr>
            <a:lvl3pPr>
              <a:spcBef>
                <a:spcPts val="0"/>
              </a:spcBef>
              <a:defRPr>
                <a:latin typeface="Abadi" panose="020B0604020104020204" pitchFamily="34" charset="0"/>
              </a:defRPr>
            </a:lvl3pPr>
            <a:lvl4pPr>
              <a:spcBef>
                <a:spcPts val="0"/>
              </a:spcBef>
              <a:defRPr>
                <a:latin typeface="Abadi" panose="020B0604020104020204" pitchFamily="34" charset="0"/>
              </a:defRPr>
            </a:lvl4pPr>
            <a:lvl5pPr>
              <a:spcBef>
                <a:spcPts val="0"/>
              </a:spcBef>
              <a:defRPr>
                <a:latin typeface="Abadi" panose="020B0604020104020204" pitchFamily="34" charset="0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05C0-43AD-4913-9290-D69A215DC36E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fld id="{E205D82C-95A1-431E-8E38-AA614A14CDC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386-A21B-4F0F-B11C-3FC9324127B8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fld id="{E205D82C-95A1-431E-8E38-AA614A14CDC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F8F6E-A61D-4F4B-A02A-32A375CBD654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4175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C89E5-970E-4E43-B109-FA73DDD3F5FC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5237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05C0-43AD-4913-9290-D69A215DC36E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1838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386-A21B-4F0F-B11C-3FC9324127B8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2349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1FBDB-3FE1-4E23-8A3E-D23037547262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661318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theme" Target="../theme/theme3.xml"/><Relationship Id="rId6" Type="http://schemas.openxmlformats.org/officeDocument/2006/relationships/image" Target="../media/image1.png"/></Relationships>
</file>

<file path=ppt/slideMasters/_rels/slideMaster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theme" Target="../theme/theme4.xml"/><Relationship Id="rId6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E6DA0-13F0-4131-A74D-D600C97A2AE8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badi" panose="020B0604020104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badi" panose="020B0604020104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E6DA0-13F0-4131-A74D-D600C97A2AE8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783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FBE731-6ED8-4A42-8A57-3C41D7584935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245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291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hyperlink" Target="https://www.kkaneko.jp/ai/ae/index.html" TargetMode="Externa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8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0.jpe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hyperlink" Target="https://chatgpt.com/" TargetMode="Externa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hyperlink" Target="https://www.perplexity.ai/" TargetMode="External"/><Relationship Id="rId3" Type="http://schemas.openxmlformats.org/officeDocument/2006/relationships/image" Target="../media/image13.pn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hyperlink" Target="https://felo.ai/" TargetMode="External"/><Relationship Id="rId3" Type="http://schemas.openxmlformats.org/officeDocument/2006/relationships/image" Target="../media/image14.pn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hyperlink" Target="https://www.genspark.ai/" TargetMode="External"/><Relationship Id="rId3" Type="http://schemas.openxmlformats.org/officeDocument/2006/relationships/image" Target="../media/image15.pn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hyperlink" Target="https://huggingface.co/spaces/badayvedat/LLaVA" TargetMode="External"/><Relationship Id="rId3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50157" y="1122363"/>
            <a:ext cx="8423679" cy="2387600"/>
          </a:xfrm>
        </p:spPr>
        <p:txBody>
          <a:bodyPr>
            <a:noAutofit/>
          </a:bodyPr>
          <a:lstStyle/>
          <a:p>
            <a:r>
              <a:rPr lang="en-US" altLang="ja-JP" dirty="0">
                <a:latin typeface="メイリオ" panose="020B0604030504040204" pitchFamily="50" charset="-128"/>
              </a:rPr>
              <a:t>a</a:t>
            </a:r>
            <a:r>
              <a:rPr lang="en-US" altLang="ja-JP" sz="4400" dirty="0">
                <a:latin typeface="メイリオ" panose="020B0604030504040204" pitchFamily="50" charset="-128"/>
              </a:rPr>
              <a:t>e-15.AI</a:t>
            </a:r>
            <a:r>
              <a:rPr lang="ja-JP" altLang="en-US" sz="4400" dirty="0">
                <a:latin typeface="メイリオ" panose="020B0604030504040204" pitchFamily="50" charset="-128"/>
              </a:rPr>
              <a:t>アシスタントの発展と活用：対話型</a:t>
            </a:r>
            <a:r>
              <a:rPr lang="en-US" altLang="ja-JP" sz="4400" dirty="0">
                <a:latin typeface="メイリオ" panose="020B0604030504040204" pitchFamily="50" charset="-128"/>
              </a:rPr>
              <a:t>AI</a:t>
            </a:r>
            <a:r>
              <a:rPr lang="ja-JP" altLang="en-US" sz="4400" dirty="0">
                <a:latin typeface="メイリオ" panose="020B0604030504040204" pitchFamily="50" charset="-128"/>
              </a:rPr>
              <a:t>の進化と未来の展望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105" y="59281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 descr="メガネをかけた男性&#10;&#10;自動的に生成された説明">
            <a:extLst>
              <a:ext uri="{FF2B5EF4-FFF2-40B4-BE49-F238E27FC236}">
                <a16:creationId xmlns:a16="http://schemas.microsoft.com/office/drawing/2014/main" id="{1C3B59FE-4A47-434A-A600-E43D38ADCC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  <p:sp>
        <p:nvSpPr>
          <p:cNvPr id="8" name="字幕 7">
            <a:extLst>
              <a:ext uri="{FF2B5EF4-FFF2-40B4-BE49-F238E27FC236}">
                <a16:creationId xmlns:a16="http://schemas.microsoft.com/office/drawing/2014/main" id="{E246CD48-9EDC-44F7-8CDD-2B1DAA1CE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157" y="3150100"/>
            <a:ext cx="8266421" cy="1506085"/>
          </a:xfrm>
        </p:spPr>
        <p:txBody>
          <a:bodyPr>
            <a:normAutofit lnSpcReduction="10000"/>
          </a:bodyPr>
          <a:lstStyle/>
          <a:p>
            <a:endParaRPr lang="en-US" altLang="ja-JP" sz="2800" dirty="0"/>
          </a:p>
          <a:p>
            <a:r>
              <a:rPr lang="ja-JP" altLang="en-US" sz="2800" dirty="0"/>
              <a:t>（</a:t>
            </a:r>
            <a:r>
              <a:rPr lang="en-US" altLang="ja-JP" sz="2800" dirty="0"/>
              <a:t>AI</a:t>
            </a:r>
            <a:r>
              <a:rPr lang="ja-JP" altLang="en-US" sz="2800" dirty="0"/>
              <a:t>演習）</a:t>
            </a:r>
          </a:p>
          <a:p>
            <a:r>
              <a:rPr lang="en-US" altLang="ja-JP" dirty="0">
                <a:hlinkClick r:id="rId5"/>
              </a:rPr>
              <a:t>https://www.kkaneko.jp/ai/ae/index.html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08905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579E255-74E7-9871-EC01-E85D9ABCF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実行例</a:t>
            </a:r>
            <a:r>
              <a:rPr lang="ja-JP" altLang="en-US" dirty="0"/>
              <a:t>⑤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1F5DD7D-9255-E134-CB89-F14324D1C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46986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ja-JP" altLang="en-US" b="1" dirty="0"/>
              <a:t>要約作成</a:t>
            </a:r>
            <a:endParaRPr kumimoji="1" lang="ja-JP" altLang="en-US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C7A70E0-173E-B59B-939D-4B0193D45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8B0A5273-3D2D-807E-5914-773E38363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47" y="1316118"/>
            <a:ext cx="8392294" cy="504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751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579E255-74E7-9871-EC01-E85D9ABCF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実行例⑥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1F5DD7D-9255-E134-CB89-F14324D1C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46986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ja-JP" altLang="en-US" b="1" dirty="0"/>
              <a:t>感情的表現の緩和</a:t>
            </a:r>
            <a:endParaRPr kumimoji="1" lang="ja-JP" altLang="en-US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C7A70E0-173E-B59B-939D-4B0193D45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BC7370A-79C1-8BB4-038F-F7E9C9EC0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26" y="1517478"/>
            <a:ext cx="8899599" cy="284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342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2737A31-949D-63B5-291E-D3E23A96B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お薦め用途①　</a:t>
            </a:r>
            <a:r>
              <a:rPr lang="en-US" altLang="ja-JP" dirty="0"/>
              <a:t>AI</a:t>
            </a:r>
            <a:r>
              <a:rPr lang="ja-JP" altLang="en-US" dirty="0"/>
              <a:t>を活用した文章の推敲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A94ECCF-2E66-7674-CC7E-89DB48784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620626" cy="60117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文章を書いたときに</a:t>
            </a:r>
            <a:r>
              <a:rPr lang="ja-JP" altLang="en-US" sz="2400" b="1" dirty="0"/>
              <a:t>自信がないとき</a:t>
            </a:r>
            <a:r>
              <a:rPr lang="ja-JP" altLang="en-US" sz="2400" dirty="0"/>
              <a:t>や、</a:t>
            </a:r>
            <a:r>
              <a:rPr lang="ja-JP" altLang="en-US" sz="2400" b="1" dirty="0"/>
              <a:t>感情的になっていないか心配なとき</a:t>
            </a:r>
            <a:r>
              <a:rPr lang="ja-JP" altLang="en-US" sz="2400" dirty="0"/>
              <a:t>などは、</a:t>
            </a:r>
            <a:r>
              <a:rPr lang="en-US" altLang="ja-JP" sz="2400" b="1" dirty="0"/>
              <a:t>AI</a:t>
            </a:r>
            <a:r>
              <a:rPr lang="ja-JP" altLang="en-US" sz="2400" b="1" dirty="0"/>
              <a:t>に推敲を依頼</a:t>
            </a:r>
            <a:r>
              <a:rPr lang="ja-JP" altLang="en-US" sz="2400" dirty="0"/>
              <a:t>することができる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</a:t>
            </a:r>
            <a:r>
              <a:rPr lang="ja-JP" altLang="en-US" sz="2400" b="1" u="sng" dirty="0">
                <a:solidFill>
                  <a:srgbClr val="FF0000"/>
                </a:solidFill>
              </a:rPr>
              <a:t>利点：客観性向上、感情的表現の緩和、文章の明確さ向上</a:t>
            </a:r>
            <a:endParaRPr lang="en-US" altLang="ja-JP" sz="2400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sz="2400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ja-JP" sz="2400" dirty="0"/>
              <a:t>《</a:t>
            </a:r>
            <a:r>
              <a:rPr lang="ja-JP" altLang="en-US" sz="2400" b="1" dirty="0"/>
              <a:t>使い方</a:t>
            </a:r>
            <a:r>
              <a:rPr lang="en-US" altLang="ja-JP" sz="2400" dirty="0"/>
              <a:t>》</a:t>
            </a:r>
          </a:p>
          <a:p>
            <a:pPr marL="0" indent="0">
              <a:buNone/>
            </a:pPr>
            <a:r>
              <a:rPr lang="ja-JP" altLang="en-US" sz="2400" dirty="0"/>
              <a:t>自分が書いた文章を</a:t>
            </a:r>
            <a:r>
              <a:rPr lang="en-US" altLang="ja-JP" sz="2400" dirty="0"/>
              <a:t>AI</a:t>
            </a:r>
            <a:r>
              <a:rPr lang="ja-JP" altLang="en-US" sz="2400" dirty="0"/>
              <a:t>に入れ、以下のように指示</a:t>
            </a:r>
            <a:endParaRPr lang="en-US" altLang="ja-JP" sz="2400" dirty="0"/>
          </a:p>
          <a:p>
            <a:pPr lvl="1"/>
            <a:r>
              <a:rPr lang="ja-JP" altLang="en-US" sz="2000" dirty="0"/>
              <a:t>「</a:t>
            </a:r>
            <a:r>
              <a:rPr lang="ja-JP" altLang="en-US" sz="2000" b="1" dirty="0"/>
              <a:t>この文章を客観的に評価してください</a:t>
            </a:r>
            <a:r>
              <a:rPr lang="ja-JP" altLang="en-US" sz="2000" dirty="0"/>
              <a:t>」</a:t>
            </a:r>
            <a:endParaRPr lang="en-US" altLang="ja-JP" sz="2000" dirty="0"/>
          </a:p>
          <a:p>
            <a:pPr lvl="1"/>
            <a:r>
              <a:rPr lang="ja-JP" altLang="en-US" sz="2000" dirty="0"/>
              <a:t>「</a:t>
            </a:r>
            <a:r>
              <a:rPr lang="ja-JP" altLang="en-US" sz="2000" b="1" dirty="0"/>
              <a:t>文書の構成、論理性、表現の適切さを改善して下さい</a:t>
            </a:r>
            <a:r>
              <a:rPr lang="ja-JP" altLang="en-US" sz="2000" dirty="0"/>
              <a:t>」</a:t>
            </a:r>
            <a:endParaRPr lang="en-US" altLang="ja-JP" sz="2000" dirty="0"/>
          </a:p>
          <a:p>
            <a:pPr lvl="1"/>
            <a:r>
              <a:rPr lang="ja-JP" altLang="en-US" sz="2000" dirty="0"/>
              <a:t>「</a:t>
            </a:r>
            <a:r>
              <a:rPr lang="ja-JP" altLang="en-US" sz="2000" b="1" dirty="0"/>
              <a:t>専門用語にはカッコ書きで説明を加えてください</a:t>
            </a:r>
            <a:r>
              <a:rPr lang="ja-JP" altLang="en-US" sz="2000" dirty="0"/>
              <a:t>」</a:t>
            </a:r>
            <a:endParaRPr lang="en-US" altLang="ja-JP" sz="2000" dirty="0"/>
          </a:p>
          <a:p>
            <a:pPr lvl="1"/>
            <a:r>
              <a:rPr lang="ja-JP" altLang="en-US" sz="2000" dirty="0"/>
              <a:t>「</a:t>
            </a:r>
            <a:r>
              <a:rPr lang="ja-JP" altLang="en-US" sz="2000" b="1" dirty="0"/>
              <a:t>感情的表現をチェックし、書き直してください</a:t>
            </a:r>
            <a:r>
              <a:rPr lang="ja-JP" altLang="en-US" sz="2000" dirty="0"/>
              <a:t>」　</a:t>
            </a:r>
            <a:endParaRPr lang="en-US" altLang="ja-JP" sz="20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9095212-F861-0AC5-4F00-49443B340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9057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2737A31-949D-63B5-291E-D3E23A96B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048432" cy="739372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お薦め用途②　</a:t>
            </a:r>
            <a:r>
              <a:rPr lang="ja-JP" altLang="en-US" dirty="0"/>
              <a:t>コミュニケーション向上のための</a:t>
            </a:r>
            <a:r>
              <a:rPr lang="en-US" altLang="ja-JP" dirty="0"/>
              <a:t>AI</a:t>
            </a:r>
            <a:r>
              <a:rPr lang="ja-JP" altLang="en-US" dirty="0"/>
              <a:t>活用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A94ECCF-2E66-7674-CC7E-89DB48784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69" y="1033434"/>
            <a:ext cx="8620626" cy="58245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難しい話題や微妙な内容を伝える際に</a:t>
            </a:r>
            <a:r>
              <a:rPr lang="en-US" altLang="ja-JP" sz="2400" dirty="0"/>
              <a:t>AI</a:t>
            </a:r>
            <a:r>
              <a:rPr lang="ja-JP" altLang="en-US" sz="2400" dirty="0"/>
              <a:t>を活用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</a:t>
            </a:r>
            <a:r>
              <a:rPr lang="ja-JP" altLang="en-US" sz="2400" b="1" u="sng" dirty="0">
                <a:solidFill>
                  <a:srgbClr val="FF0000"/>
                </a:solidFill>
              </a:rPr>
              <a:t>利点：感情的表現の緩和、コミュニケーションの向上</a:t>
            </a:r>
            <a:endParaRPr lang="en-US" altLang="ja-JP" sz="2400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sz="2400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ja-JP" sz="2400" dirty="0"/>
              <a:t>《</a:t>
            </a:r>
            <a:r>
              <a:rPr lang="ja-JP" altLang="en-US" sz="2400" b="1" dirty="0"/>
              <a:t>使い方</a:t>
            </a:r>
            <a:r>
              <a:rPr lang="en-US" altLang="ja-JP" sz="2400" dirty="0"/>
              <a:t>》</a:t>
            </a:r>
          </a:p>
          <a:p>
            <a:pPr marL="0" indent="0">
              <a:buNone/>
            </a:pPr>
            <a:r>
              <a:rPr lang="ja-JP" altLang="en-US" sz="2400" dirty="0"/>
              <a:t>伝えたい内容を</a:t>
            </a:r>
            <a:r>
              <a:rPr lang="en-US" altLang="ja-JP" sz="2400" dirty="0"/>
              <a:t>AI</a:t>
            </a:r>
            <a:r>
              <a:rPr lang="ja-JP" altLang="en-US" sz="2400" dirty="0"/>
              <a:t>に入れ、以下のように指示</a:t>
            </a:r>
            <a:endParaRPr lang="en-US" altLang="ja-JP" sz="2400" dirty="0"/>
          </a:p>
          <a:p>
            <a:pPr lvl="1"/>
            <a:r>
              <a:rPr lang="ja-JP" altLang="en-US" dirty="0"/>
              <a:t>「</a:t>
            </a:r>
            <a:r>
              <a:rPr lang="ja-JP" altLang="en-US" b="1" dirty="0"/>
              <a:t>相手の気持ちを考慮した言い回しにしてください</a:t>
            </a:r>
            <a:r>
              <a:rPr lang="ja-JP" altLang="en-US" dirty="0"/>
              <a:t>」</a:t>
            </a:r>
            <a:endParaRPr lang="en-US" altLang="ja-JP" dirty="0"/>
          </a:p>
          <a:p>
            <a:pPr lvl="1"/>
            <a:r>
              <a:rPr lang="ja-JP" altLang="en-US" dirty="0"/>
              <a:t>「</a:t>
            </a:r>
            <a:r>
              <a:rPr lang="ja-JP" altLang="en-US" b="1" dirty="0"/>
              <a:t>この内容をより適切に伝え、お互いが建設的に行動できる方法を提案してください</a:t>
            </a:r>
            <a:r>
              <a:rPr lang="ja-JP" altLang="en-US" dirty="0"/>
              <a:t>」　</a:t>
            </a: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9095212-F861-0AC5-4F00-49443B340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4761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2737A31-949D-63B5-291E-D3E23A96B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お薦め用途③　</a:t>
            </a:r>
            <a:r>
              <a:rPr lang="en-US" altLang="ja-JP" dirty="0"/>
              <a:t>AI</a:t>
            </a:r>
            <a:r>
              <a:rPr lang="ja-JP" altLang="en-US" dirty="0"/>
              <a:t>を活用した問題解決、リサーチ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A94ECCF-2E66-7674-CC7E-89DB48784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620626" cy="60117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000" dirty="0"/>
              <a:t>《</a:t>
            </a:r>
            <a:r>
              <a:rPr lang="ja-JP" altLang="en-US" sz="2000" b="1" dirty="0"/>
              <a:t>使い方</a:t>
            </a:r>
            <a:r>
              <a:rPr lang="en-US" altLang="ja-JP" sz="2000" dirty="0"/>
              <a:t>》</a:t>
            </a:r>
          </a:p>
          <a:p>
            <a:r>
              <a:rPr kumimoji="1" lang="ja-JP" altLang="en-US" sz="2000" b="1" dirty="0"/>
              <a:t>解かせたい問題を明確にする</a:t>
            </a:r>
            <a:endParaRPr kumimoji="1" lang="en-US" altLang="ja-JP" sz="2000" b="1" dirty="0"/>
          </a:p>
          <a:p>
            <a:pPr marL="0" indent="0">
              <a:buNone/>
            </a:pPr>
            <a:r>
              <a:rPr kumimoji="1" lang="ja-JP" altLang="en-US" sz="2000" dirty="0"/>
              <a:t>例：夕食のアイデア、調理手順、健康的な理由の説明</a:t>
            </a:r>
            <a:endParaRPr kumimoji="1" lang="en-US" altLang="ja-JP" sz="2000" dirty="0"/>
          </a:p>
          <a:p>
            <a:r>
              <a:rPr lang="ja-JP" altLang="en-US" sz="2000" b="1" dirty="0"/>
              <a:t>参考情報も重要である</a:t>
            </a:r>
            <a:endParaRPr kumimoji="1" lang="en-US" altLang="ja-JP" sz="2000" b="1" dirty="0"/>
          </a:p>
          <a:p>
            <a:pPr marL="0" indent="0">
              <a:buNone/>
            </a:pPr>
            <a:r>
              <a:rPr kumimoji="1" lang="ja-JP" altLang="en-US" sz="2000" dirty="0"/>
              <a:t>例：利用可能な材料は、トマト、鶏胸肉、玉ねぎ、にんにく</a:t>
            </a:r>
            <a:r>
              <a:rPr lang="ja-JP" altLang="en-US" sz="2000" dirty="0"/>
              <a:t>。欲しい料理は、</a:t>
            </a:r>
            <a:r>
              <a:rPr kumimoji="1" lang="ja-JP" altLang="en-US" sz="2000" dirty="0"/>
              <a:t>簡単で健康的</a:t>
            </a:r>
            <a:br>
              <a:rPr kumimoji="1" lang="en-US" altLang="ja-JP" sz="2000" dirty="0"/>
            </a:br>
            <a:endParaRPr kumimoji="1" lang="en-US" altLang="ja-JP" sz="2000" dirty="0"/>
          </a:p>
          <a:p>
            <a:r>
              <a:rPr kumimoji="1" lang="en-US" altLang="ja-JP" sz="2000" b="1" dirty="0"/>
              <a:t>AI</a:t>
            </a:r>
            <a:r>
              <a:rPr lang="ja-JP" altLang="en-US" sz="2000" b="1" dirty="0"/>
              <a:t>に以下のように指示</a:t>
            </a:r>
            <a:endParaRPr lang="en-US" altLang="ja-JP" sz="2000" b="1" dirty="0"/>
          </a:p>
          <a:p>
            <a:pPr marL="0" indent="0">
              <a:buNone/>
            </a:pPr>
            <a:r>
              <a:rPr lang="ja-JP" altLang="en-US" sz="2000" dirty="0"/>
              <a:t>夕食</a:t>
            </a:r>
            <a:r>
              <a:rPr kumimoji="1" lang="ja-JP" altLang="en-US" sz="2000" dirty="0"/>
              <a:t>のレシピを提案して下さい。材料は、トマト、鶏胸肉、玉ねぎ、にんにくです。簡単で健康的なディナーを希望します。材料を使って、どのような夕食が作れますか？料理のアイデアと、その簡単な調理手順を教えてください。また、その料理が健康的である理由も説明してください。</a:t>
            </a:r>
            <a:endParaRPr lang="en-US" altLang="ja-JP" sz="20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9095212-F861-0AC5-4F00-49443B340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4679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D2F0A9-1CB6-E342-BEE1-95387B636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注意点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3F93608-D8B4-F279-01B1-3BE91FF976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</a:rPr>
              <a:t>個人情報や機密情報は入力しない</a:t>
            </a:r>
            <a:endParaRPr kumimoji="1" lang="en-US" altLang="ja-JP" sz="2400" b="1" dirty="0">
              <a:solidFill>
                <a:srgbClr val="FF0000"/>
              </a:solidFill>
            </a:endParaRPr>
          </a:p>
          <a:p>
            <a:r>
              <a:rPr kumimoji="1" lang="en-US" altLang="ja-JP" sz="2400" b="1" dirty="0"/>
              <a:t>AI</a:t>
            </a:r>
            <a:r>
              <a:rPr kumimoji="1" lang="ja-JP" altLang="en-US" sz="2400" b="1" dirty="0"/>
              <a:t>の回答は常に正確とは限らない。根拠は人間が確認する</a:t>
            </a:r>
            <a:endParaRPr kumimoji="1" lang="en-US" altLang="ja-JP" sz="2400" b="1" dirty="0"/>
          </a:p>
          <a:p>
            <a:r>
              <a:rPr kumimoji="1" lang="ja-JP" altLang="en-US" sz="2400" b="1" dirty="0"/>
              <a:t>最終的な判断は人間が行う</a:t>
            </a:r>
            <a:endParaRPr kumimoji="1" lang="en-US" altLang="ja-JP" sz="2400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A5E0782-716A-5126-E03C-995F611D0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491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演習．</a:t>
            </a:r>
            <a:r>
              <a:rPr lang="en-US" altLang="ja-JP" dirty="0"/>
              <a:t>AI </a:t>
            </a:r>
            <a:r>
              <a:rPr lang="ja-JP" altLang="en-US" dirty="0"/>
              <a:t>との対話</a:t>
            </a:r>
            <a:endParaRPr lang="ja-JP" alt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5648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D3CD1ED-7ED7-4A85-6588-E4B500ED9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907" y="762416"/>
            <a:ext cx="8461208" cy="59590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b="1" dirty="0"/>
              <a:t>① チャットボットの </a:t>
            </a:r>
            <a:r>
              <a:rPr lang="en-US" altLang="ja-JP" sz="2400" b="1" dirty="0"/>
              <a:t>ChatGPT </a:t>
            </a:r>
            <a:r>
              <a:rPr lang="ja-JP" altLang="en-US" sz="2400" b="1" dirty="0"/>
              <a:t>のページを開く</a:t>
            </a:r>
            <a:endParaRPr lang="en-US" altLang="ja-JP" sz="2400" b="1" dirty="0"/>
          </a:p>
          <a:p>
            <a:pPr marL="0" indent="0">
              <a:buNone/>
            </a:pPr>
            <a:endParaRPr lang="en-US" altLang="ja-JP" sz="2400" b="1" dirty="0"/>
          </a:p>
          <a:p>
            <a:pPr marL="0" indent="0">
              <a:buNone/>
            </a:pPr>
            <a:endParaRPr lang="en-US" altLang="ja-JP" sz="2400" b="1" dirty="0"/>
          </a:p>
          <a:p>
            <a:pPr marL="0" indent="0">
              <a:buNone/>
            </a:pPr>
            <a:r>
              <a:rPr kumimoji="1" lang="ja-JP" altLang="en-US" sz="2400" dirty="0"/>
              <a:t>② </a:t>
            </a:r>
            <a:r>
              <a:rPr kumimoji="1" lang="ja-JP" altLang="en-US" sz="2400" b="1" dirty="0"/>
              <a:t>以下のような質問例を試してみる</a:t>
            </a:r>
            <a:r>
              <a:rPr kumimoji="1" lang="ja-JP" altLang="en-US" sz="2400" dirty="0"/>
              <a:t>：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「新入社員研修の</a:t>
            </a:r>
            <a:r>
              <a:rPr kumimoji="1" lang="en-US" altLang="ja-JP" sz="2400" dirty="0"/>
              <a:t>1</a:t>
            </a:r>
            <a:r>
              <a:rPr kumimoji="1" lang="ja-JP" altLang="en-US" sz="2400" dirty="0"/>
              <a:t>週間の計画を立案してください。」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「日帰り旅行の効率的な計画方法を教えてください。」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③ </a:t>
            </a:r>
            <a:r>
              <a:rPr lang="ja-JP" altLang="en-US" sz="2400" b="1" dirty="0"/>
              <a:t>自分なりにさまざまな活用を行ってみる</a:t>
            </a:r>
            <a:endParaRPr lang="en-US" altLang="ja-JP" sz="2400" b="1" dirty="0"/>
          </a:p>
          <a:p>
            <a:pPr marL="0" indent="0">
              <a:buNone/>
            </a:pPr>
            <a:r>
              <a:rPr kumimoji="1" lang="ja-JP" altLang="en-US" sz="2400" dirty="0"/>
              <a:t>　質問、相談、アイデア出しなど</a:t>
            </a:r>
            <a:endParaRPr kumimoji="1"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④ </a:t>
            </a:r>
            <a:r>
              <a:rPr kumimoji="1" lang="en-US" altLang="ja-JP" sz="2400" b="1" dirty="0"/>
              <a:t>AI</a:t>
            </a:r>
            <a:r>
              <a:rPr kumimoji="1" lang="ja-JP" altLang="en-US" sz="2400" b="1" dirty="0"/>
              <a:t>の回答を基に、さらに詳細な質問や改善要求をする</a:t>
            </a:r>
          </a:p>
          <a:p>
            <a:pPr marL="0" indent="0">
              <a:buNone/>
            </a:pPr>
            <a:endParaRPr lang="en-US" altLang="ja-JP" sz="2400" b="1" dirty="0"/>
          </a:p>
          <a:p>
            <a:pPr marL="0" indent="0">
              <a:buNone/>
            </a:pPr>
            <a:endParaRPr lang="en-US" altLang="ja-JP" sz="2400" b="1" dirty="0"/>
          </a:p>
          <a:p>
            <a:pPr marL="0" indent="0">
              <a:buNone/>
            </a:pPr>
            <a:endParaRPr lang="en-US" altLang="ja-JP" sz="2400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7E30053-34C0-5ABD-ED7C-998CDACC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7E4265F-01B8-5A07-93E1-D1913441873E}"/>
              </a:ext>
            </a:extLst>
          </p:cNvPr>
          <p:cNvSpPr txBox="1"/>
          <p:nvPr/>
        </p:nvSpPr>
        <p:spPr>
          <a:xfrm>
            <a:off x="1050256" y="1248829"/>
            <a:ext cx="88870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  <a:hlinkClick r:id="rId2"/>
              </a:rPr>
              <a:t>https://chatgpt.com/</a:t>
            </a:r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92A97AB0-13AB-B028-B292-E1156C12D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演習の手順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73204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6314D791-4D8A-4854-B8FC-6959656D0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076E76-3EB3-4269-8135-07CAB20E5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90170" y="1741337"/>
            <a:ext cx="7014881" cy="2387918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</a:rPr>
              <a:t>15-2. AI</a:t>
            </a:r>
            <a:r>
              <a:rPr lang="ja-JP" altLang="en-US" sz="4500" dirty="0">
                <a:solidFill>
                  <a:schemeClr val="tx2"/>
                </a:solidFill>
              </a:rPr>
              <a:t>利用に関する考察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1BB6C5D-5D04-49F7-B5F6-C3E1CB233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4128" y="4200522"/>
            <a:ext cx="5055514" cy="682079"/>
          </a:xfrm>
        </p:spPr>
        <p:txBody>
          <a:bodyPr>
            <a:normAutofit/>
          </a:bodyPr>
          <a:lstStyle/>
          <a:p>
            <a:endParaRPr kumimoji="1" lang="ja-JP" altLang="en-US">
              <a:solidFill>
                <a:schemeClr val="tx2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EB3C7E5-50E1-4F9E-AEA3-A6D219039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28" y="0"/>
            <a:ext cx="3872286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0233B5C-C5A9-48C0-8C07-21E6F6B36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0F3AF96-AAC1-41E3-9F66-0A6277845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DF38A98-557F-4C23-935A-42806B67AA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ACEB13D-EBFC-4288-B604-572C2F779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988F9A4-0578-4C59-8B4A-346E02C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6553998" y="4267997"/>
            <a:ext cx="3142400" cy="2037604"/>
            <a:chOff x="-305" y="-4155"/>
            <a:chExt cx="2514948" cy="2174333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63F827B-FA00-442A-A09C-806F1FFA3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C876680-EE75-4791-842F-E23509221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B9819B2-70D4-4E0A-8D51-6B359B44C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FA8033D-6A70-4FA5-8F37-7F8C117C98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92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考察</a:t>
            </a:r>
            <a:r>
              <a:rPr kumimoji="1" lang="ja-JP" altLang="en-US" dirty="0"/>
              <a:t>①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人工知能による画像の合成や対話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□　不正確だったり，偏見を含むので</a:t>
            </a:r>
            <a:r>
              <a:rPr kumimoji="1" lang="ja-JP" altLang="en-US" b="1" dirty="0"/>
              <a:t>利用を禁止</a:t>
            </a:r>
            <a:r>
              <a:rPr kumimoji="1" lang="ja-JP" altLang="en-US" dirty="0"/>
              <a:t>すべき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□　正しく使えるように，自分自身で</a:t>
            </a:r>
            <a:r>
              <a:rPr lang="ja-JP" altLang="en-US" b="1" dirty="0"/>
              <a:t>使い方を学ぶ</a:t>
            </a:r>
            <a:r>
              <a:rPr lang="ja-JP" altLang="en-US" dirty="0"/>
              <a:t>べき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　　・利用を禁止しても意味がないから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　・便利な道具である．調べものをするときに便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利だから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2085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人工知能（</a:t>
            </a:r>
            <a:r>
              <a:rPr kumimoji="1" lang="en-US" altLang="ja-JP" dirty="0"/>
              <a:t>AI</a:t>
            </a:r>
            <a:r>
              <a:rPr kumimoji="1" lang="ja-JP" altLang="en-US" dirty="0"/>
              <a:t>）を学ぶことのメリット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6011747"/>
          </a:xfrm>
        </p:spPr>
        <p:txBody>
          <a:bodyPr>
            <a:normAutofit/>
          </a:bodyPr>
          <a:lstStyle/>
          <a:p>
            <a:r>
              <a:rPr lang="ja-JP" altLang="en-US" sz="2400" b="1" dirty="0"/>
              <a:t>社会のニーズ</a:t>
            </a:r>
            <a:endParaRPr lang="en-US" altLang="ja-JP" sz="2400" b="1" dirty="0"/>
          </a:p>
          <a:p>
            <a:pPr lvl="1"/>
            <a:r>
              <a:rPr lang="ja-JP" altLang="en-US" dirty="0"/>
              <a:t>多様な分野での</a:t>
            </a:r>
            <a:r>
              <a:rPr lang="en-US" altLang="ja-JP" dirty="0"/>
              <a:t>AI</a:t>
            </a:r>
            <a:r>
              <a:rPr lang="ja-JP" altLang="en-US" dirty="0"/>
              <a:t>活用：医療診断、創薬、金融のリスク分析や自動取引、向上の品質管理、</a:t>
            </a:r>
            <a:r>
              <a:rPr lang="en-US" altLang="ja-JP" dirty="0"/>
              <a:t>AI</a:t>
            </a:r>
            <a:r>
              <a:rPr lang="ja-JP" altLang="en-US" dirty="0"/>
              <a:t>農業</a:t>
            </a:r>
            <a:endParaRPr lang="en-US" altLang="ja-JP" dirty="0"/>
          </a:p>
          <a:p>
            <a:pPr lvl="1"/>
            <a:r>
              <a:rPr lang="ja-JP" altLang="en-US" b="1" dirty="0"/>
              <a:t>ビジネスチャンスの拡大</a:t>
            </a:r>
          </a:p>
          <a:p>
            <a:r>
              <a:rPr lang="ja-JP" altLang="en-US" sz="2400" b="1" dirty="0"/>
              <a:t>個人の成長</a:t>
            </a:r>
            <a:endParaRPr lang="en-US" altLang="ja-JP" sz="2400" b="1" dirty="0"/>
          </a:p>
          <a:p>
            <a:pPr lvl="1"/>
            <a:r>
              <a:rPr lang="ja-JP" altLang="en-US" dirty="0"/>
              <a:t>活躍機会の増大：様々な企業が</a:t>
            </a:r>
            <a:r>
              <a:rPr lang="en-US" altLang="ja-JP" dirty="0"/>
              <a:t>AI</a:t>
            </a:r>
            <a:r>
              <a:rPr lang="ja-JP" altLang="en-US" dirty="0"/>
              <a:t>人材を募集</a:t>
            </a:r>
            <a:endParaRPr lang="en-US" altLang="ja-JP" dirty="0"/>
          </a:p>
          <a:p>
            <a:pPr lvl="1"/>
            <a:r>
              <a:rPr lang="ja-JP" altLang="en-US" b="1" dirty="0"/>
              <a:t>キャリアアップ</a:t>
            </a:r>
            <a:r>
              <a:rPr lang="ja-JP" altLang="en-US" dirty="0"/>
              <a:t>、</a:t>
            </a:r>
            <a:r>
              <a:rPr lang="ja-JP" altLang="en-US" b="1" dirty="0"/>
              <a:t>新たな挑戦</a:t>
            </a:r>
            <a:r>
              <a:rPr lang="ja-JP" altLang="en-US" dirty="0"/>
              <a:t>の機会</a:t>
            </a:r>
          </a:p>
          <a:p>
            <a:r>
              <a:rPr lang="en-US" altLang="ja-JP" sz="2400" b="1" dirty="0"/>
              <a:t>AI</a:t>
            </a:r>
            <a:r>
              <a:rPr lang="ja-JP" altLang="en-US" sz="2400" b="1" dirty="0"/>
              <a:t>の効果</a:t>
            </a:r>
            <a:endParaRPr lang="en-US" altLang="ja-JP" sz="2400" b="1" dirty="0"/>
          </a:p>
          <a:p>
            <a:pPr lvl="1"/>
            <a:r>
              <a:rPr lang="en-US" altLang="ja-JP" b="1" dirty="0"/>
              <a:t>AI</a:t>
            </a:r>
            <a:r>
              <a:rPr lang="ja-JP" altLang="en-US" b="1" dirty="0"/>
              <a:t>ツールを活用した業務効率向上、時間短縮</a:t>
            </a:r>
            <a:endParaRPr lang="en-US" altLang="ja-JP" b="1" dirty="0"/>
          </a:p>
          <a:p>
            <a:pPr lvl="1"/>
            <a:r>
              <a:rPr lang="ja-JP" altLang="en-US" dirty="0"/>
              <a:t>スマートフォンやパソコンを使った手軽な</a:t>
            </a:r>
            <a:r>
              <a:rPr lang="en-US" altLang="ja-JP" dirty="0"/>
              <a:t>AI</a:t>
            </a:r>
            <a:r>
              <a:rPr lang="ja-JP" altLang="en-US" dirty="0"/>
              <a:t>活用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74644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考察</a:t>
            </a:r>
            <a:r>
              <a:rPr kumimoji="1" lang="ja-JP" altLang="en-US" dirty="0"/>
              <a:t>②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81870" y="846253"/>
            <a:ext cx="8830779" cy="5333166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人工知能による画像の合成や対話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□　学校などで，</a:t>
            </a:r>
            <a:r>
              <a:rPr kumimoji="1" lang="ja-JP" altLang="en-US" b="1" dirty="0"/>
              <a:t>「宿題」の意味がなくなってしまう</a:t>
            </a:r>
            <a:endParaRPr kumimoji="1" lang="en-US" altLang="ja-JP" b="1" dirty="0"/>
          </a:p>
          <a:p>
            <a:pPr marL="0" indent="0">
              <a:buNone/>
            </a:pPr>
            <a:r>
              <a:rPr lang="ja-JP" altLang="en-US" dirty="0"/>
              <a:t>　・小学校などでは，多くの場合，算数のテストで「電卓を使ってはいけない」となっている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□　人工知能を前提に，</a:t>
            </a:r>
            <a:r>
              <a:rPr lang="ja-JP" altLang="en-US" b="1" dirty="0"/>
              <a:t>宿題のやり方を変えるべき</a:t>
            </a:r>
            <a:endParaRPr lang="en-US" altLang="ja-JP" b="1" dirty="0"/>
          </a:p>
          <a:p>
            <a:pPr marL="0" indent="0">
              <a:buNone/>
            </a:pPr>
            <a:r>
              <a:rPr kumimoji="1" lang="ja-JP" altLang="en-US" dirty="0"/>
              <a:t>　・仕事の</a:t>
            </a:r>
            <a:r>
              <a:rPr lang="ja-JP" altLang="en-US" dirty="0"/>
              <a:t>やり方だって変わるのだから．新しい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　時代が</a:t>
            </a:r>
            <a:r>
              <a:rPr lang="ja-JP" altLang="en-US" dirty="0"/>
              <a:t>来るのだから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62654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考察</a:t>
            </a:r>
            <a:r>
              <a:rPr kumimoji="1" lang="ja-JP" altLang="en-US" dirty="0"/>
              <a:t>③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81870" y="846253"/>
            <a:ext cx="8601183" cy="57869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kumimoji="1" lang="ja-JP" altLang="en-US" dirty="0"/>
              <a:t>人工知能による画像の合成や対話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□　</a:t>
            </a:r>
            <a:r>
              <a:rPr kumimoji="1" lang="ja-JP" altLang="en-US" b="1" dirty="0"/>
              <a:t>作者が「</a:t>
            </a:r>
            <a:r>
              <a:rPr kumimoji="1" lang="en-US" altLang="ja-JP" b="1" dirty="0"/>
              <a:t>AI</a:t>
            </a:r>
            <a:r>
              <a:rPr kumimoji="1" lang="ja-JP" altLang="en-US" b="1" dirty="0"/>
              <a:t>」</a:t>
            </a:r>
            <a:r>
              <a:rPr kumimoji="1" lang="ja-JP" altLang="en-US" dirty="0"/>
              <a:t>の作品が，</a:t>
            </a:r>
            <a:r>
              <a:rPr kumimoji="1" lang="en-US" altLang="ja-JP" dirty="0"/>
              <a:t>YouTube </a:t>
            </a:r>
            <a:r>
              <a:rPr kumimoji="1" lang="ja-JP" altLang="en-US" dirty="0"/>
              <a:t>や</a:t>
            </a:r>
            <a:r>
              <a:rPr lang="ja-JP" altLang="en-US" dirty="0"/>
              <a:t>本に登場するようになる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・</a:t>
            </a:r>
            <a:r>
              <a:rPr lang="en-US" altLang="ja-JP" dirty="0"/>
              <a:t>AI</a:t>
            </a:r>
            <a:r>
              <a:rPr lang="ja-JP" altLang="en-US" dirty="0"/>
              <a:t>が作成したのに，それを盗用するのはずるい．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</a:t>
            </a:r>
            <a:r>
              <a:rPr lang="en-US" altLang="ja-JP" dirty="0"/>
              <a:t>AI</a:t>
            </a:r>
            <a:r>
              <a:rPr lang="ja-JP" altLang="en-US" dirty="0" err="1"/>
              <a:t>には</a:t>
            </a:r>
            <a:r>
              <a:rPr lang="en-US" altLang="ja-JP" dirty="0"/>
              <a:t>AI</a:t>
            </a:r>
            <a:r>
              <a:rPr lang="ja-JP" altLang="en-US" dirty="0"/>
              <a:t>の権利がある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□　作者が </a:t>
            </a:r>
            <a:r>
              <a:rPr lang="en-US" altLang="ja-JP" dirty="0"/>
              <a:t>AI </a:t>
            </a:r>
            <a:r>
              <a:rPr lang="ja-JP" altLang="en-US" dirty="0"/>
              <a:t>ということはあり得ない．</a:t>
            </a:r>
            <a:r>
              <a:rPr lang="ja-JP" altLang="en-US" b="1" dirty="0"/>
              <a:t>法律で禁止</a:t>
            </a:r>
            <a:r>
              <a:rPr lang="ja-JP" altLang="en-US" dirty="0"/>
              <a:t>すべき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□　</a:t>
            </a:r>
            <a:r>
              <a:rPr lang="ja-JP" altLang="en-US" b="1" dirty="0"/>
              <a:t>人間が作者</a:t>
            </a:r>
            <a:r>
              <a:rPr lang="ja-JP" altLang="en-US" dirty="0"/>
              <a:t>である．自分の作品の推敲，下調べなどで </a:t>
            </a:r>
            <a:r>
              <a:rPr lang="en-US" altLang="ja-JP" dirty="0"/>
              <a:t>AI </a:t>
            </a:r>
            <a:r>
              <a:rPr lang="ja-JP" altLang="en-US" dirty="0"/>
              <a:t>に手伝ってもらう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38513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考察</a:t>
            </a:r>
            <a:r>
              <a:rPr kumimoji="1" lang="ja-JP" altLang="en-US" dirty="0"/>
              <a:t>④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81870" y="846253"/>
            <a:ext cx="8830779" cy="53331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/>
              <a:t>人工知能による画像の合成や対話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□　人工知能には，結果に間違いや偏見があるのだから，</a:t>
            </a:r>
            <a:r>
              <a:rPr kumimoji="1" lang="ja-JP" altLang="en-US" b="1" dirty="0"/>
              <a:t>普及しない</a:t>
            </a:r>
            <a:endParaRPr kumimoji="1" lang="en-US" altLang="ja-JP" b="1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□　すでに，人工知能の活用が当たり前になっている．人工知能の間違いの訂正をしたり，結果に偏見を生まないようにするために，</a:t>
            </a:r>
            <a:r>
              <a:rPr kumimoji="1" lang="ja-JP" altLang="en-US" b="1" dirty="0"/>
              <a:t>人間の適切な管理運用が必要</a:t>
            </a:r>
            <a:r>
              <a:rPr kumimoji="1" lang="ja-JP" altLang="en-US" dirty="0"/>
              <a:t>になってくる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42230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/>
              <a:t>考察⑤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81870" y="846253"/>
            <a:ext cx="8830779" cy="53331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/>
              <a:t>人工知能による画像の合成や対話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□　リアルなものに価値があり，</a:t>
            </a:r>
            <a:r>
              <a:rPr kumimoji="1" lang="en-US" altLang="ja-JP" dirty="0"/>
              <a:t>AI </a:t>
            </a:r>
            <a:r>
              <a:rPr kumimoji="1" lang="ja-JP" altLang="en-US" dirty="0"/>
              <a:t>制作のものには</a:t>
            </a:r>
            <a:r>
              <a:rPr kumimoji="1" lang="ja-JP" altLang="en-US" b="1" dirty="0"/>
              <a:t>価値はない</a:t>
            </a:r>
            <a:endParaRPr kumimoji="1" lang="en-US" altLang="ja-JP" b="1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□　リアルなのか，合成なのかは，あまり気にされなくなり，「面白い！」，「わくわくする！」といった</a:t>
            </a:r>
            <a:r>
              <a:rPr lang="ja-JP" altLang="en-US" b="1" dirty="0"/>
              <a:t>新しい基準で</a:t>
            </a:r>
            <a:r>
              <a:rPr kumimoji="1" lang="ja-JP" altLang="en-US" b="1" dirty="0"/>
              <a:t>作品が評価される</a:t>
            </a:r>
            <a:r>
              <a:rPr kumimoji="1" lang="ja-JP" altLang="en-US" dirty="0"/>
              <a:t>時代になる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82556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14579F-C3FA-D180-C355-D5926CFAFF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C85E33C3-1351-37D9-288E-E1BA063AD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A57C159-80BF-8729-9522-E5BB2C3C4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5400550-2FAB-DE03-61D2-30B4AF59B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0170" y="1741337"/>
            <a:ext cx="7014881" cy="2387918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</a:rPr>
              <a:t>15-3. AI</a:t>
            </a:r>
            <a:r>
              <a:rPr lang="ja-JP" altLang="en-US" sz="4500" dirty="0">
                <a:solidFill>
                  <a:schemeClr val="tx2"/>
                </a:solidFill>
              </a:rPr>
              <a:t>の展望</a:t>
            </a:r>
            <a:br>
              <a:rPr lang="en-US" altLang="ja-JP" sz="4500" dirty="0">
                <a:solidFill>
                  <a:schemeClr val="tx2"/>
                </a:solidFill>
              </a:rPr>
            </a:br>
            <a:endParaRPr lang="ja-JP" altLang="en-US" sz="4500" dirty="0">
              <a:solidFill>
                <a:schemeClr val="tx2"/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E9BCBA1-A121-5FB1-E535-DE9CCE7C09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4128" y="4200522"/>
            <a:ext cx="5055514" cy="682079"/>
          </a:xfrm>
        </p:spPr>
        <p:txBody>
          <a:bodyPr>
            <a:normAutofit/>
          </a:bodyPr>
          <a:lstStyle/>
          <a:p>
            <a:endParaRPr kumimoji="1" lang="ja-JP" altLang="en-US">
              <a:solidFill>
                <a:schemeClr val="tx2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87976F6-0855-2630-4BCD-200F90F56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28" y="0"/>
            <a:ext cx="3872286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F419628-116C-9155-8297-A5FB98F6E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2D021DC-AA4A-EA6C-5EEB-AF3C24D1E6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C607B9A-19A1-7970-DAB4-EF872ADED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4C819F0-5A99-6746-8953-69F7AFB1A4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63DFB41-C7DA-3477-7F8B-116E0BE62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E51774F-06F1-C35F-FB64-2F192EB69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6553998" y="4267997"/>
            <a:ext cx="3142400" cy="2037604"/>
            <a:chOff x="-305" y="-4155"/>
            <a:chExt cx="2514948" cy="2174333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91324B7-5643-73DD-8D92-69F692C61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226DD11-3A70-167B-9EB6-8FFA289C8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259E0D97-8472-2747-0454-4173586B4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7792774-BB69-0F0C-F7C9-A2ED46932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278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8551FF-6356-75A5-F3EB-3C044BBB0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インターネット検索と</a:t>
            </a:r>
            <a:r>
              <a:rPr kumimoji="1" lang="en-US" altLang="ja-JP" dirty="0"/>
              <a:t>AI</a:t>
            </a:r>
            <a:r>
              <a:rPr kumimoji="1" lang="ja-JP" altLang="en-US" dirty="0"/>
              <a:t>の融合（検索</a:t>
            </a:r>
            <a:r>
              <a:rPr kumimoji="1" lang="en-US" altLang="ja-JP" dirty="0"/>
              <a:t>AI</a:t>
            </a:r>
            <a:r>
              <a:rPr kumimoji="1" lang="ja-JP" altLang="en-US" dirty="0"/>
              <a:t>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8907D1E-DFA6-3EBC-FA6A-B330939980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ChatGPT</a:t>
            </a:r>
            <a:r>
              <a:rPr kumimoji="1" lang="ja-JP" altLang="en-US" dirty="0"/>
              <a:t>の検索</a:t>
            </a:r>
            <a:r>
              <a:rPr kumimoji="1" lang="en-US" altLang="ja-JP" dirty="0"/>
              <a:t>AI</a:t>
            </a:r>
            <a:r>
              <a:rPr kumimoji="1" lang="ja-JP" altLang="en-US" dirty="0"/>
              <a:t>の機能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89CC25A-8C2C-C08A-4357-103A10300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9B8C2AE7-2F46-5EC3-F7A9-2741A5107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979" y="2816906"/>
            <a:ext cx="6651317" cy="4041094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6657BFE8-5B9E-4589-5326-A0B7134F31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172" y="1464945"/>
            <a:ext cx="4342457" cy="1069455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9D2242B-D211-A556-719F-68430BC8AC0D}"/>
              </a:ext>
            </a:extLst>
          </p:cNvPr>
          <p:cNvSpPr txBox="1"/>
          <p:nvPr/>
        </p:nvSpPr>
        <p:spPr>
          <a:xfrm>
            <a:off x="5043638" y="1540042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検索したいことや意図や目的を</a:t>
            </a:r>
            <a:endParaRPr kumimoji="1" lang="en-US" altLang="ja-JP" dirty="0"/>
          </a:p>
          <a:p>
            <a:r>
              <a:rPr kumimoji="1" lang="ja-JP" altLang="en-US" dirty="0"/>
              <a:t>文章で与える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5D1A5A9-B2D8-7CB9-5F5E-EBD2072D4EBF}"/>
              </a:ext>
            </a:extLst>
          </p:cNvPr>
          <p:cNvSpPr txBox="1"/>
          <p:nvPr/>
        </p:nvSpPr>
        <p:spPr>
          <a:xfrm>
            <a:off x="393172" y="458964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検索結果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0F6BF8D-B08F-C630-746F-6BE913CB5F74}"/>
              </a:ext>
            </a:extLst>
          </p:cNvPr>
          <p:cNvSpPr/>
          <p:nvPr/>
        </p:nvSpPr>
        <p:spPr>
          <a:xfrm>
            <a:off x="1386038" y="2088682"/>
            <a:ext cx="1299410" cy="7282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15061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200340-D2D5-DED8-1831-017AA38442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D40633-CA99-0820-AB41-F9A7CFB3D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Perplexity AI</a:t>
            </a:r>
            <a:r>
              <a:rPr lang="ja-JP" altLang="en-US" dirty="0"/>
              <a:t> 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1525B6D-04A0-2518-F1A8-B62ED8436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2400" b="1" dirty="0"/>
              <a:t>URL: </a:t>
            </a:r>
            <a:r>
              <a:rPr kumimoji="1" lang="en-US" altLang="ja-JP" sz="2400" b="1" dirty="0">
                <a:hlinkClick r:id="rId2"/>
              </a:rPr>
              <a:t>https://www.perplexity.ai/</a:t>
            </a:r>
            <a:endParaRPr kumimoji="1" lang="en-US" altLang="ja-JP" sz="2400" b="1" dirty="0"/>
          </a:p>
          <a:p>
            <a:r>
              <a:rPr kumimoji="1" lang="en-US" altLang="ja-JP" sz="2400" b="1" dirty="0"/>
              <a:t>AI</a:t>
            </a:r>
            <a:r>
              <a:rPr kumimoji="1" lang="ja-JP" altLang="en-US" sz="2400" b="1" dirty="0"/>
              <a:t>活用型の対話型検索エンジン：複雑な質問に自然な文章で回答し 効率的な情報収集を実現</a:t>
            </a:r>
            <a:endParaRPr kumimoji="1" lang="en-US" altLang="ja-JP" sz="2400" b="1" dirty="0"/>
          </a:p>
          <a:p>
            <a:r>
              <a:rPr kumimoji="1" lang="en-US" altLang="ja-JP" sz="2400" dirty="0"/>
              <a:t>2022</a:t>
            </a:r>
            <a:r>
              <a:rPr kumimoji="1" lang="ja-JP" altLang="en-US" sz="2400" dirty="0"/>
              <a:t>年</a:t>
            </a:r>
            <a:r>
              <a:rPr kumimoji="1" lang="en-US" altLang="ja-JP" sz="2400" dirty="0"/>
              <a:t>12</a:t>
            </a:r>
            <a:r>
              <a:rPr kumimoji="1" lang="ja-JP" altLang="en-US" sz="2400" dirty="0"/>
              <a:t>月リリース</a:t>
            </a:r>
            <a:endParaRPr kumimoji="1" lang="en-US" altLang="ja-JP" sz="2400" dirty="0"/>
          </a:p>
          <a:p>
            <a:r>
              <a:rPr kumimoji="1" lang="ja-JP" altLang="en-US" sz="2400" dirty="0"/>
              <a:t>元</a:t>
            </a:r>
            <a:r>
              <a:rPr kumimoji="1" lang="en-US" altLang="ja-JP" sz="2400" dirty="0"/>
              <a:t>Google AI</a:t>
            </a:r>
            <a:r>
              <a:rPr kumimoji="1" lang="ja-JP" altLang="en-US" sz="2400" dirty="0"/>
              <a:t>・</a:t>
            </a:r>
            <a:r>
              <a:rPr kumimoji="1" lang="en-US" altLang="ja-JP" sz="2400" dirty="0"/>
              <a:t>Meta</a:t>
            </a:r>
            <a:r>
              <a:rPr kumimoji="1" lang="ja-JP" altLang="en-US" sz="2400" dirty="0"/>
              <a:t>・</a:t>
            </a:r>
            <a:r>
              <a:rPr kumimoji="1" lang="en-US" altLang="ja-JP" sz="2400" dirty="0"/>
              <a:t>OpenAI</a:t>
            </a:r>
            <a:r>
              <a:rPr kumimoji="1" lang="ja-JP" altLang="en-US" sz="2400" dirty="0"/>
              <a:t>の研究者が開発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64717AD-9982-B78F-60E4-1326163DD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E60BF699-E544-C895-4080-9777E6662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156" y="3231808"/>
            <a:ext cx="5645959" cy="345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290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35EBC6-9FAF-FFCD-956F-DE91F30DB7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9D1D87-A5BD-0B55-A580-E755577B1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Perplexity AI</a:t>
            </a:r>
            <a:r>
              <a:rPr lang="ja-JP" altLang="en-US" dirty="0"/>
              <a:t> の主な特徴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A52A2AD-B9A1-CA92-527B-41A5EC5B6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b="1" dirty="0"/>
              <a:t>自然言語処理技術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kumimoji="1" lang="ja-JP" altLang="en-US" sz="2400" dirty="0"/>
              <a:t>ユーザーの質問意図を理解</a:t>
            </a:r>
            <a:endParaRPr kumimoji="1" lang="en-US" altLang="ja-JP" sz="2400" dirty="0"/>
          </a:p>
          <a:p>
            <a:r>
              <a:rPr kumimoji="1" lang="ja-JP" altLang="en-US" sz="2400" b="1" dirty="0"/>
              <a:t>リアルタイム情報検索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kumimoji="1" lang="ja-JP" altLang="en-US" sz="2400" dirty="0"/>
              <a:t>インターネットから最新情報を検索し，回答に反映</a:t>
            </a:r>
            <a:endParaRPr kumimoji="1" lang="en-US" altLang="ja-JP" sz="2400" dirty="0"/>
          </a:p>
          <a:p>
            <a:r>
              <a:rPr kumimoji="1" lang="ja-JP" altLang="en-US" sz="2400" b="1" dirty="0"/>
              <a:t>出典の明記と多言語対応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kumimoji="1" lang="ja-JP" altLang="en-US" sz="2400" dirty="0"/>
              <a:t>情報源を明示して信頼性を確保</a:t>
            </a:r>
            <a:endParaRPr kumimoji="1" lang="en-US" altLang="ja-JP" sz="2400" dirty="0"/>
          </a:p>
          <a:p>
            <a:r>
              <a:rPr kumimoji="1" lang="en-US" altLang="ja-JP" sz="2400" b="1" dirty="0"/>
              <a:t>AI</a:t>
            </a:r>
            <a:r>
              <a:rPr kumimoji="1" lang="ja-JP" altLang="en-US" sz="2400" b="1" dirty="0"/>
              <a:t>技術の統合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kumimoji="1" lang="en-US" altLang="ja-JP" sz="2400" dirty="0"/>
              <a:t>GPT-4</a:t>
            </a:r>
            <a:r>
              <a:rPr kumimoji="1" lang="ja-JP" altLang="en-US" sz="2400" dirty="0"/>
              <a:t>・</a:t>
            </a:r>
            <a:r>
              <a:rPr kumimoji="1" lang="en-US" altLang="ja-JP" sz="2400" dirty="0"/>
              <a:t>Claude 3.5</a:t>
            </a:r>
            <a:r>
              <a:rPr kumimoji="1" lang="ja-JP" altLang="en-US" sz="2400" dirty="0"/>
              <a:t>・</a:t>
            </a:r>
            <a:r>
              <a:rPr kumimoji="1" lang="en-US" altLang="ja-JP" sz="2400" dirty="0"/>
              <a:t>DALL-E 3</a:t>
            </a:r>
            <a:r>
              <a:rPr kumimoji="1" lang="ja-JP" altLang="en-US" sz="2400" dirty="0"/>
              <a:t>を活用</a:t>
            </a:r>
            <a:endParaRPr kumimoji="1" lang="en-US" altLang="ja-JP" sz="2400" dirty="0"/>
          </a:p>
          <a:p>
            <a:r>
              <a:rPr kumimoji="1" lang="en-US" altLang="ja-JP" sz="2400" b="1" dirty="0"/>
              <a:t>Bing</a:t>
            </a:r>
            <a:r>
              <a:rPr kumimoji="1" lang="ja-JP" altLang="en-US" sz="2400" b="1" dirty="0"/>
              <a:t>検索エンジンとの連携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kumimoji="1" lang="en-US" altLang="ja-JP" sz="2400" dirty="0"/>
              <a:t>Microsoft Bing</a:t>
            </a:r>
            <a:r>
              <a:rPr kumimoji="1" lang="ja-JP" altLang="en-US" sz="2400" dirty="0"/>
              <a:t>の検索機能を活用し 包括的な回答を生成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0F4121C-1439-987E-37BE-8A00053AD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39037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A5C54F-03A9-887E-2B67-A7E2CAA3D9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D829119-57A5-675C-B310-278291141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FELO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23C0095-0D06-235B-47ED-253FCF4D0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2400" b="1" dirty="0"/>
              <a:t>URL: </a:t>
            </a:r>
            <a:r>
              <a:rPr kumimoji="1" lang="en-US" altLang="ja-JP" sz="2400" b="1" dirty="0">
                <a:hlinkClick r:id="rId2"/>
              </a:rPr>
              <a:t>https://felo.ai</a:t>
            </a:r>
            <a:endParaRPr kumimoji="1" lang="en-US" altLang="ja-JP" sz="2400" b="1" dirty="0"/>
          </a:p>
          <a:p>
            <a:r>
              <a:rPr kumimoji="1" lang="en-US" altLang="ja-JP" sz="2400" b="1" dirty="0"/>
              <a:t>AI</a:t>
            </a:r>
            <a:r>
              <a:rPr kumimoji="1" lang="ja-JP" altLang="en-US" sz="2400" b="1" dirty="0"/>
              <a:t>活用型の対話型検索エンジン：検索結果の視覚化や資料作成の自動化、ユーザの情報収集と理解の効率化</a:t>
            </a:r>
            <a:endParaRPr kumimoji="1" lang="en-US" altLang="ja-JP" sz="2400" b="1" dirty="0"/>
          </a:p>
          <a:p>
            <a:r>
              <a:rPr kumimoji="1" lang="ja-JP" altLang="en-US" sz="2400" dirty="0"/>
              <a:t>自然言語処理と情報視覚化技術を組み合わせ</a:t>
            </a:r>
            <a:endParaRPr kumimoji="1"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BDC61A2-3E44-8574-8618-055E29BE3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BF96723-2C2F-0BF5-EB61-93652D13B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50" y="2667000"/>
            <a:ext cx="8278053" cy="414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2869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097940-2321-EB58-E144-DCB8391F3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FELO</a:t>
            </a:r>
            <a:r>
              <a:rPr lang="ja-JP" altLang="en-US" dirty="0"/>
              <a:t>の主な特徴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F01F7F6-1638-9643-6C6B-CDB3FDDB7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96" y="644893"/>
            <a:ext cx="8461208" cy="5836719"/>
          </a:xfrm>
        </p:spPr>
        <p:txBody>
          <a:bodyPr>
            <a:noAutofit/>
          </a:bodyPr>
          <a:lstStyle/>
          <a:p>
            <a:r>
              <a:rPr kumimoji="1" lang="ja-JP" altLang="en-US" sz="2400" b="1" dirty="0"/>
              <a:t>検索結果の要約機能</a:t>
            </a:r>
            <a:endParaRPr kumimoji="1" lang="en-US" altLang="ja-JP" sz="2400" b="1" dirty="0"/>
          </a:p>
          <a:p>
            <a:r>
              <a:rPr kumimoji="1" lang="ja-JP" altLang="en-US" sz="2400" b="1" dirty="0"/>
              <a:t>マインドマップ作成（可視化）</a:t>
            </a:r>
            <a:endParaRPr kumimoji="1" lang="en-US" altLang="ja-JP" sz="2400" b="1" dirty="0"/>
          </a:p>
          <a:p>
            <a:r>
              <a:rPr kumimoji="1" lang="ja-JP" altLang="en-US" sz="2400" b="1" dirty="0"/>
              <a:t>スライド作成機能：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kumimoji="1" lang="ja-JP" altLang="en-US" sz="2400" dirty="0"/>
              <a:t>検索結果からプレゼンテーション資料（</a:t>
            </a:r>
            <a:r>
              <a:rPr kumimoji="1" lang="en-US" altLang="ja-JP" sz="2400" dirty="0"/>
              <a:t>PowerPoint</a:t>
            </a:r>
            <a:r>
              <a:rPr kumimoji="1" lang="ja-JP" altLang="en-US" sz="2400" dirty="0"/>
              <a:t>等）を自動生成</a:t>
            </a:r>
            <a:endParaRPr kumimoji="1" lang="en-US" altLang="ja-JP" sz="2400" dirty="0"/>
          </a:p>
          <a:p>
            <a:r>
              <a:rPr kumimoji="1" lang="ja-JP" altLang="en-US" sz="2400" b="1" dirty="0"/>
              <a:t>リアルタイム検索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kumimoji="1" lang="ja-JP" altLang="en-US" sz="2400" dirty="0"/>
              <a:t>インターネットと</a:t>
            </a:r>
            <a:r>
              <a:rPr kumimoji="1" lang="en-US" altLang="ja-JP" sz="2400" dirty="0"/>
              <a:t>SNS</a:t>
            </a:r>
            <a:r>
              <a:rPr kumimoji="1" lang="ja-JP" altLang="en-US" sz="2400" dirty="0"/>
              <a:t>からリアルタイムな情報抽出</a:t>
            </a:r>
            <a:endParaRPr kumimoji="1" lang="en-US" altLang="ja-JP" sz="2400" dirty="0"/>
          </a:p>
          <a:p>
            <a:r>
              <a:rPr kumimoji="1" lang="ja-JP" altLang="en-US" sz="2400" b="1" dirty="0"/>
              <a:t>フォーカス機能：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kumimoji="1" lang="ja-JP" altLang="en-US" sz="2400" dirty="0"/>
              <a:t>特定プラットフォーム（</a:t>
            </a:r>
            <a:r>
              <a:rPr kumimoji="1" lang="en-US" altLang="ja-JP" sz="2400" dirty="0"/>
              <a:t>Instagram</a:t>
            </a:r>
            <a:r>
              <a:rPr kumimoji="1" lang="ja-JP" altLang="en-US" sz="2400" dirty="0"/>
              <a:t>，</a:t>
            </a:r>
            <a:r>
              <a:rPr kumimoji="1" lang="en-US" altLang="ja-JP" sz="2400" dirty="0"/>
              <a:t>Twitter</a:t>
            </a:r>
            <a:r>
              <a:rPr kumimoji="1" lang="ja-JP" altLang="en-US" sz="2400" dirty="0"/>
              <a:t>，学術論文等）に絞った検索が可能</a:t>
            </a:r>
            <a:endParaRPr kumimoji="1" lang="en-US" altLang="ja-JP" sz="2400" dirty="0"/>
          </a:p>
          <a:p>
            <a:r>
              <a:rPr kumimoji="1" lang="en-US" altLang="ja-JP" sz="2400" b="1" dirty="0"/>
              <a:t>AI</a:t>
            </a:r>
            <a:r>
              <a:rPr kumimoji="1" lang="ja-JP" altLang="en-US" sz="2400" b="1" dirty="0"/>
              <a:t>技術の統合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kumimoji="1" lang="en-US" altLang="ja-JP" sz="2400" dirty="0"/>
              <a:t>GPT-4</a:t>
            </a:r>
            <a:r>
              <a:rPr kumimoji="1" lang="ja-JP" altLang="en-US" sz="2400" dirty="0"/>
              <a:t>・</a:t>
            </a:r>
            <a:r>
              <a:rPr kumimoji="1" lang="en-US" altLang="ja-JP" sz="2400" dirty="0"/>
              <a:t>Claude 3.5</a:t>
            </a:r>
            <a:r>
              <a:rPr lang="ja-JP" altLang="en-US" sz="2400" dirty="0"/>
              <a:t> </a:t>
            </a:r>
            <a:r>
              <a:rPr kumimoji="1" lang="ja-JP" altLang="en-US" sz="2400" dirty="0"/>
              <a:t>を活用</a:t>
            </a:r>
            <a:endParaRPr kumimoji="1"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802C3BD-4AFF-0DA1-9CDE-63FFF099D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1749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人工知能</a:t>
            </a:r>
            <a:r>
              <a:rPr lang="ja-JP" altLang="en-US" dirty="0"/>
              <a:t>（</a:t>
            </a:r>
            <a:r>
              <a:rPr lang="en-US" altLang="ja-JP" dirty="0"/>
              <a:t>AI</a:t>
            </a:r>
            <a:r>
              <a:rPr lang="ja-JP" altLang="en-US" dirty="0"/>
              <a:t>）</a:t>
            </a:r>
            <a:r>
              <a:rPr kumimoji="1" lang="ja-JP" altLang="en-US" dirty="0"/>
              <a:t>の上達へ向けて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6011747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kumimoji="1" lang="ja-JP" altLang="en-US" sz="2400" b="1" dirty="0"/>
              <a:t>実践重視</a:t>
            </a:r>
            <a:r>
              <a:rPr kumimoji="1" lang="ja-JP" altLang="en-US" sz="2400" dirty="0"/>
              <a:t>：　</a:t>
            </a:r>
            <a:r>
              <a:rPr kumimoji="1" lang="en-US" altLang="ja-JP" sz="2400" dirty="0"/>
              <a:t>AI</a:t>
            </a:r>
            <a:r>
              <a:rPr kumimoji="1" lang="ja-JP" altLang="en-US" sz="2400" dirty="0"/>
              <a:t>ツールを実際に使用し、機能に慣れる</a:t>
            </a:r>
            <a:br>
              <a:rPr lang="en-US" altLang="ja-JP" sz="2400" dirty="0"/>
            </a:br>
            <a:endParaRPr kumimoji="1" lang="ja-JP" altLang="en-US" sz="2400" dirty="0"/>
          </a:p>
          <a:p>
            <a:pPr marL="457200" indent="-457200">
              <a:buFont typeface="+mj-lt"/>
              <a:buAutoNum type="arabicPeriod"/>
            </a:pPr>
            <a:r>
              <a:rPr kumimoji="1" lang="en-US" altLang="ja-JP" sz="2400" b="1" dirty="0"/>
              <a:t>AI</a:t>
            </a:r>
            <a:r>
              <a:rPr kumimoji="1" lang="ja-JP" altLang="en-US" sz="2400" b="1" dirty="0"/>
              <a:t>を協力者として捉え</a:t>
            </a:r>
            <a:r>
              <a:rPr kumimoji="1" lang="ja-JP" altLang="en-US" sz="2400" dirty="0"/>
              <a:t>、</a:t>
            </a:r>
            <a:r>
              <a:rPr kumimoji="1" lang="ja-JP" altLang="en-US" sz="2400" b="1" dirty="0"/>
              <a:t>効果的なコミュニケーション方法</a:t>
            </a:r>
            <a:r>
              <a:rPr kumimoji="1" lang="ja-JP" altLang="en-US" sz="2400" dirty="0"/>
              <a:t>を学ぶ</a:t>
            </a:r>
            <a:endParaRPr kumimoji="1" lang="en-US" altLang="ja-JP" sz="2400" dirty="0"/>
          </a:p>
          <a:p>
            <a:pPr marL="457200" indent="-457200">
              <a:buFont typeface="+mj-lt"/>
              <a:buAutoNum type="arabicPeriod"/>
            </a:pPr>
            <a:endParaRPr lang="en-US" altLang="ja-JP" sz="2400" dirty="0"/>
          </a:p>
          <a:p>
            <a:pPr marL="457200" indent="-457200">
              <a:buFont typeface="+mj-lt"/>
              <a:buAutoNum type="arabicPeriod"/>
            </a:pPr>
            <a:r>
              <a:rPr kumimoji="1" lang="en-US" altLang="ja-JP" sz="2400" b="1" dirty="0"/>
              <a:t>AI</a:t>
            </a:r>
            <a:r>
              <a:rPr kumimoji="1" lang="ja-JP" altLang="en-US" sz="2400" b="1" dirty="0"/>
              <a:t>の可能性を前向きに捉える</a:t>
            </a:r>
            <a:endParaRPr kumimoji="1" lang="en-US" altLang="ja-JP" sz="2400" b="1" dirty="0"/>
          </a:p>
          <a:p>
            <a:pPr marL="457200" indent="-457200">
              <a:buFont typeface="+mj-lt"/>
              <a:buAutoNum type="arabicPeriod"/>
            </a:pPr>
            <a:endParaRPr kumimoji="1" lang="en-US" altLang="ja-JP" sz="2400" b="1" dirty="0"/>
          </a:p>
          <a:p>
            <a:pPr marL="457200" indent="-457200">
              <a:buFont typeface="+mj-lt"/>
              <a:buAutoNum type="arabicPeriod"/>
            </a:pPr>
            <a:r>
              <a:rPr lang="ja-JP" altLang="en-US" sz="2400" b="1" dirty="0"/>
              <a:t>好奇心、学ぶ意欲の重視</a:t>
            </a:r>
            <a:r>
              <a:rPr lang="ja-JP" altLang="en-US" sz="2400" dirty="0"/>
              <a:t>：</a:t>
            </a:r>
            <a:r>
              <a:rPr lang="en-US" altLang="ja-JP" sz="2400" dirty="0"/>
              <a:t>AI</a:t>
            </a:r>
            <a:r>
              <a:rPr lang="ja-JP" altLang="en-US" sz="2400" dirty="0"/>
              <a:t>の活用は、特別な才能や忍耐を必要としない</a:t>
            </a:r>
            <a:endParaRPr lang="en-US" altLang="ja-JP" sz="2400" dirty="0"/>
          </a:p>
          <a:p>
            <a:pPr marL="457200" indent="-457200">
              <a:buFont typeface="+mj-lt"/>
              <a:buAutoNum type="arabicPeriod"/>
            </a:pPr>
            <a:endParaRPr kumimoji="1" lang="ja-JP" altLang="en-US" sz="24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60392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732183-D9CF-F54A-711F-91C79CF0E8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AF5783-4150-A434-A764-BD63E5A98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err="1"/>
              <a:t>GenSpark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9625106-9010-2187-CA2F-D030DE0BC5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2400" b="1" dirty="0"/>
              <a:t>URL: </a:t>
            </a:r>
            <a:r>
              <a:rPr kumimoji="1" lang="en-US" altLang="ja-JP" sz="2400" b="1" dirty="0">
                <a:hlinkClick r:id="rId2"/>
              </a:rPr>
              <a:t>https://www.genspark.ai/</a:t>
            </a:r>
            <a:endParaRPr kumimoji="1" lang="en-US" altLang="ja-JP" sz="2400" b="1" dirty="0"/>
          </a:p>
          <a:p>
            <a:r>
              <a:rPr kumimoji="1" lang="en-US" altLang="ja-JP" sz="2400" b="1" dirty="0"/>
              <a:t>AI</a:t>
            </a:r>
            <a:r>
              <a:rPr kumimoji="1" lang="ja-JP" altLang="en-US" sz="2400" b="1" dirty="0"/>
              <a:t>活用型の対話型検索エンジン</a:t>
            </a:r>
            <a:r>
              <a:rPr kumimoji="1" lang="ja-JP" altLang="en-US" sz="2400" dirty="0"/>
              <a:t>：複数の</a:t>
            </a:r>
            <a:r>
              <a:rPr kumimoji="1" lang="en-US" altLang="ja-JP" sz="2400" dirty="0"/>
              <a:t>AI</a:t>
            </a:r>
            <a:r>
              <a:rPr kumimoji="1" lang="ja-JP" altLang="en-US" sz="2400" dirty="0"/>
              <a:t>（</a:t>
            </a:r>
            <a:r>
              <a:rPr kumimoji="1" lang="en-US" altLang="ja-JP" sz="2400" dirty="0"/>
              <a:t>GPT-4</a:t>
            </a:r>
            <a:r>
              <a:rPr kumimoji="1" lang="ja-JP" altLang="en-US" sz="2400" dirty="0"/>
              <a:t>，</a:t>
            </a:r>
            <a:r>
              <a:rPr kumimoji="1" lang="en-US" altLang="ja-JP" sz="2400" dirty="0"/>
              <a:t>Claude 3.5 Sonnet</a:t>
            </a:r>
            <a:r>
              <a:rPr kumimoji="1" lang="ja-JP" altLang="en-US" sz="2400" dirty="0"/>
              <a:t>，</a:t>
            </a:r>
            <a:r>
              <a:rPr kumimoji="1" lang="en-US" altLang="ja-JP" sz="2400" dirty="0"/>
              <a:t>Gemini 1.5 Pro</a:t>
            </a:r>
            <a:r>
              <a:rPr kumimoji="1" lang="ja-JP" altLang="en-US" sz="2400" dirty="0"/>
              <a:t>）などを組み合わせ（マルチ</a:t>
            </a:r>
            <a:r>
              <a:rPr kumimoji="1" lang="en-US" altLang="ja-JP" sz="2400" dirty="0"/>
              <a:t>AI</a:t>
            </a:r>
            <a:r>
              <a:rPr kumimoji="1" lang="ja-JP" altLang="en-US" sz="2400" dirty="0"/>
              <a:t>エージェント）</a:t>
            </a:r>
            <a:endParaRPr kumimoji="1"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3B6C7C4-126D-A027-A8C0-9F1CB4A00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DA814A76-1C88-4AA1-9AB6-3443A09A7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635" y="2546558"/>
            <a:ext cx="3878115" cy="431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6668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31B981-D7AE-7F04-EC26-B61C9DA9C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377BEA9-C021-BC05-FEF5-EE787EE8A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err="1"/>
              <a:t>GenSpark</a:t>
            </a:r>
            <a:r>
              <a:rPr lang="en-US" altLang="ja-JP" dirty="0"/>
              <a:t> </a:t>
            </a:r>
            <a:r>
              <a:rPr lang="ja-JP" altLang="en-US" dirty="0"/>
              <a:t>の主な特徴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66D779F-5094-31D7-75CD-969FFBC99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96" y="644893"/>
            <a:ext cx="8461208" cy="5836719"/>
          </a:xfrm>
        </p:spPr>
        <p:txBody>
          <a:bodyPr>
            <a:noAutofit/>
          </a:bodyPr>
          <a:lstStyle/>
          <a:p>
            <a:r>
              <a:rPr kumimoji="1" lang="ja-JP" altLang="en-US" sz="2400" b="1" dirty="0"/>
              <a:t>マルチ</a:t>
            </a:r>
            <a:r>
              <a:rPr kumimoji="1" lang="en-US" altLang="ja-JP" sz="2400" b="1" dirty="0"/>
              <a:t>AI</a:t>
            </a:r>
            <a:r>
              <a:rPr kumimoji="1" lang="ja-JP" altLang="en-US" sz="2400" b="1" dirty="0"/>
              <a:t>エージェント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kumimoji="1" lang="ja-JP" altLang="en-US" sz="2400" dirty="0"/>
              <a:t>異なる</a:t>
            </a:r>
            <a:r>
              <a:rPr kumimoji="1" lang="en-US" altLang="ja-JP" sz="2400" dirty="0"/>
              <a:t>AI</a:t>
            </a:r>
            <a:r>
              <a:rPr kumimoji="1" lang="ja-JP" altLang="en-US" sz="2400" dirty="0"/>
              <a:t>が連携して質問に</a:t>
            </a:r>
            <a:r>
              <a:rPr lang="ja-JP" altLang="en-US" sz="2400" dirty="0"/>
              <a:t>回答</a:t>
            </a:r>
            <a:endParaRPr lang="en-US" altLang="ja-JP" sz="2400" dirty="0"/>
          </a:p>
          <a:p>
            <a:r>
              <a:rPr kumimoji="1" lang="en-US" altLang="ja-JP" sz="2400" b="1" dirty="0" err="1"/>
              <a:t>Sparkpage</a:t>
            </a:r>
            <a:r>
              <a:rPr kumimoji="1" lang="ja-JP" altLang="en-US" sz="2400" b="1" dirty="0"/>
              <a:t>生成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kumimoji="1" lang="ja-JP" altLang="en-US" sz="2400" dirty="0"/>
              <a:t>検索に基づきリアルタイムでカスタムページを生成し情報を提供</a:t>
            </a:r>
            <a:endParaRPr kumimoji="1" lang="en-US" altLang="ja-JP" sz="2400" dirty="0"/>
          </a:p>
          <a:p>
            <a:r>
              <a:rPr kumimoji="1" lang="en-US" altLang="ja-JP" sz="2400" b="1" dirty="0"/>
              <a:t>AI</a:t>
            </a:r>
            <a:r>
              <a:rPr kumimoji="1" lang="ja-JP" altLang="en-US" sz="2400" b="1" dirty="0"/>
              <a:t>コパイロット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kumimoji="1" lang="ja-JP" altLang="en-US" sz="2400" dirty="0"/>
              <a:t>各</a:t>
            </a:r>
            <a:r>
              <a:rPr kumimoji="1" lang="en-US" altLang="ja-JP" sz="2400" dirty="0" err="1"/>
              <a:t>Sparkpage</a:t>
            </a:r>
            <a:r>
              <a:rPr kumimoji="1" lang="ja-JP" altLang="en-US" sz="2400" dirty="0"/>
              <a:t>に</a:t>
            </a:r>
            <a:r>
              <a:rPr lang="ja-JP" altLang="en-US" sz="2400" dirty="0"/>
              <a:t>対して，</a:t>
            </a:r>
            <a:r>
              <a:rPr kumimoji="1" lang="en-US" altLang="ja-JP" sz="2400" dirty="0"/>
              <a:t>AI</a:t>
            </a:r>
            <a:r>
              <a:rPr kumimoji="1" lang="ja-JP" altLang="en-US" sz="2400" dirty="0"/>
              <a:t>が追加質問に対応</a:t>
            </a:r>
            <a:endParaRPr kumimoji="1" lang="en-US" altLang="ja-JP" sz="2400" dirty="0"/>
          </a:p>
          <a:p>
            <a:r>
              <a:rPr kumimoji="1" lang="en-US" altLang="ja-JP" sz="2400" b="1" dirty="0"/>
              <a:t>AI</a:t>
            </a:r>
            <a:r>
              <a:rPr kumimoji="1" lang="ja-JP" altLang="en-US" sz="2400" b="1" dirty="0"/>
              <a:t>技術の統合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kumimoji="1" lang="en-US" altLang="ja-JP" sz="2400" dirty="0"/>
              <a:t>GPT-4</a:t>
            </a:r>
            <a:r>
              <a:rPr kumimoji="1" lang="ja-JP" altLang="en-US" sz="2400" dirty="0"/>
              <a:t>・</a:t>
            </a:r>
            <a:r>
              <a:rPr kumimoji="1" lang="en-US" altLang="ja-JP" sz="2400" dirty="0"/>
              <a:t>Claude 3.5 Sonnet</a:t>
            </a:r>
            <a:r>
              <a:rPr kumimoji="1" lang="ja-JP" altLang="en-US" sz="2400" dirty="0"/>
              <a:t>・</a:t>
            </a:r>
            <a:r>
              <a:rPr kumimoji="1" lang="en-US" altLang="ja-JP" sz="2400" dirty="0"/>
              <a:t>Gemini 1.5 Pro</a:t>
            </a:r>
            <a:r>
              <a:rPr kumimoji="1" lang="ja-JP" altLang="en-US" sz="2400" dirty="0"/>
              <a:t>など</a:t>
            </a:r>
            <a:endParaRPr kumimoji="1" lang="en-US" altLang="ja-JP" sz="2400" dirty="0"/>
          </a:p>
          <a:p>
            <a:r>
              <a:rPr kumimoji="1" lang="ja-JP" altLang="en-US" sz="2400" b="1" dirty="0"/>
              <a:t>多言語プラットフォーム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kumimoji="1" lang="ja-JP" altLang="en-US" sz="2400" dirty="0"/>
              <a:t>多様な言語での検索と結果表示に対応</a:t>
            </a:r>
            <a:endParaRPr kumimoji="1" lang="en-US" altLang="ja-JP" sz="2400" dirty="0"/>
          </a:p>
          <a:p>
            <a:r>
              <a:rPr kumimoji="1" lang="ja-JP" altLang="en-US" sz="2400" b="1" dirty="0"/>
              <a:t>協働機能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kumimoji="1" lang="ja-JP" altLang="en-US" sz="2400" dirty="0"/>
              <a:t>生成された</a:t>
            </a:r>
            <a:r>
              <a:rPr kumimoji="1" lang="en-US" altLang="ja-JP" sz="2400" dirty="0" err="1"/>
              <a:t>Sparkpage</a:t>
            </a:r>
            <a:r>
              <a:rPr kumimoji="1" lang="ja-JP" altLang="en-US" sz="2400" dirty="0"/>
              <a:t>をユーザー間で共有可能</a:t>
            </a:r>
            <a:endParaRPr kumimoji="1"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DD32494-B903-D83A-6685-788D258B4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51012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4EA0CC-D04C-0BF2-63BC-31F84E3014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38F293-E1DB-791D-B941-8B1FCD46D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err="1"/>
              <a:t>LLaVA</a:t>
            </a:r>
            <a:r>
              <a:rPr lang="en-US" altLang="ja-JP" dirty="0"/>
              <a:t> (Large Language and Vision Assistant)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CC6A8BA-1A5F-8B64-C786-FAAC36A63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2400" b="1" dirty="0"/>
              <a:t>URL: </a:t>
            </a:r>
            <a:r>
              <a:rPr kumimoji="1" lang="en-US" altLang="ja-JP" sz="2400" b="1" dirty="0">
                <a:hlinkClick r:id="rId2"/>
              </a:rPr>
              <a:t>https://huggingface.co/spaces/badayvedat/LLaVA</a:t>
            </a:r>
            <a:endParaRPr kumimoji="1" lang="en-US" altLang="ja-JP" sz="2400" b="1" dirty="0"/>
          </a:p>
          <a:p>
            <a:r>
              <a:rPr kumimoji="1" lang="ja-JP" altLang="en-US" sz="2400" dirty="0"/>
              <a:t>入力画像への質問応答や指示処理を実行できる統合</a:t>
            </a:r>
            <a:r>
              <a:rPr kumimoji="1" lang="en-US" altLang="ja-JP" sz="2400" dirty="0"/>
              <a:t>AI</a:t>
            </a:r>
            <a:r>
              <a:rPr kumimoji="1" lang="ja-JP" altLang="en-US" sz="2400" dirty="0"/>
              <a:t>アシスタント</a:t>
            </a:r>
            <a:endParaRPr kumimoji="1" lang="en-US" altLang="ja-JP" sz="2400" dirty="0"/>
          </a:p>
          <a:p>
            <a:r>
              <a:rPr kumimoji="1" lang="en-US" altLang="ja-JP" sz="2400" dirty="0"/>
              <a:t>Vision Transformer</a:t>
            </a:r>
            <a:r>
              <a:rPr kumimoji="1" lang="ja-JP" altLang="en-US" sz="2400" dirty="0"/>
              <a:t>と大規模言語モデルを組み合わせた視覚・言語処理技術</a:t>
            </a:r>
            <a:endParaRPr kumimoji="1" lang="en-US" altLang="ja-JP" sz="2400" dirty="0"/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C00AEE4-53E6-5F5B-B321-D4FA4D0C5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5698DDDA-B556-A52E-9A5B-4FE93B77F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983" y="3120156"/>
            <a:ext cx="3208033" cy="3671664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2ABAE7D-1160-ABEE-4007-7403CC935482}"/>
              </a:ext>
            </a:extLst>
          </p:cNvPr>
          <p:cNvSpPr txBox="1"/>
          <p:nvPr/>
        </p:nvSpPr>
        <p:spPr>
          <a:xfrm>
            <a:off x="5184663" y="6330155"/>
            <a:ext cx="3400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ChatGPT </a:t>
            </a:r>
            <a:r>
              <a:rPr kumimoji="1" lang="ja-JP" altLang="en-US" sz="2400" dirty="0"/>
              <a:t>の類似機能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C3FEC61C-9AD6-A742-501C-4C9F8C1441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98" y="3795387"/>
            <a:ext cx="3400815" cy="255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4191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0838F2-B942-47F5-1AE4-D120926009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DD33D3-081A-1748-8503-FA4AB44D8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860022"/>
          </a:xfrm>
        </p:spPr>
        <p:txBody>
          <a:bodyPr>
            <a:normAutofit fontScale="90000"/>
          </a:bodyPr>
          <a:lstStyle/>
          <a:p>
            <a:r>
              <a:rPr lang="en-US" altLang="ja-JP" dirty="0" err="1"/>
              <a:t>LLaVA</a:t>
            </a:r>
            <a:r>
              <a:rPr lang="en-US" altLang="ja-JP" dirty="0"/>
              <a:t> (Large Language and Vision Assistant)</a:t>
            </a:r>
            <a:r>
              <a:rPr lang="ja-JP" altLang="en-US" dirty="0"/>
              <a:t> の主な特徴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B5BA521-0612-343C-F922-955CF31EA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162049"/>
            <a:ext cx="8461208" cy="5017369"/>
          </a:xfrm>
        </p:spPr>
        <p:txBody>
          <a:bodyPr>
            <a:normAutofit/>
          </a:bodyPr>
          <a:lstStyle/>
          <a:p>
            <a:r>
              <a:rPr kumimoji="1" lang="ja-JP" altLang="en-US" sz="2400" b="1" dirty="0"/>
              <a:t>マルチモーダル能力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kumimoji="1" lang="ja-JP" altLang="en-US" sz="2400" dirty="0"/>
              <a:t>画像分析とテキスト処理機能を統合</a:t>
            </a:r>
            <a:r>
              <a:rPr lang="ja-JP" altLang="en-US" sz="2400" dirty="0"/>
              <a:t>．</a:t>
            </a:r>
            <a:r>
              <a:rPr kumimoji="1" lang="ja-JP" altLang="en-US" sz="2400" dirty="0"/>
              <a:t>画像内のオブジェクトを認識しテキスト説明を生成</a:t>
            </a:r>
            <a:endParaRPr kumimoji="1" lang="en-US" altLang="ja-JP" sz="2400" dirty="0"/>
          </a:p>
          <a:p>
            <a:r>
              <a:rPr kumimoji="1" lang="ja-JP" altLang="en-US" sz="2400" b="1" dirty="0"/>
              <a:t>高度な処理能力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kumimoji="1" lang="ja-JP" altLang="en-US" sz="2400" dirty="0"/>
              <a:t>未見の画像や新しい指示に対応</a:t>
            </a:r>
            <a:endParaRPr kumimoji="1" lang="en-US" altLang="ja-JP" sz="2400" dirty="0"/>
          </a:p>
          <a:p>
            <a:r>
              <a:rPr kumimoji="1" lang="ja-JP" altLang="en-US" sz="2400" b="1" dirty="0"/>
              <a:t>アーキテクチャの特徴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kumimoji="1" lang="ja-JP" altLang="en-US" sz="2400" dirty="0"/>
              <a:t>ビジュアルエンコーダー ，大規模言語モデル（</a:t>
            </a:r>
            <a:r>
              <a:rPr kumimoji="1" lang="en-US" altLang="ja-JP" sz="2400" dirty="0"/>
              <a:t>Vicuna </a:t>
            </a:r>
            <a:r>
              <a:rPr kumimoji="1" lang="en-US" altLang="ja-JP" sz="2400" dirty="0" err="1"/>
              <a:t>LLaMa</a:t>
            </a:r>
            <a:r>
              <a:rPr kumimoji="1" lang="en-US" altLang="ja-JP" sz="2400" dirty="0"/>
              <a:t> v2 MPT</a:t>
            </a:r>
            <a:r>
              <a:rPr kumimoji="1" lang="ja-JP" altLang="en-US" sz="2400" dirty="0"/>
              <a:t>等）</a:t>
            </a:r>
            <a:endParaRPr kumimoji="1" lang="en-US" altLang="ja-JP" sz="2400" dirty="0"/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5E88C2D-5E21-D615-54C3-7AC9C70FA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63834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8863B8-D1F1-E16C-D3BF-5CE7D782A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AI</a:t>
            </a:r>
            <a:r>
              <a:rPr kumimoji="1" lang="ja-JP" altLang="en-US" dirty="0"/>
              <a:t>の展望　①</a:t>
            </a:r>
            <a:r>
              <a:rPr lang="en-US" altLang="ja-JP" dirty="0"/>
              <a:t>AI</a:t>
            </a:r>
            <a:r>
              <a:rPr lang="ja-JP" altLang="en-US" dirty="0"/>
              <a:t>の基本機能の進化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2C1CB95-B4D5-DF0C-866C-18D5F035D9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b="1" dirty="0"/>
              <a:t>自然言語処理能力の向上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kumimoji="1" lang="ja-JP" altLang="en-US" sz="2400" dirty="0"/>
              <a:t>例：人間の質問の意図を理解し，適切な回答を生成</a:t>
            </a:r>
            <a:endParaRPr kumimoji="1" lang="en-US" altLang="ja-JP" sz="2400" dirty="0"/>
          </a:p>
          <a:p>
            <a:r>
              <a:rPr kumimoji="1" lang="ja-JP" altLang="en-US" sz="2400" b="1" dirty="0"/>
              <a:t>画像・音声認識技術の発展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kumimoji="1" lang="ja-JP" altLang="en-US" sz="2400" dirty="0"/>
              <a:t>例：写真から物体を識別，音声を正確にテキスト化</a:t>
            </a:r>
            <a:endParaRPr kumimoji="1" lang="en-US" altLang="ja-JP" sz="2400" dirty="0"/>
          </a:p>
          <a:p>
            <a:r>
              <a:rPr kumimoji="1" lang="ja-JP" altLang="en-US" sz="2400" b="1" dirty="0"/>
              <a:t>推論・問題解決能力の強化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kumimoji="1" lang="ja-JP" altLang="en-US" sz="2400" dirty="0"/>
              <a:t>例：複雑な数学の問題を段階的に解決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12BB256-F3D9-8FBC-0F97-CEBF891C5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19779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3AD52BD-BB0D-FFEB-6B2D-4A57D48FF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AI</a:t>
            </a:r>
            <a:r>
              <a:rPr kumimoji="1" lang="ja-JP" altLang="en-US" dirty="0"/>
              <a:t>の展望　②</a:t>
            </a:r>
            <a:r>
              <a:rPr lang="ja-JP" altLang="en-US" dirty="0"/>
              <a:t> </a:t>
            </a:r>
            <a:r>
              <a:rPr lang="en-US" altLang="ja-JP" dirty="0"/>
              <a:t>AI</a:t>
            </a:r>
            <a:r>
              <a:rPr lang="ja-JP" altLang="en-US" dirty="0"/>
              <a:t>アシスタントの発展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0BD0826-C337-A57B-06BA-11CFAD60C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b="1" dirty="0"/>
              <a:t>複数の</a:t>
            </a:r>
            <a:r>
              <a:rPr kumimoji="1" lang="en-US" altLang="ja-JP" sz="2400" b="1" dirty="0"/>
              <a:t>AI</a:t>
            </a:r>
            <a:r>
              <a:rPr kumimoji="1" lang="ja-JP" altLang="en-US" sz="2400" b="1" dirty="0"/>
              <a:t>を連携</a:t>
            </a:r>
            <a:r>
              <a:rPr kumimoji="1" lang="ja-JP" altLang="en-US" sz="2400" dirty="0"/>
              <a:t>させたマルチエージェントシステムの実現</a:t>
            </a:r>
            <a:endParaRPr kumimoji="1" lang="en-US" altLang="ja-JP" sz="2400" dirty="0"/>
          </a:p>
          <a:p>
            <a:r>
              <a:rPr kumimoji="1" lang="ja-JP" altLang="en-US" sz="2400" b="1" dirty="0"/>
              <a:t>より自然な対話</a:t>
            </a:r>
            <a:r>
              <a:rPr kumimoji="1" lang="ja-JP" altLang="en-US" sz="2400" dirty="0"/>
              <a:t>と</a:t>
            </a:r>
            <a:r>
              <a:rPr kumimoji="1" lang="ja-JP" altLang="en-US" sz="2400" b="1" dirty="0"/>
              <a:t>高度な情報処理</a:t>
            </a:r>
            <a:r>
              <a:rPr kumimoji="1" lang="ja-JP" altLang="en-US" sz="2400" dirty="0"/>
              <a:t>の実現</a:t>
            </a:r>
            <a:endParaRPr kumimoji="1" lang="en-US" altLang="ja-JP" sz="2400" dirty="0"/>
          </a:p>
          <a:p>
            <a:r>
              <a:rPr kumimoji="1" lang="ja-JP" altLang="en-US" sz="2400" dirty="0"/>
              <a:t>専門分野での活用拡大</a:t>
            </a:r>
            <a:endParaRPr kumimoji="1" lang="en-US" altLang="ja-JP" sz="2400" dirty="0"/>
          </a:p>
          <a:p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600AAE4-9C1F-970E-1BAF-F4B039D2A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75347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456C99-04F2-D422-9F9F-3D6C2F204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AI</a:t>
            </a:r>
            <a:r>
              <a:rPr kumimoji="1" lang="ja-JP" altLang="en-US" dirty="0"/>
              <a:t>の展望　③</a:t>
            </a:r>
            <a:r>
              <a:rPr lang="ja-JP" altLang="en-US" dirty="0"/>
              <a:t>情報処理の革新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522EA05-05A2-BFA3-1456-D51A5062A6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2400" b="1" dirty="0"/>
              <a:t>AI</a:t>
            </a:r>
            <a:r>
              <a:rPr kumimoji="1" lang="ja-JP" altLang="en-US" sz="2400" b="1" dirty="0"/>
              <a:t>検索エンジン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kumimoji="1" lang="ja-JP" altLang="en-US" sz="2400" dirty="0"/>
              <a:t>直感的な情報アクセス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例：「昨日の東京の天気は？」のような自然な質問</a:t>
            </a:r>
            <a:endParaRPr kumimoji="1" lang="en-US" altLang="ja-JP" sz="2400" dirty="0"/>
          </a:p>
          <a:p>
            <a:r>
              <a:rPr lang="ja-JP" altLang="en-US" sz="2400" b="1" dirty="0"/>
              <a:t>リアルタイムでの情報収集・分析・提供における</a:t>
            </a:r>
            <a:r>
              <a:rPr lang="en-US" altLang="ja-JP" sz="2400" b="1" dirty="0"/>
              <a:t>AI</a:t>
            </a:r>
            <a:r>
              <a:rPr lang="ja-JP" altLang="en-US" sz="2400" b="1" dirty="0"/>
              <a:t>活用</a:t>
            </a:r>
            <a:endParaRPr lang="en-US" altLang="ja-JP" sz="2400" b="1" dirty="0"/>
          </a:p>
          <a:p>
            <a:pPr marL="0" indent="0">
              <a:buNone/>
            </a:pPr>
            <a:r>
              <a:rPr lang="ja-JP" altLang="en-US" sz="2400" dirty="0"/>
              <a:t>例：</a:t>
            </a:r>
            <a:r>
              <a:rPr lang="en-US" altLang="ja-JP" sz="2400" dirty="0"/>
              <a:t>SNS</a:t>
            </a:r>
            <a:r>
              <a:rPr lang="ja-JP" altLang="en-US" sz="2400" dirty="0"/>
              <a:t>のトレンド分析，ニュース速報の要約</a:t>
            </a:r>
            <a:endParaRPr lang="en-US" altLang="ja-JP" sz="2400" dirty="0"/>
          </a:p>
          <a:p>
            <a:r>
              <a:rPr lang="ja-JP" altLang="en-US" sz="2400" b="1" dirty="0"/>
              <a:t>個人に最適化された情報サービス</a:t>
            </a:r>
            <a:endParaRPr lang="en-US" altLang="ja-JP" sz="2400" b="1" dirty="0"/>
          </a:p>
          <a:p>
            <a:pPr marL="0" indent="0">
              <a:buNone/>
            </a:pPr>
            <a:r>
              <a:rPr lang="ja-JP" altLang="en-US" sz="2400" dirty="0"/>
              <a:t>例：ユーザーの興味に基づいたニュース推薦</a:t>
            </a:r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6CBACD7-5CA2-86E7-C1C6-08D2D0808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4628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776BB7-3FD3-7853-C0FC-A147FA6C4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AI</a:t>
            </a:r>
            <a:r>
              <a:rPr kumimoji="1" lang="ja-JP" altLang="en-US" dirty="0"/>
              <a:t>の展望　④</a:t>
            </a:r>
            <a:r>
              <a:rPr lang="ja-JP" altLang="en-US" dirty="0"/>
              <a:t>マルチモーダル</a:t>
            </a:r>
            <a:r>
              <a:rPr lang="en-US" altLang="ja-JP" dirty="0"/>
              <a:t>AI</a:t>
            </a:r>
            <a:r>
              <a:rPr lang="ja-JP" altLang="en-US" dirty="0"/>
              <a:t>の発展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19BAD0D-49CC-97F6-05C4-524C13538B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b="1" dirty="0"/>
              <a:t>画像，音声，テキストを統合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kumimoji="1" lang="ja-JP" altLang="en-US" sz="2400" dirty="0"/>
              <a:t>例：写真を見て説明文を生成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例：映像と音声から場面の状況を理解</a:t>
            </a:r>
            <a:endParaRPr kumimoji="1" lang="en-US" altLang="ja-JP" sz="2400" dirty="0"/>
          </a:p>
          <a:p>
            <a:r>
              <a:rPr kumimoji="1" lang="ja-JP" altLang="en-US" sz="2400" b="1" dirty="0"/>
              <a:t>未知の状況への適応能力の向上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kumimoji="1" lang="ja-JP" altLang="en-US" sz="2400" dirty="0"/>
              <a:t>例：学習していない新しい物体の認識や分類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122636E-CC0B-81DB-B2D4-42210FDBF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80629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B77804-7698-4A7A-35BD-43786EE7A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AI</a:t>
            </a:r>
            <a:r>
              <a:rPr kumimoji="1" lang="ja-JP" altLang="en-US" dirty="0"/>
              <a:t>の展望　⑤</a:t>
            </a:r>
            <a:r>
              <a:rPr kumimoji="1" lang="en-US" altLang="ja-JP" dirty="0"/>
              <a:t>AI</a:t>
            </a:r>
            <a:r>
              <a:rPr kumimoji="1" lang="ja-JP" altLang="en-US" dirty="0"/>
              <a:t>と社会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5741431-4FF5-4C6B-93C5-723A25EAA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2400" b="1" dirty="0"/>
              <a:t>AI</a:t>
            </a:r>
            <a:r>
              <a:rPr kumimoji="1" lang="ja-JP" altLang="en-US" sz="2400" b="1" dirty="0"/>
              <a:t>の信頼性・透明性の確保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kumimoji="1" lang="ja-JP" altLang="en-US" sz="2400" dirty="0"/>
              <a:t>例：</a:t>
            </a:r>
            <a:r>
              <a:rPr kumimoji="1" lang="en-US" altLang="ja-JP" sz="2400" dirty="0"/>
              <a:t>AI</a:t>
            </a:r>
            <a:r>
              <a:rPr kumimoji="1" lang="ja-JP" altLang="en-US" sz="2400" dirty="0"/>
              <a:t>の判断根拠の明確化</a:t>
            </a:r>
            <a:endParaRPr kumimoji="1" lang="en-US" altLang="ja-JP" sz="2400" dirty="0"/>
          </a:p>
          <a:p>
            <a:r>
              <a:rPr kumimoji="1" lang="ja-JP" altLang="en-US" sz="2400" b="1" dirty="0"/>
              <a:t>人間と</a:t>
            </a:r>
            <a:r>
              <a:rPr kumimoji="1" lang="en-US" altLang="ja-JP" sz="2400" b="1" dirty="0"/>
              <a:t>AI</a:t>
            </a:r>
            <a:r>
              <a:rPr kumimoji="1" lang="ja-JP" altLang="en-US" sz="2400" b="1" dirty="0"/>
              <a:t>の適切な役割分担の確立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kumimoji="1" lang="ja-JP" altLang="en-US" sz="2400" dirty="0"/>
              <a:t>例：最終判断は人間が行う</a:t>
            </a:r>
            <a:endParaRPr kumimoji="1" lang="en-US" altLang="ja-JP" sz="2400" dirty="0"/>
          </a:p>
          <a:p>
            <a:r>
              <a:rPr kumimoji="1" lang="ja-JP" altLang="en-US" sz="2400" b="1" dirty="0"/>
              <a:t>プライバシー保護と倫理的課題への対応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kumimoji="1" lang="ja-JP" altLang="en-US" sz="2400" dirty="0"/>
              <a:t>例：個人情報の適切な取り扱い</a:t>
            </a:r>
            <a:endParaRPr kumimoji="1" lang="en-US" altLang="ja-JP" sz="2400" dirty="0"/>
          </a:p>
          <a:p>
            <a:r>
              <a:rPr kumimoji="1" lang="ja-JP" altLang="en-US" sz="2400" b="1" dirty="0"/>
              <a:t>社会課題（持続可能な社会の実現）の解決での</a:t>
            </a:r>
            <a:r>
              <a:rPr kumimoji="1" lang="en-US" altLang="ja-JP" sz="2400" b="1" dirty="0"/>
              <a:t>AI</a:t>
            </a:r>
            <a:r>
              <a:rPr kumimoji="1" lang="ja-JP" altLang="en-US" sz="2400" b="1" dirty="0"/>
              <a:t>の活用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kumimoji="1" lang="ja-JP" altLang="en-US" sz="2400" dirty="0"/>
              <a:t>例：省エネルギー制御，環境モニタリング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7112828-A5DD-8040-497E-41BFE58B4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7448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461E7C-E0BB-EB9B-E344-CFFF1CDB97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40F99D86-9FA1-6081-E4E9-77814891B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C4E9D79-E945-94AE-790D-8337F4BD8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0E5EDB6-29AA-B031-E720-F5F3B1853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0170" y="1741337"/>
            <a:ext cx="7014881" cy="2387918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</a:rPr>
              <a:t>15-1. </a:t>
            </a:r>
            <a:r>
              <a:rPr lang="ja-JP" altLang="en-US" sz="4500" dirty="0">
                <a:solidFill>
                  <a:schemeClr val="tx2"/>
                </a:solidFill>
              </a:rPr>
              <a:t>対話</a:t>
            </a:r>
            <a:r>
              <a:rPr lang="en-US" altLang="ja-JP" sz="4500" dirty="0">
                <a:solidFill>
                  <a:schemeClr val="tx2"/>
                </a:solidFill>
              </a:rPr>
              <a:t>AI</a:t>
            </a:r>
            <a:r>
              <a:rPr lang="ja-JP" altLang="en-US" sz="4500" dirty="0">
                <a:solidFill>
                  <a:schemeClr val="tx2"/>
                </a:solidFill>
              </a:rPr>
              <a:t>の活用</a:t>
            </a:r>
            <a:br>
              <a:rPr lang="en-US" altLang="ja-JP" sz="4500" dirty="0">
                <a:solidFill>
                  <a:schemeClr val="tx2"/>
                </a:solidFill>
              </a:rPr>
            </a:br>
            <a:endParaRPr lang="ja-JP" altLang="en-US" sz="4500" dirty="0">
              <a:solidFill>
                <a:schemeClr val="tx2"/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7BEAD35-1739-539C-FD4A-9462B3FD12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4128" y="4200522"/>
            <a:ext cx="5055514" cy="682079"/>
          </a:xfrm>
        </p:spPr>
        <p:txBody>
          <a:bodyPr>
            <a:normAutofit/>
          </a:bodyPr>
          <a:lstStyle/>
          <a:p>
            <a:endParaRPr kumimoji="1" lang="ja-JP" altLang="en-US">
              <a:solidFill>
                <a:schemeClr val="tx2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0E4111D-E697-D207-175F-F3145109B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28" y="0"/>
            <a:ext cx="3872286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68647D9-52D3-6FC7-566E-3F5CCD83E1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C8F1ED8-C620-096E-3472-0B65F4378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70A55FA-CF2A-0A57-5D95-E78457CA7C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ED961A77-6E73-9C68-D207-DCE961D4E1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D63EE5E-6756-CEC3-CFF4-D84CCA48B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E88CA42-4CA1-8020-61A7-764860CD46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6553998" y="4267997"/>
            <a:ext cx="3142400" cy="2037604"/>
            <a:chOff x="-305" y="-4155"/>
            <a:chExt cx="2514948" cy="2174333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A039E93-7225-E4F3-0110-1FF663CCB7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D457469-CFFA-5A5D-16BF-5200D3DEE1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7A87480-0C62-F1B2-E3DE-9210CCD9F9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2607A094-93FB-EBA9-2992-8668832262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472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D61C340-1355-9325-9EC2-C6A5A1F95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対話</a:t>
            </a:r>
            <a:r>
              <a:rPr lang="en-US" altLang="ja-JP" dirty="0"/>
              <a:t>AI</a:t>
            </a:r>
            <a:r>
              <a:rPr lang="ja-JP" altLang="en-US" dirty="0"/>
              <a:t>（チャットボット）の特徴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AA2B846-E5AC-6A59-99A1-661AA97DB0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dirty="0"/>
              <a:t>自然な会話形式でコミュニケーション</a:t>
            </a:r>
            <a:endParaRPr kumimoji="1" lang="en-US" altLang="ja-JP" sz="2400" dirty="0"/>
          </a:p>
          <a:p>
            <a:r>
              <a:rPr kumimoji="1" lang="ja-JP" altLang="en-US" sz="2400" dirty="0"/>
              <a:t>多様な話題に対応</a:t>
            </a:r>
            <a:endParaRPr kumimoji="1" lang="en-US" altLang="ja-JP" sz="2400" dirty="0"/>
          </a:p>
          <a:p>
            <a:r>
              <a:rPr kumimoji="1" lang="en-US" altLang="ja-JP" sz="2400" dirty="0"/>
              <a:t>24</a:t>
            </a:r>
            <a:r>
              <a:rPr kumimoji="1" lang="ja-JP" altLang="en-US" sz="2400" dirty="0"/>
              <a:t>時間利用可能</a:t>
            </a:r>
            <a:endParaRPr kumimoji="1"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4D6C47B-C0DC-C33B-1A66-7327336A1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59D403E-56B7-AA3A-CC84-EE5F08AF4FAA}"/>
              </a:ext>
            </a:extLst>
          </p:cNvPr>
          <p:cNvSpPr/>
          <p:nvPr/>
        </p:nvSpPr>
        <p:spPr>
          <a:xfrm>
            <a:off x="4884252" y="3670528"/>
            <a:ext cx="2864446" cy="23188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0A0F0DA-9A7A-F02A-4CE0-19ECF7DFA28D}"/>
              </a:ext>
            </a:extLst>
          </p:cNvPr>
          <p:cNvSpPr txBox="1"/>
          <p:nvPr/>
        </p:nvSpPr>
        <p:spPr>
          <a:xfrm>
            <a:off x="4884252" y="4370578"/>
            <a:ext cx="29546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対話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AI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（チャットボット）</a:t>
            </a:r>
          </a:p>
        </p:txBody>
      </p:sp>
      <p:sp>
        <p:nvSpPr>
          <p:cNvPr id="8" name="右矢印 6">
            <a:extLst>
              <a:ext uri="{FF2B5EF4-FFF2-40B4-BE49-F238E27FC236}">
                <a16:creationId xmlns:a16="http://schemas.microsoft.com/office/drawing/2014/main" id="{D4E3C950-BD32-E59A-8D06-98B617C6E076}"/>
              </a:ext>
            </a:extLst>
          </p:cNvPr>
          <p:cNvSpPr/>
          <p:nvPr/>
        </p:nvSpPr>
        <p:spPr>
          <a:xfrm>
            <a:off x="3484867" y="4039129"/>
            <a:ext cx="939659" cy="4282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620D428-7359-CF07-5E03-8F14BE9FDFD2}"/>
              </a:ext>
            </a:extLst>
          </p:cNvPr>
          <p:cNvSpPr txBox="1"/>
          <p:nvPr/>
        </p:nvSpPr>
        <p:spPr>
          <a:xfrm>
            <a:off x="1103126" y="4555245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人間</a:t>
            </a:r>
          </a:p>
        </p:txBody>
      </p:sp>
      <p:sp>
        <p:nvSpPr>
          <p:cNvPr id="10" name="右矢印 8">
            <a:extLst>
              <a:ext uri="{FF2B5EF4-FFF2-40B4-BE49-F238E27FC236}">
                <a16:creationId xmlns:a16="http://schemas.microsoft.com/office/drawing/2014/main" id="{2115043C-AA42-54CA-A5A6-84B11DEFBD31}"/>
              </a:ext>
            </a:extLst>
          </p:cNvPr>
          <p:cNvSpPr/>
          <p:nvPr/>
        </p:nvSpPr>
        <p:spPr>
          <a:xfrm flipH="1">
            <a:off x="3484866" y="5333266"/>
            <a:ext cx="894191" cy="4282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4711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579E255-74E7-9871-EC01-E85D9ABCF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実行例①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1F5DD7D-9255-E134-CB89-F14324D1C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46986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kumimoji="1" lang="ja-JP" altLang="en-US" b="1" dirty="0"/>
              <a:t>誤字脱字のチェック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C7A70E0-173E-B59B-939D-4B0193D45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0AEDDF0D-6BDE-8708-A22E-1B83A8387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63" y="1517478"/>
            <a:ext cx="8796202" cy="480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060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579E255-74E7-9871-EC01-E85D9ABCF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実行例②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1F5DD7D-9255-E134-CB89-F14324D1C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46986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kumimoji="1" lang="ja-JP" altLang="en-US" b="1" dirty="0"/>
              <a:t>複雑な質問への対応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C7A70E0-173E-B59B-939D-4B0193D45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5B4350E3-9A01-A5D3-A773-545B145C0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61" y="1203865"/>
            <a:ext cx="7988210" cy="560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953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579E255-74E7-9871-EC01-E85D9ABCF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実行例③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1F5DD7D-9255-E134-CB89-F14324D1C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46986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kumimoji="1" lang="ja-JP" altLang="en-US" b="1" dirty="0"/>
              <a:t>データの分析と解釈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C7A70E0-173E-B59B-939D-4B0193D45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52A03E4-D7EE-AE33-0CCF-12F581D8C8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938" y="1225866"/>
            <a:ext cx="7269719" cy="5221638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D78085E-1F52-130A-D52E-B54A8CA5C031}"/>
              </a:ext>
            </a:extLst>
          </p:cNvPr>
          <p:cNvSpPr txBox="1"/>
          <p:nvPr/>
        </p:nvSpPr>
        <p:spPr>
          <a:xfrm>
            <a:off x="1639428" y="649830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以下続く</a:t>
            </a:r>
          </a:p>
        </p:txBody>
      </p:sp>
    </p:spTree>
    <p:extLst>
      <p:ext uri="{BB962C8B-B14F-4D97-AF65-F5344CB8AC3E}">
        <p14:creationId xmlns:p14="http://schemas.microsoft.com/office/powerpoint/2010/main" val="1726371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579E255-74E7-9871-EC01-E85D9ABCF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実行例④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1F5DD7D-9255-E134-CB89-F14324D1C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8386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b="1" dirty="0"/>
              <a:t>アイデア出しの補助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C7A70E0-173E-B59B-939D-4B0193D45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2E4BA9F-1006-AD5C-B3EB-824940130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99" y="1431118"/>
            <a:ext cx="8416356" cy="5002228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8B6330C-DACF-0697-2888-4969F80C312C}"/>
              </a:ext>
            </a:extLst>
          </p:cNvPr>
          <p:cNvSpPr txBox="1"/>
          <p:nvPr/>
        </p:nvSpPr>
        <p:spPr>
          <a:xfrm>
            <a:off x="1639428" y="649830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以下続く</a:t>
            </a:r>
          </a:p>
        </p:txBody>
      </p:sp>
    </p:spTree>
    <p:extLst>
      <p:ext uri="{BB962C8B-B14F-4D97-AF65-F5344CB8AC3E}">
        <p14:creationId xmlns:p14="http://schemas.microsoft.com/office/powerpoint/2010/main" val="2688446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9130</TotalTime>
  <Words>1990</Words>
  <Application>Microsoft Office PowerPoint</Application>
  <PresentationFormat>画面に合わせる (4:3)</PresentationFormat>
  <Paragraphs>273</Paragraphs>
  <Slides>38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4</vt:i4>
      </vt:variant>
      <vt:variant>
        <vt:lpstr>スライド タイトル</vt:lpstr>
      </vt:variant>
      <vt:variant>
        <vt:i4>38</vt:i4>
      </vt:variant>
    </vt:vector>
  </HeadingPairs>
  <TitlesOfParts>
    <vt:vector size="47" baseType="lpstr">
      <vt:lpstr>メイリオ</vt:lpstr>
      <vt:lpstr>游ゴシック</vt:lpstr>
      <vt:lpstr>Abadi</vt:lpstr>
      <vt:lpstr>Arial</vt:lpstr>
      <vt:lpstr>Calibri</vt:lpstr>
      <vt:lpstr>Office テーマ</vt:lpstr>
      <vt:lpstr>2_Office テーマ</vt:lpstr>
      <vt:lpstr>3_Office テーマ</vt:lpstr>
      <vt:lpstr>1_Office テーマ</vt:lpstr>
      <vt:lpstr>ae-15.AIアシスタントの発展と活用：対話型AIの進化と未来の展望</vt:lpstr>
      <vt:lpstr>人工知能（AI）を学ぶことのメリット</vt:lpstr>
      <vt:lpstr>人工知能（AI）の上達へ向けて</vt:lpstr>
      <vt:lpstr>15-1. 対話AIの活用 </vt:lpstr>
      <vt:lpstr>対話AI（チャットボット）の特徴</vt:lpstr>
      <vt:lpstr>実行例①</vt:lpstr>
      <vt:lpstr>実行例②</vt:lpstr>
      <vt:lpstr>実行例③</vt:lpstr>
      <vt:lpstr>実行例④</vt:lpstr>
      <vt:lpstr>実行例⑤</vt:lpstr>
      <vt:lpstr>実行例⑥</vt:lpstr>
      <vt:lpstr>お薦め用途①　AIを活用した文章の推敲</vt:lpstr>
      <vt:lpstr>お薦め用途②　コミュニケーション向上のためのAI活用</vt:lpstr>
      <vt:lpstr>お薦め用途③　AIを活用した問題解決、リサーチ</vt:lpstr>
      <vt:lpstr>注意点</vt:lpstr>
      <vt:lpstr>演習．AI との対話</vt:lpstr>
      <vt:lpstr>演習の手順</vt:lpstr>
      <vt:lpstr>15-2. AI利用に関する考察</vt:lpstr>
      <vt:lpstr>考察①</vt:lpstr>
      <vt:lpstr>考察②</vt:lpstr>
      <vt:lpstr>考察③</vt:lpstr>
      <vt:lpstr>考察④</vt:lpstr>
      <vt:lpstr>考察⑤</vt:lpstr>
      <vt:lpstr>15-3. AIの展望 </vt:lpstr>
      <vt:lpstr>インターネット検索とAIの融合（検索AI）</vt:lpstr>
      <vt:lpstr>Perplexity AI </vt:lpstr>
      <vt:lpstr>Perplexity AI の主な特徴</vt:lpstr>
      <vt:lpstr>FELO</vt:lpstr>
      <vt:lpstr>FELOの主な特徴</vt:lpstr>
      <vt:lpstr>GenSpark</vt:lpstr>
      <vt:lpstr>GenSpark の主な特徴</vt:lpstr>
      <vt:lpstr>LLaVA (Large Language and Vision Assistant)</vt:lpstr>
      <vt:lpstr>LLaVA (Large Language and Vision Assistant) の主な特徴</vt:lpstr>
      <vt:lpstr>AIの展望　①AIの基本機能の進化</vt:lpstr>
      <vt:lpstr>AIの展望　② AIアシスタントの発展</vt:lpstr>
      <vt:lpstr>AIの展望　③情報処理の革新</vt:lpstr>
      <vt:lpstr>AIの展望　④マルチモーダルAIの発展</vt:lpstr>
      <vt:lpstr>AIの展望　⑤AIと社会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ae-15.AIアシスタントの発展と活用：対話型AIの進化と未来の展望（AI演習）</dc:title>
  <dc:creator>kaneko kunihiko</dc:creator>
  <cp:lastModifiedBy>金子　邦彦</cp:lastModifiedBy>
  <cp:revision>765</cp:revision>
  <dcterms:created xsi:type="dcterms:W3CDTF">2019-11-02T00:06:04Z</dcterms:created>
  <dcterms:modified xsi:type="dcterms:W3CDTF">2025-03-25T04:50:56Z</dcterms:modified>
</cp:coreProperties>
</file>