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3" r:id="rId3"/>
    <p:sldMasterId id="2147483688" r:id="rId4"/>
  </p:sldMasterIdLst>
  <p:notesMasterIdLst>
    <p:notesMasterId r:id="rId44"/>
  </p:notesMasterIdLst>
  <p:handoutMasterIdLst>
    <p:handoutMasterId r:id="rId45"/>
  </p:handoutMasterIdLst>
  <p:sldIdLst>
    <p:sldId id="1693" r:id="rId5"/>
    <p:sldId id="1783" r:id="rId6"/>
    <p:sldId id="960" r:id="rId7"/>
    <p:sldId id="1967" r:id="rId8"/>
    <p:sldId id="1968" r:id="rId9"/>
    <p:sldId id="1739" r:id="rId10"/>
    <p:sldId id="1890" r:id="rId11"/>
    <p:sldId id="1888" r:id="rId12"/>
    <p:sldId id="1951" r:id="rId13"/>
    <p:sldId id="1726" r:id="rId14"/>
    <p:sldId id="1675" r:id="rId15"/>
    <p:sldId id="1674" r:id="rId16"/>
    <p:sldId id="1676" r:id="rId17"/>
    <p:sldId id="1953" r:id="rId18"/>
    <p:sldId id="1939" r:id="rId19"/>
    <p:sldId id="1960" r:id="rId20"/>
    <p:sldId id="1961" r:id="rId21"/>
    <p:sldId id="1963" r:id="rId22"/>
    <p:sldId id="1964" r:id="rId23"/>
    <p:sldId id="1943" r:id="rId24"/>
    <p:sldId id="1731" r:id="rId25"/>
    <p:sldId id="1732" r:id="rId26"/>
    <p:sldId id="1733" r:id="rId27"/>
    <p:sldId id="1734" r:id="rId28"/>
    <p:sldId id="1735" r:id="rId29"/>
    <p:sldId id="1736" r:id="rId30"/>
    <p:sldId id="1737" r:id="rId31"/>
    <p:sldId id="1954" r:id="rId32"/>
    <p:sldId id="1955" r:id="rId33"/>
    <p:sldId id="1738" r:id="rId34"/>
    <p:sldId id="1956" r:id="rId35"/>
    <p:sldId id="1958" r:id="rId36"/>
    <p:sldId id="1965" r:id="rId37"/>
    <p:sldId id="1966" r:id="rId38"/>
    <p:sldId id="1746" r:id="rId39"/>
    <p:sldId id="1747" r:id="rId40"/>
    <p:sldId id="1748" r:id="rId41"/>
    <p:sldId id="1749" r:id="rId42"/>
    <p:sldId id="1751" r:id="rId4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000000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1059" autoAdjust="0"/>
  </p:normalViewPr>
  <p:slideViewPr>
    <p:cSldViewPr snapToGrid="0">
      <p:cViewPr varScale="1">
        <p:scale>
          <a:sx n="50" d="100"/>
          <a:sy n="50" d="100"/>
        </p:scale>
        <p:origin x="912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36" d="100"/>
          <a:sy n="36" d="100"/>
        </p:scale>
        <p:origin x="1568" y="2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22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84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21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383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82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6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54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593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464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57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19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17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3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3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34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13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image" Target="../media/image1.png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8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4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e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uggingface.co/spaces/pytorch/MiDaS" TargetMode="External"/><Relationship Id="rId4" Type="http://schemas.openxmlformats.org/officeDocument/2006/relationships/image" Target="../media/image9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huggingface.co/spaces/pytorch/MiDaS" TargetMode="External"/><Relationship Id="rId3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hyperlink" Target="https://github.com/brycedrennan/imaginAIry" TargetMode="Externa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brycedrennan/imaginAIry" TargetMode="Externa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brycedrennan/imaginAIry" TargetMode="Externa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brycedrennan/imaginAIry" TargetMode="External"/><Relationship Id="rId3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brycedrennan/imaginAIry" TargetMode="Externa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brycedrennan/imaginAIry" TargetMode="Externa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brycedrennan/imaginAIry" TargetMode="External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colab.research.google.com/drive/1T39xN54yR8X8j_twCDBUrd6ZJ-USWAl9?usp=sharing" TargetMode="External"/><Relationship Id="rId3" Type="http://schemas.openxmlformats.org/officeDocument/2006/relationships/image" Target="../media/image2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Relationship Id="rId3" Type="http://schemas.openxmlformats.org/officeDocument/2006/relationships/image" Target="../media/image26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colab.research.google.com/drive/1KUKp-6uhnm9XgapiZzEtoPFpTztOggEJ?usp=sharing" TargetMode="External"/><Relationship Id="rId3" Type="http://schemas.openxmlformats.org/officeDocument/2006/relationships/image" Target="../media/image27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e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colab.research.google.com/drive/1KUKp-6uhnm9XgapiZzEtoPFpTztOggEJ?usp=sharing" TargetMode="External"/><Relationship Id="rId3" Type="http://schemas.openxmlformats.org/officeDocument/2006/relationships/image" Target="../media/image28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hyperlink" Target="https://colab.research.google.com/" TargetMode="External"/><Relationship Id="rId4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423679" cy="2387600"/>
          </a:xfrm>
        </p:spPr>
        <p:txBody>
          <a:bodyPr>
            <a:noAutofit/>
          </a:bodyPr>
          <a:lstStyle/>
          <a:p>
            <a:r>
              <a:rPr lang="ja-JP" altLang="en-US" sz="4400" dirty="0">
                <a:latin typeface="メイリオ" panose="020B0604030504040204" pitchFamily="50" charset="-128"/>
              </a:rPr>
              <a:t>画像合成の演習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 lnSpcReduction="10000"/>
          </a:bodyPr>
          <a:lstStyle/>
          <a:p>
            <a:endParaRPr lang="en-US" altLang="ja-JP" sz="2800" dirty="0"/>
          </a:p>
          <a:p>
            <a:r>
              <a:rPr lang="en-US" altLang="ja-JP" sz="2800"/>
              <a:t>AI</a:t>
            </a:r>
            <a:r>
              <a:rPr lang="ja-JP" altLang="en-US" sz="2800" dirty="0"/>
              <a:t>演習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0890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DE64A-0FD1-FDF6-1FDE-F0FE82DE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GAN</a:t>
            </a:r>
            <a:r>
              <a:rPr kumimoji="1" lang="ja-JP" altLang="en-US" dirty="0"/>
              <a:t>による画像生成の要点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06BCE-A6C6-66C8-EEC7-6129F19F9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620626" cy="6011748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GAN </a:t>
            </a:r>
            <a:r>
              <a:rPr kumimoji="1" lang="ja-JP" altLang="en-US" sz="2400" b="1" dirty="0"/>
              <a:t>は、生成型敵対ネットワーク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Generative Adversarial Networks</a:t>
            </a:r>
            <a:r>
              <a:rPr kumimoji="1" lang="ja-JP" altLang="en-US" sz="2400" dirty="0"/>
              <a:t>）の略</a:t>
            </a:r>
            <a:endParaRPr kumimoji="1" lang="en-US" altLang="ja-JP" sz="2400" dirty="0"/>
          </a:p>
          <a:p>
            <a:r>
              <a:rPr lang="en-US" altLang="ja-JP" sz="2400" dirty="0"/>
              <a:t>GAN</a:t>
            </a:r>
            <a:r>
              <a:rPr lang="ja-JP" altLang="en-US" sz="2400" dirty="0"/>
              <a:t>は、実際には存在しないが、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本物のように見えるデータを生成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r>
              <a:rPr kumimoji="1" lang="ja-JP" altLang="en-US" sz="2400" b="1" dirty="0"/>
              <a:t>生成器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識別器</a:t>
            </a:r>
            <a:r>
              <a:rPr kumimoji="1" lang="ja-JP" altLang="en-US" sz="2400" dirty="0"/>
              <a:t>という</a:t>
            </a:r>
            <a:r>
              <a:rPr lang="ja-JP" altLang="en-US" sz="2400" b="1" u="sng" dirty="0">
                <a:solidFill>
                  <a:srgbClr val="FF0000"/>
                </a:solidFill>
              </a:rPr>
              <a:t>２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つのニューラルネットワーク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相互に競合しながら学習</a:t>
            </a:r>
            <a:r>
              <a:rPr lang="ja-JP" altLang="en-US" sz="2400" dirty="0"/>
              <a:t>する構造</a:t>
            </a:r>
            <a:endParaRPr kumimoji="1" lang="ja-JP" altLang="en-US" sz="2400" u="sng" dirty="0">
              <a:solidFill>
                <a:srgbClr val="FF0000"/>
              </a:solidFill>
            </a:endParaRPr>
          </a:p>
          <a:p>
            <a:pPr lvl="1"/>
            <a:r>
              <a:rPr kumimoji="1" lang="ja-JP" altLang="en-US" b="1" dirty="0"/>
              <a:t>生成器</a:t>
            </a:r>
            <a:r>
              <a:rPr kumimoji="1" lang="en-US" altLang="ja-JP" dirty="0"/>
              <a:t>: </a:t>
            </a:r>
            <a:r>
              <a:rPr kumimoji="1" lang="ja-JP" altLang="en-US" b="1" dirty="0"/>
              <a:t>リアルな画像を生成</a:t>
            </a:r>
          </a:p>
          <a:p>
            <a:pPr lvl="1"/>
            <a:r>
              <a:rPr kumimoji="1" lang="ja-JP" altLang="en-US" b="1" dirty="0"/>
              <a:t>識別器</a:t>
            </a:r>
            <a:r>
              <a:rPr kumimoji="1" lang="en-US" altLang="ja-JP" dirty="0"/>
              <a:t>: </a:t>
            </a:r>
            <a:r>
              <a:rPr kumimoji="1" lang="ja-JP" altLang="en-US" b="1" dirty="0"/>
              <a:t>生成された画像</a:t>
            </a:r>
            <a:r>
              <a:rPr kumimoji="1" lang="ja-JP" altLang="en-US" dirty="0"/>
              <a:t>が</a:t>
            </a:r>
            <a:r>
              <a:rPr kumimoji="1" lang="ja-JP" altLang="en-US" b="1" dirty="0"/>
              <a:t>本物</a:t>
            </a:r>
            <a:r>
              <a:rPr kumimoji="1" lang="ja-JP" altLang="en-US" dirty="0"/>
              <a:t>（実際のデータセットからの画像）か</a:t>
            </a:r>
            <a:r>
              <a:rPr kumimoji="1" lang="ja-JP" altLang="en-US" b="1" dirty="0"/>
              <a:t>偽物</a:t>
            </a:r>
            <a:r>
              <a:rPr kumimoji="1" lang="ja-JP" altLang="en-US" dirty="0"/>
              <a:t>（生成器によって生成された画像）かを</a:t>
            </a:r>
            <a:r>
              <a:rPr lang="ja-JP" altLang="en-US" b="1" dirty="0"/>
              <a:t>判別</a:t>
            </a:r>
            <a:endParaRPr kumimoji="1" lang="ja-JP" altLang="en-US" b="1" dirty="0"/>
          </a:p>
          <a:p>
            <a:pPr lvl="1"/>
            <a:r>
              <a:rPr kumimoji="1" lang="ja-JP" altLang="en-US" b="1" dirty="0"/>
              <a:t>学習</a:t>
            </a:r>
            <a:r>
              <a:rPr kumimoji="1" lang="ja-JP" altLang="en-US" dirty="0"/>
              <a:t>により、</a:t>
            </a:r>
            <a:r>
              <a:rPr kumimoji="1" lang="ja-JP" altLang="en-US" b="1" dirty="0"/>
              <a:t>生成器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リアルな画像を生成する能力</a:t>
            </a:r>
            <a:r>
              <a:rPr kumimoji="1" lang="ja-JP" altLang="en-US" dirty="0"/>
              <a:t>を向上。</a:t>
            </a:r>
            <a:r>
              <a:rPr kumimoji="1" lang="ja-JP" altLang="en-US" b="1" dirty="0"/>
              <a:t>識別器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本物と偽物の画像を識別する能力</a:t>
            </a:r>
            <a:r>
              <a:rPr kumimoji="1" lang="ja-JP" altLang="en-US" dirty="0"/>
              <a:t>を向上。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CE3355-C9BD-8361-ECE0-DD2C386C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03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A1D5CC-6640-B201-59D7-A820E418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生成器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EF5080-01D9-37E8-59A0-20D0D0F89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2582747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ランダムなノイズ（乱数）からの画像生成</a:t>
            </a:r>
            <a:r>
              <a:rPr lang="ja-JP" altLang="en-US" sz="2400" dirty="0"/>
              <a:t>：生成器は、乱数を入力とし、リアルな画像に変換</a:t>
            </a:r>
            <a:endParaRPr lang="en-US" altLang="ja-JP" sz="2400" dirty="0"/>
          </a:p>
          <a:p>
            <a:r>
              <a:rPr lang="ja-JP" altLang="en-US" sz="2400" b="1" dirty="0"/>
              <a:t>学習による改善</a:t>
            </a:r>
            <a:r>
              <a:rPr lang="ja-JP" altLang="en-US" sz="2400" dirty="0"/>
              <a:t>：生成器は、繰り返し学習を通じて、</a:t>
            </a:r>
            <a:r>
              <a:rPr lang="ja-JP" altLang="en-US" sz="2400" b="1" dirty="0"/>
              <a:t>識別機に偽物と見破られない</a:t>
            </a:r>
            <a:r>
              <a:rPr lang="ja-JP" altLang="en-US" sz="2400" dirty="0"/>
              <a:t>ような、よりリアルな画像を生成</a:t>
            </a:r>
            <a:endParaRPr lang="en-US" altLang="ja-JP" sz="2400" dirty="0"/>
          </a:p>
          <a:p>
            <a:r>
              <a:rPr kumimoji="1" lang="ja-JP" altLang="en-US" sz="2400" b="1" dirty="0"/>
              <a:t>ディープニューラルネットワークの使用</a:t>
            </a:r>
            <a:endParaRPr kumimoji="1" lang="en-US" altLang="ja-JP" sz="2400" b="1" dirty="0"/>
          </a:p>
          <a:p>
            <a:endParaRPr lang="en-US" altLang="ja-JP" sz="2400" dirty="0"/>
          </a:p>
          <a:p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54DCD1-6507-DB5A-30E7-368BE6C1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FEF9B7-A057-BCEC-400E-C17887B30E8F}"/>
              </a:ext>
            </a:extLst>
          </p:cNvPr>
          <p:cNvSpPr txBox="1"/>
          <p:nvPr/>
        </p:nvSpPr>
        <p:spPr>
          <a:xfrm>
            <a:off x="3543201" y="4376015"/>
            <a:ext cx="11079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生成器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0556EBF-15F9-F77E-AA79-326A7231D117}"/>
              </a:ext>
            </a:extLst>
          </p:cNvPr>
          <p:cNvSpPr txBox="1"/>
          <p:nvPr/>
        </p:nvSpPr>
        <p:spPr>
          <a:xfrm>
            <a:off x="1566089" y="4464246"/>
            <a:ext cx="101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乱数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4C5FCE3-A082-7D8E-F0C8-96AFC7AFE790}"/>
              </a:ext>
            </a:extLst>
          </p:cNvPr>
          <p:cNvSpPr/>
          <p:nvPr/>
        </p:nvSpPr>
        <p:spPr>
          <a:xfrm>
            <a:off x="2578679" y="4513164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BF38B8B6-6693-E9C1-19F1-10C0A1945026}"/>
              </a:ext>
            </a:extLst>
          </p:cNvPr>
          <p:cNvSpPr/>
          <p:nvPr/>
        </p:nvSpPr>
        <p:spPr>
          <a:xfrm>
            <a:off x="5168802" y="4471180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216432-476D-B8C0-1E3F-A47D2D65AEFE}"/>
              </a:ext>
            </a:extLst>
          </p:cNvPr>
          <p:cNvSpPr txBox="1"/>
          <p:nvPr/>
        </p:nvSpPr>
        <p:spPr>
          <a:xfrm>
            <a:off x="5780430" y="4393770"/>
            <a:ext cx="101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</a:t>
            </a:r>
          </a:p>
        </p:txBody>
      </p:sp>
    </p:spTree>
    <p:extLst>
      <p:ext uri="{BB962C8B-B14F-4D97-AF65-F5344CB8AC3E}">
        <p14:creationId xmlns:p14="http://schemas.microsoft.com/office/powerpoint/2010/main" val="93905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A1D5CC-6640-B201-59D7-A820E418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識別器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54DCD1-6507-DB5A-30E7-368BE6C1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4571D6-2DD6-8A9D-DD06-0170668436B8}"/>
              </a:ext>
            </a:extLst>
          </p:cNvPr>
          <p:cNvSpPr txBox="1"/>
          <p:nvPr/>
        </p:nvSpPr>
        <p:spPr>
          <a:xfrm>
            <a:off x="3471576" y="3674619"/>
            <a:ext cx="11079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識別器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D7B1B5-170D-F06D-F9D1-A639609F7A07}"/>
              </a:ext>
            </a:extLst>
          </p:cNvPr>
          <p:cNvSpPr txBox="1"/>
          <p:nvPr/>
        </p:nvSpPr>
        <p:spPr>
          <a:xfrm>
            <a:off x="1197886" y="3731104"/>
            <a:ext cx="101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C309CA79-1E24-9ED4-536B-D721B93CB688}"/>
              </a:ext>
            </a:extLst>
          </p:cNvPr>
          <p:cNvSpPr/>
          <p:nvPr/>
        </p:nvSpPr>
        <p:spPr>
          <a:xfrm>
            <a:off x="5459198" y="3822042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3D8377-9C4F-77C4-775F-232A0D487B26}"/>
              </a:ext>
            </a:extLst>
          </p:cNvPr>
          <p:cNvSpPr txBox="1"/>
          <p:nvPr/>
        </p:nvSpPr>
        <p:spPr>
          <a:xfrm>
            <a:off x="6089120" y="3523535"/>
            <a:ext cx="223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本物か？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偽物か？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（画像分類）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CD56B5F7-E635-6A41-4D57-BCC79F8131F6}"/>
              </a:ext>
            </a:extLst>
          </p:cNvPr>
          <p:cNvSpPr/>
          <p:nvPr/>
        </p:nvSpPr>
        <p:spPr>
          <a:xfrm>
            <a:off x="2198120" y="3789617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634CA5BB-78BA-DFA9-E3AA-BB69B3BF7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本物と偽物の画像を判別</a:t>
            </a:r>
            <a:endParaRPr lang="en-US" altLang="ja-JP" sz="2400" dirty="0"/>
          </a:p>
          <a:p>
            <a:r>
              <a:rPr lang="ja-JP" altLang="en-US" sz="2400" b="1" dirty="0"/>
              <a:t>学習による改善</a:t>
            </a:r>
            <a:r>
              <a:rPr lang="ja-JP" altLang="en-US" sz="2400" dirty="0"/>
              <a:t>：識別器は、繰り返し学習を通じて、</a:t>
            </a:r>
            <a:r>
              <a:rPr lang="ja-JP" altLang="en-US" sz="2400" b="1" dirty="0"/>
              <a:t>本物の画像と偽物の画像</a:t>
            </a:r>
            <a:r>
              <a:rPr lang="ja-JP" altLang="en-US" sz="2400" dirty="0"/>
              <a:t>をより</a:t>
            </a:r>
            <a:r>
              <a:rPr lang="ja-JP" altLang="en-US" sz="2400" b="1" dirty="0"/>
              <a:t>正確に判別</a:t>
            </a:r>
            <a:r>
              <a:rPr lang="ja-JP" altLang="en-US" sz="2400" dirty="0"/>
              <a:t>する能力を向上</a:t>
            </a:r>
            <a:endParaRPr lang="en-US" altLang="ja-JP" sz="2400" dirty="0"/>
          </a:p>
          <a:p>
            <a:r>
              <a:rPr kumimoji="1" lang="ja-JP" altLang="en-US" sz="2400" b="1" dirty="0"/>
              <a:t>ディープニューラルネットワークの使用</a:t>
            </a:r>
            <a:endParaRPr kumimoji="1" lang="en-US" altLang="ja-JP" sz="2400" b="1" dirty="0"/>
          </a:p>
          <a:p>
            <a:endParaRPr lang="en-US" altLang="ja-JP" sz="2400" dirty="0"/>
          </a:p>
          <a:p>
            <a:endParaRPr lang="en-US" altLang="ja-JP" sz="2400" b="1" dirty="0"/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095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A1D5CC-6640-B201-59D7-A820E418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GAN </a:t>
            </a:r>
            <a:r>
              <a:rPr lang="ja-JP" altLang="en-US" dirty="0"/>
              <a:t>の学習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EF5080-01D9-37E8-59A0-20D0D0F89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29558"/>
            <a:ext cx="8677189" cy="297785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生成器の役割：リアルな画像を生成</a:t>
            </a:r>
            <a:endParaRPr lang="en-US" altLang="ja-JP" sz="2400" dirty="0"/>
          </a:p>
          <a:p>
            <a:r>
              <a:rPr lang="ja-JP" altLang="en-US" sz="2400" dirty="0"/>
              <a:t>識別器の役割：</a:t>
            </a:r>
            <a:r>
              <a:rPr lang="ja-JP" altLang="en-US" sz="2400" b="1" dirty="0"/>
              <a:t>生成器</a:t>
            </a:r>
            <a:r>
              <a:rPr lang="ja-JP" altLang="en-US" sz="2400" dirty="0"/>
              <a:t>が作った画像を</a:t>
            </a:r>
            <a:r>
              <a:rPr lang="ja-JP" altLang="en-US" sz="2400" b="1" dirty="0"/>
              <a:t>偽物</a:t>
            </a:r>
            <a:r>
              <a:rPr lang="ja-JP" altLang="en-US" sz="2400" dirty="0"/>
              <a:t>と判別し、</a:t>
            </a:r>
            <a:r>
              <a:rPr lang="ja-JP" altLang="en-US" sz="2400" b="1" dirty="0"/>
              <a:t>本物の画像</a:t>
            </a:r>
            <a:r>
              <a:rPr lang="ja-JP" altLang="en-US" sz="2400" dirty="0"/>
              <a:t>を</a:t>
            </a:r>
            <a:r>
              <a:rPr lang="ja-JP" altLang="en-US" sz="2400" b="1" dirty="0"/>
              <a:t>本物</a:t>
            </a:r>
            <a:r>
              <a:rPr lang="ja-JP" altLang="en-US" sz="2400" dirty="0"/>
              <a:t>と判別</a:t>
            </a:r>
            <a:endParaRPr lang="en-US" altLang="ja-JP" sz="2400" dirty="0"/>
          </a:p>
          <a:p>
            <a:r>
              <a:rPr lang="ja-JP" altLang="en-US" sz="2400" b="1" dirty="0"/>
              <a:t>相互作用による学習</a:t>
            </a:r>
            <a:r>
              <a:rPr lang="ja-JP" altLang="en-US" sz="2400" dirty="0"/>
              <a:t>：生成器は、識別器をだますような画像を生成する。識別器は、生成器によって作られた画像を偽物と見破る。そのことで、</a:t>
            </a:r>
            <a:r>
              <a:rPr lang="ja-JP" altLang="en-US" sz="2400" b="1" dirty="0"/>
              <a:t>互いの能力向上</a:t>
            </a:r>
            <a:r>
              <a:rPr lang="ja-JP" altLang="en-US" sz="2400" dirty="0"/>
              <a:t>を行う。</a:t>
            </a:r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54DCD1-6507-DB5A-30E7-368BE6C1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E5D8A6-D874-4CF7-BEBB-76646C537132}"/>
              </a:ext>
            </a:extLst>
          </p:cNvPr>
          <p:cNvSpPr txBox="1"/>
          <p:nvPr/>
        </p:nvSpPr>
        <p:spPr>
          <a:xfrm>
            <a:off x="1887528" y="4759897"/>
            <a:ext cx="11079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生成器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DD935C-6873-A608-40FC-FE89805ABE91}"/>
              </a:ext>
            </a:extLst>
          </p:cNvPr>
          <p:cNvSpPr txBox="1"/>
          <p:nvPr/>
        </p:nvSpPr>
        <p:spPr>
          <a:xfrm>
            <a:off x="5755699" y="4793694"/>
            <a:ext cx="11079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識別器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4F6047-62FF-7EA3-C9F9-61674ABE7026}"/>
              </a:ext>
            </a:extLst>
          </p:cNvPr>
          <p:cNvSpPr txBox="1"/>
          <p:nvPr/>
        </p:nvSpPr>
        <p:spPr>
          <a:xfrm>
            <a:off x="153353" y="4826331"/>
            <a:ext cx="101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乱数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F20A9FF-A64C-ED36-75F3-6A99E2CDED1D}"/>
              </a:ext>
            </a:extLst>
          </p:cNvPr>
          <p:cNvSpPr/>
          <p:nvPr/>
        </p:nvSpPr>
        <p:spPr>
          <a:xfrm>
            <a:off x="923006" y="4897046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20BF7BE-2527-2F1D-16FB-112CF0F53370}"/>
              </a:ext>
            </a:extLst>
          </p:cNvPr>
          <p:cNvSpPr/>
          <p:nvPr/>
        </p:nvSpPr>
        <p:spPr>
          <a:xfrm>
            <a:off x="3513129" y="4855062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02CD67-0E03-DCA3-011B-5AF2060A9196}"/>
              </a:ext>
            </a:extLst>
          </p:cNvPr>
          <p:cNvSpPr txBox="1"/>
          <p:nvPr/>
        </p:nvSpPr>
        <p:spPr>
          <a:xfrm>
            <a:off x="3959812" y="4609027"/>
            <a:ext cx="101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偽物画像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F26CF5C-467D-B746-4094-7A57B7A5737C}"/>
              </a:ext>
            </a:extLst>
          </p:cNvPr>
          <p:cNvSpPr/>
          <p:nvPr/>
        </p:nvSpPr>
        <p:spPr>
          <a:xfrm>
            <a:off x="7427572" y="4903741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D0865F-5287-DFD0-B4AB-75FD3293DEB4}"/>
              </a:ext>
            </a:extLst>
          </p:cNvPr>
          <p:cNvSpPr txBox="1"/>
          <p:nvPr/>
        </p:nvSpPr>
        <p:spPr>
          <a:xfrm>
            <a:off x="7863687" y="4683796"/>
            <a:ext cx="166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本物か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偽物か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39CD5F4C-2881-A4D6-CCF9-759E793DD3AE}"/>
              </a:ext>
            </a:extLst>
          </p:cNvPr>
          <p:cNvSpPr/>
          <p:nvPr/>
        </p:nvSpPr>
        <p:spPr>
          <a:xfrm>
            <a:off x="4802721" y="4872498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23580E0-26C8-70F8-2559-802A11040EFF}"/>
              </a:ext>
            </a:extLst>
          </p:cNvPr>
          <p:cNvCxnSpPr>
            <a:cxnSpLocks/>
          </p:cNvCxnSpPr>
          <p:nvPr/>
        </p:nvCxnSpPr>
        <p:spPr>
          <a:xfrm flipV="1">
            <a:off x="2429846" y="5406227"/>
            <a:ext cx="11680" cy="778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13D068AB-84C7-2687-D9CA-9886BB3B90A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69635" y="5514795"/>
            <a:ext cx="5938024" cy="667204"/>
          </a:xfrm>
          <a:prstGeom prst="bentConnector3">
            <a:avLst>
              <a:gd name="adj1" fmla="val -4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矢印: 右 10">
            <a:extLst>
              <a:ext uri="{FF2B5EF4-FFF2-40B4-BE49-F238E27FC236}">
                <a16:creationId xmlns:a16="http://schemas.microsoft.com/office/drawing/2014/main" id="{7358284B-DD7A-9B3D-124F-A37D1C1A4D92}"/>
              </a:ext>
            </a:extLst>
          </p:cNvPr>
          <p:cNvSpPr/>
          <p:nvPr/>
        </p:nvSpPr>
        <p:spPr>
          <a:xfrm rot="1591479">
            <a:off x="4822915" y="4228120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E9F0701-C586-9EE1-2438-5F576A4B5CE7}"/>
              </a:ext>
            </a:extLst>
          </p:cNvPr>
          <p:cNvSpPr txBox="1"/>
          <p:nvPr/>
        </p:nvSpPr>
        <p:spPr>
          <a:xfrm>
            <a:off x="3981439" y="3798516"/>
            <a:ext cx="101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本物画像</a:t>
            </a:r>
          </a:p>
        </p:txBody>
      </p:sp>
    </p:spTree>
    <p:extLst>
      <p:ext uri="{BB962C8B-B14F-4D97-AF65-F5344CB8AC3E}">
        <p14:creationId xmlns:p14="http://schemas.microsoft.com/office/powerpoint/2010/main" val="110815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DEFF48-47C3-3292-6B6B-2F7C4C85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1F7D64-9C33-F83E-97BF-BA18AF24B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00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u="sng" dirty="0"/>
              <a:t>GAN</a:t>
            </a:r>
            <a:r>
              <a:rPr kumimoji="1" lang="ja-JP" altLang="en-US" sz="2400" b="1" u="sng" dirty="0"/>
              <a:t>の学習プロセス</a:t>
            </a:r>
            <a:endParaRPr kumimoji="1" lang="en-US" altLang="ja-JP" sz="2400" b="1" u="sng" dirty="0"/>
          </a:p>
          <a:p>
            <a:r>
              <a:rPr kumimoji="1" lang="ja-JP" altLang="en-US" sz="2400" b="1" dirty="0"/>
              <a:t>生成器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識別器</a:t>
            </a:r>
            <a:r>
              <a:rPr kumimoji="1" lang="ja-JP" altLang="en-US" sz="2400" dirty="0"/>
              <a:t>という</a:t>
            </a:r>
            <a:r>
              <a:rPr lang="ja-JP" altLang="en-US" sz="2400" b="1" u="sng" dirty="0">
                <a:solidFill>
                  <a:srgbClr val="FF0000"/>
                </a:solidFill>
              </a:rPr>
              <a:t>２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つのニューラルネットワーク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相互に競合しながら学習。</a:t>
            </a:r>
            <a:r>
              <a:rPr kumimoji="1" lang="ja-JP" altLang="en-US" sz="2400" dirty="0"/>
              <a:t>互いの能力を向上させる。</a:t>
            </a:r>
            <a:endParaRPr kumimoji="1" lang="en-US" altLang="ja-JP" sz="2400" dirty="0"/>
          </a:p>
          <a:p>
            <a:r>
              <a:rPr kumimoji="1" lang="ja-JP" altLang="en-US" sz="2400" dirty="0"/>
              <a:t>このプロセスは「敵対的学習」と呼ばれる</a:t>
            </a:r>
          </a:p>
          <a:p>
            <a:pPr marL="0" indent="0">
              <a:buNone/>
            </a:pPr>
            <a:r>
              <a:rPr kumimoji="1" lang="en-US" altLang="ja-JP" sz="2400" b="1" u="sng" dirty="0"/>
              <a:t>GAN</a:t>
            </a:r>
            <a:r>
              <a:rPr kumimoji="1" lang="ja-JP" altLang="en-US" sz="2400" b="1" u="sng" dirty="0"/>
              <a:t>の発展</a:t>
            </a:r>
            <a:endParaRPr kumimoji="1" lang="en-US" altLang="ja-JP" sz="2400" b="1" u="sng" dirty="0"/>
          </a:p>
          <a:p>
            <a:r>
              <a:rPr kumimoji="1" lang="ja-JP" altLang="en-US" sz="2400" b="1" dirty="0"/>
              <a:t>画像生成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音声生成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自然言語と画像の組み合わせ</a:t>
            </a:r>
            <a:r>
              <a:rPr kumimoji="1" lang="ja-JP" altLang="en-US" sz="2400" dirty="0"/>
              <a:t>など、複雑なデータへの応用が進んでいる。</a:t>
            </a:r>
          </a:p>
          <a:p>
            <a:r>
              <a:rPr kumimoji="1" lang="ja-JP" altLang="en-US" sz="2400" b="1" dirty="0"/>
              <a:t>効率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精度の向上</a:t>
            </a:r>
            <a:r>
              <a:rPr kumimoji="1" lang="ja-JP" altLang="en-US" sz="2400" dirty="0"/>
              <a:t>が進んでいる。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522B0-D3C4-BE36-6B50-B77A9C8D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24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54D3B8-B982-235B-49D6-51878405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画像生成の応用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838589-D874-C4A7-052A-0AD5B6DE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人間の顔画像生成</a:t>
            </a:r>
          </a:p>
          <a:p>
            <a:r>
              <a:rPr kumimoji="1" lang="ja-JP" altLang="en-US" sz="2400" dirty="0"/>
              <a:t>実在しない人物の顔画像を生成</a:t>
            </a:r>
          </a:p>
          <a:p>
            <a:r>
              <a:rPr kumimoji="1" lang="ja-JP" altLang="en-US" sz="2400" dirty="0"/>
              <a:t>年齢や髪の特徴などを変更して多様な顔画像を生成</a:t>
            </a:r>
          </a:p>
          <a:p>
            <a:pPr marL="0" indent="0">
              <a:buNone/>
            </a:pPr>
            <a:r>
              <a:rPr kumimoji="1" lang="ja-JP" altLang="en-US" sz="2400" b="1" u="sng" dirty="0"/>
              <a:t>単語やプロンプトからの画像生成</a:t>
            </a:r>
          </a:p>
          <a:p>
            <a:r>
              <a:rPr kumimoji="1" lang="ja-JP" altLang="en-US" sz="2400" dirty="0"/>
              <a:t>与えられた単語（例：「</a:t>
            </a:r>
            <a:r>
              <a:rPr kumimoji="1" lang="en-US" altLang="ja-JP" sz="2400" dirty="0"/>
              <a:t>chip</a:t>
            </a:r>
            <a:r>
              <a:rPr kumimoji="1" lang="ja-JP" altLang="en-US" sz="2400" dirty="0"/>
              <a:t>」、「</a:t>
            </a:r>
            <a:r>
              <a:rPr kumimoji="1" lang="en-US" altLang="ja-JP" sz="2400" dirty="0"/>
              <a:t>fox</a:t>
            </a:r>
            <a:r>
              <a:rPr kumimoji="1" lang="ja-JP" altLang="en-US" sz="2400" dirty="0"/>
              <a:t>」）から写真やイラストの画像を生成</a:t>
            </a:r>
          </a:p>
          <a:p>
            <a:pPr marL="0" indent="0">
              <a:buNone/>
            </a:pPr>
            <a:r>
              <a:rPr kumimoji="1" lang="ja-JP" altLang="en-US" sz="2400" b="1" u="sng" dirty="0"/>
              <a:t>画質改善と超解像</a:t>
            </a:r>
          </a:p>
          <a:p>
            <a:r>
              <a:rPr kumimoji="1" lang="ja-JP" altLang="en-US" sz="2400" dirty="0"/>
              <a:t>画質改善：暗い画像を明るく</a:t>
            </a:r>
          </a:p>
          <a:p>
            <a:r>
              <a:rPr kumimoji="1" lang="ja-JP" altLang="en-US" sz="2400" dirty="0"/>
              <a:t>低解像度の画像を高解像度に変換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u="sng" dirty="0"/>
              <a:t>線画からの画像生成</a:t>
            </a:r>
          </a:p>
          <a:p>
            <a:r>
              <a:rPr kumimoji="1" lang="ja-JP" altLang="en-US" sz="2400" dirty="0"/>
              <a:t>人間が描いた線画をもとにした画像生成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4D8AE5-C77B-6632-173E-EAA75842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5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0" y="1741337"/>
            <a:ext cx="7014881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15-2.</a:t>
            </a:r>
            <a:r>
              <a:rPr lang="ja-JP" altLang="en-US" sz="4500" dirty="0">
                <a:solidFill>
                  <a:schemeClr val="tx2"/>
                </a:solidFill>
              </a:rPr>
              <a:t>深さ推定 </a:t>
            </a:r>
            <a:r>
              <a:rPr lang="en-US" altLang="ja-JP" sz="4500" dirty="0">
                <a:solidFill>
                  <a:schemeClr val="tx2"/>
                </a:solidFill>
              </a:rPr>
              <a:t>(</a:t>
            </a:r>
            <a:r>
              <a:rPr lang="en-US" altLang="ja-JP" sz="4500" dirty="0" err="1">
                <a:solidFill>
                  <a:schemeClr val="tx2"/>
                </a:solidFill>
              </a:rPr>
              <a:t>MiDaS</a:t>
            </a:r>
            <a:r>
              <a:rPr lang="en-US" altLang="ja-JP" sz="4500" dirty="0">
                <a:solidFill>
                  <a:schemeClr val="tx2"/>
                </a:solidFill>
              </a:rPr>
              <a:t> </a:t>
            </a:r>
            <a:r>
              <a:rPr lang="ja-JP" altLang="en-US" sz="4500" dirty="0">
                <a:solidFill>
                  <a:schemeClr val="tx2"/>
                </a:solidFill>
              </a:rPr>
              <a:t>のデモ）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9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AF148D-C585-BB17-186C-C53FFC7D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深さ推定 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MiDaS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のデモ）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369386-C11F-4D9D-57BB-B3CE760A8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MiDaS</a:t>
            </a:r>
            <a:r>
              <a:rPr lang="en-US" altLang="ja-JP" dirty="0"/>
              <a:t> </a:t>
            </a:r>
            <a:r>
              <a:rPr lang="ja-JP" altLang="en-US" dirty="0"/>
              <a:t>のデモページ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https://huggingface.co/spaces/pytorch/MiDaS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BA11DE-897B-7DF3-A172-15FAB031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6B73AA-8B90-D90B-EE78-7BA4965C0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906" y="2148908"/>
            <a:ext cx="4815272" cy="428612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21D8D7-E925-0C1C-FBC0-2DBE0EBF9ACF}"/>
              </a:ext>
            </a:extLst>
          </p:cNvPr>
          <p:cNvSpPr txBox="1"/>
          <p:nvPr/>
        </p:nvSpPr>
        <p:spPr>
          <a:xfrm>
            <a:off x="4330995" y="519577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深さ推定の結果</a:t>
            </a:r>
          </a:p>
        </p:txBody>
      </p:sp>
    </p:spTree>
    <p:extLst>
      <p:ext uri="{BB962C8B-B14F-4D97-AF65-F5344CB8AC3E}">
        <p14:creationId xmlns:p14="http://schemas.microsoft.com/office/powerpoint/2010/main" val="289238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演習１．深さ推定 </a:t>
            </a:r>
            <a:r>
              <a:rPr lang="en-US" altLang="ja-JP" dirty="0"/>
              <a:t>(</a:t>
            </a:r>
            <a:r>
              <a:rPr lang="en-US" altLang="ja-JP" dirty="0" err="1"/>
              <a:t>MiDaS</a:t>
            </a:r>
            <a:r>
              <a:rPr lang="en-US" altLang="ja-JP" dirty="0"/>
              <a:t> </a:t>
            </a:r>
            <a:r>
              <a:rPr lang="ja-JP" altLang="en-US" dirty="0"/>
              <a:t>のデモ）</a:t>
            </a:r>
            <a:endParaRPr lang="ja-JP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6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CA83B3-67A7-7579-F32D-80553978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深さ推定 </a:t>
            </a:r>
            <a:r>
              <a:rPr lang="en-US" altLang="ja-JP" dirty="0"/>
              <a:t>(</a:t>
            </a:r>
            <a:r>
              <a:rPr lang="en-US" altLang="ja-JP" dirty="0" err="1"/>
              <a:t>MiDaS</a:t>
            </a:r>
            <a:r>
              <a:rPr lang="en-US" altLang="ja-JP" dirty="0"/>
              <a:t> </a:t>
            </a:r>
            <a:r>
              <a:rPr lang="ja-JP" altLang="en-US" dirty="0"/>
              <a:t>のデモ）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F47625-8F08-D8EF-34F4-C359516CF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ja-JP" altLang="en-US" sz="2400" b="1" dirty="0"/>
              <a:t>各自で画像ファイル</a:t>
            </a:r>
            <a:r>
              <a:rPr kumimoji="1" lang="ja-JP" altLang="en-US" sz="2400" dirty="0"/>
              <a:t>を準備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dirty="0" err="1"/>
              <a:t>MiDaS</a:t>
            </a:r>
            <a:r>
              <a:rPr lang="en-US" altLang="ja-JP" sz="2400" dirty="0"/>
              <a:t> </a:t>
            </a:r>
            <a:r>
              <a:rPr lang="ja-JP" altLang="en-US" sz="2400" dirty="0"/>
              <a:t>のデモページを開く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https://huggingface.co/spaces/pytorch/MiDaS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③ 画像ファイルをアップロード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</a:t>
            </a:r>
            <a:r>
              <a:rPr lang="en-US" altLang="ja-JP" sz="2400" dirty="0"/>
              <a:t>Examples </a:t>
            </a:r>
            <a:r>
              <a:rPr lang="ja-JP" altLang="en-US" sz="2400" dirty="0"/>
              <a:t>から選択することもできる）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「</a:t>
            </a:r>
            <a:r>
              <a:rPr kumimoji="1" lang="en-US" altLang="ja-JP" sz="2400" b="1" dirty="0"/>
              <a:t>Submit</a:t>
            </a:r>
            <a:r>
              <a:rPr kumimoji="1" lang="ja-JP" altLang="en-US" sz="2400" dirty="0"/>
              <a:t>」をクリック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右側に結果が表示されるまで数十秒待つ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C8AFA-BAD1-5EB9-DCBD-AB829788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4881477-CB6B-D212-FC72-4E89327E4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003" y="2319164"/>
            <a:ext cx="2552634" cy="21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74686" y="2158678"/>
            <a:ext cx="6355868" cy="4259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①画像生成のさまざまな応用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②プロンプトによる画像生成、画像編集、３次元データの生成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③実用スキルの向上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19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0" y="1741337"/>
            <a:ext cx="7014881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15-3. </a:t>
            </a:r>
            <a:r>
              <a:rPr lang="ja-JP" altLang="en-US" sz="4500" dirty="0">
                <a:solidFill>
                  <a:schemeClr val="tx2"/>
                </a:solidFill>
              </a:rPr>
              <a:t>プロンプトによる画像編集（</a:t>
            </a:r>
            <a:r>
              <a:rPr lang="en-US" altLang="ja-JP" sz="4500" dirty="0" err="1">
                <a:solidFill>
                  <a:schemeClr val="tx2"/>
                </a:solidFill>
              </a:rPr>
              <a:t>ImaginAIry</a:t>
            </a:r>
            <a:r>
              <a:rPr lang="en-US" altLang="ja-JP" sz="4500" dirty="0">
                <a:solidFill>
                  <a:schemeClr val="tx2"/>
                </a:solidFill>
              </a:rPr>
              <a:t> </a:t>
            </a:r>
            <a:r>
              <a:rPr lang="ja-JP" altLang="en-US" sz="4500" dirty="0">
                <a:solidFill>
                  <a:schemeClr val="tx2"/>
                </a:solidFill>
              </a:rPr>
              <a:t>を使用）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7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英語のプロンプトなどを画像に変換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人間がプロンプト「</a:t>
            </a:r>
            <a:r>
              <a:rPr lang="en-US" altLang="ja-JP" b="1" dirty="0">
                <a:solidFill>
                  <a:srgbClr val="C00000"/>
                </a:solidFill>
              </a:rPr>
              <a:t>a scenic landscape</a:t>
            </a:r>
            <a:r>
              <a:rPr lang="ja-JP" altLang="en-US" dirty="0"/>
              <a:t>」を与える．人工知能が画像を</a:t>
            </a:r>
            <a:r>
              <a:rPr lang="ja-JP" altLang="en-US" b="1" dirty="0"/>
              <a:t>生成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75" y="1798374"/>
            <a:ext cx="4506325" cy="45063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98374"/>
            <a:ext cx="4500851" cy="450085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51699" y="6481631"/>
            <a:ext cx="66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https://github.com/brycedrennan/imaginAIry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267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画像編集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8074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人間が，プロンプト「</a:t>
            </a:r>
            <a:r>
              <a:rPr lang="en-US" altLang="ja-JP" b="1" dirty="0">
                <a:solidFill>
                  <a:srgbClr val="C00000"/>
                </a:solidFill>
              </a:rPr>
              <a:t>make a dog white</a:t>
            </a:r>
            <a:r>
              <a:rPr lang="ja-JP" altLang="en-US" dirty="0"/>
              <a:t>」を与える．</a:t>
            </a:r>
            <a:r>
              <a:rPr lang="ja-JP" altLang="en-US" b="1" dirty="0"/>
              <a:t>人工知能</a:t>
            </a:r>
            <a:r>
              <a:rPr lang="ja-JP" altLang="en-US" dirty="0"/>
              <a:t>が</a:t>
            </a:r>
            <a:r>
              <a:rPr lang="ja-JP" altLang="en-US" b="1" dirty="0"/>
              <a:t>画像編集</a:t>
            </a:r>
            <a:r>
              <a:rPr lang="ja-JP" altLang="en-US" dirty="0"/>
              <a:t>を行う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99" y="6481631"/>
            <a:ext cx="66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https://github.com/brycedrennan/imaginAIry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51355"/>
            <a:ext cx="4166601" cy="416660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283190" y="5965583"/>
            <a:ext cx="115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</a:t>
            </a:r>
          </a:p>
        </p:txBody>
      </p:sp>
      <p:sp>
        <p:nvSpPr>
          <p:cNvPr id="14" name="右矢印 13"/>
          <p:cNvSpPr/>
          <p:nvPr/>
        </p:nvSpPr>
        <p:spPr>
          <a:xfrm>
            <a:off x="4289210" y="3506042"/>
            <a:ext cx="171766" cy="7022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52" y="1851355"/>
            <a:ext cx="4166601" cy="416660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541688" y="6021677"/>
            <a:ext cx="429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人工知能による画像編集結果</a:t>
            </a:r>
          </a:p>
        </p:txBody>
      </p:sp>
    </p:spTree>
    <p:extLst>
      <p:ext uri="{BB962C8B-B14F-4D97-AF65-F5344CB8AC3E}">
        <p14:creationId xmlns:p14="http://schemas.microsoft.com/office/powerpoint/2010/main" val="1135548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画像編集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8074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人間が，プロンプト「</a:t>
            </a:r>
            <a:r>
              <a:rPr lang="en-US" altLang="ja-JP" b="1" dirty="0">
                <a:solidFill>
                  <a:srgbClr val="C00000"/>
                </a:solidFill>
              </a:rPr>
              <a:t>make a man long hair</a:t>
            </a:r>
            <a:r>
              <a:rPr lang="ja-JP" altLang="en-US" dirty="0"/>
              <a:t>」を与える．</a:t>
            </a:r>
            <a:r>
              <a:rPr lang="ja-JP" altLang="en-US" b="1" dirty="0"/>
              <a:t>人工知能</a:t>
            </a:r>
            <a:r>
              <a:rPr lang="ja-JP" altLang="en-US" dirty="0"/>
              <a:t>が</a:t>
            </a:r>
            <a:r>
              <a:rPr lang="ja-JP" altLang="en-US" b="1" dirty="0"/>
              <a:t>画像編集</a:t>
            </a:r>
            <a:r>
              <a:rPr lang="ja-JP" altLang="en-US" dirty="0"/>
              <a:t>を行う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99" y="6481631"/>
            <a:ext cx="66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https://github.com/brycedrennan/imaginAIry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3190" y="5965583"/>
            <a:ext cx="115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</a:t>
            </a:r>
          </a:p>
        </p:txBody>
      </p:sp>
      <p:sp>
        <p:nvSpPr>
          <p:cNvPr id="14" name="右矢印 13"/>
          <p:cNvSpPr/>
          <p:nvPr/>
        </p:nvSpPr>
        <p:spPr>
          <a:xfrm>
            <a:off x="4289210" y="3506042"/>
            <a:ext cx="171766" cy="7022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41688" y="6021677"/>
            <a:ext cx="429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人工知能による画像編集結果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" y="1941492"/>
            <a:ext cx="4049406" cy="40494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88" y="1941492"/>
            <a:ext cx="4024091" cy="40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4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画像編集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8074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人間が，プロンプト「</a:t>
            </a:r>
            <a:r>
              <a:rPr lang="en-US" altLang="ja-JP" b="1" dirty="0">
                <a:solidFill>
                  <a:srgbClr val="C00000"/>
                </a:solidFill>
              </a:rPr>
              <a:t>add glasses</a:t>
            </a:r>
            <a:r>
              <a:rPr lang="ja-JP" altLang="en-US" dirty="0"/>
              <a:t>」を与える．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人工知能</a:t>
            </a:r>
            <a:r>
              <a:rPr lang="ja-JP" altLang="en-US" dirty="0"/>
              <a:t>が</a:t>
            </a:r>
            <a:r>
              <a:rPr lang="ja-JP" altLang="en-US" b="1" dirty="0"/>
              <a:t>画像編集</a:t>
            </a:r>
            <a:r>
              <a:rPr lang="ja-JP" altLang="en-US" dirty="0"/>
              <a:t>を行う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99" y="6481631"/>
            <a:ext cx="66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https://github.com/brycedrennan/imaginAIry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3190" y="5965583"/>
            <a:ext cx="115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</a:t>
            </a:r>
          </a:p>
        </p:txBody>
      </p:sp>
      <p:sp>
        <p:nvSpPr>
          <p:cNvPr id="14" name="右矢印 13"/>
          <p:cNvSpPr/>
          <p:nvPr/>
        </p:nvSpPr>
        <p:spPr>
          <a:xfrm>
            <a:off x="4289210" y="3506042"/>
            <a:ext cx="171766" cy="7022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41688" y="6021677"/>
            <a:ext cx="429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人工知能による画像編集結果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" y="1842920"/>
            <a:ext cx="4068280" cy="40682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10" y="1822846"/>
            <a:ext cx="4068609" cy="40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9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画像編集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8074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人間が，プロンプト「</a:t>
            </a:r>
            <a:r>
              <a:rPr lang="en-US" altLang="ja-JP" b="1" dirty="0">
                <a:solidFill>
                  <a:srgbClr val="C00000"/>
                </a:solidFill>
              </a:rPr>
              <a:t>white dressed</a:t>
            </a:r>
            <a:r>
              <a:rPr lang="ja-JP" altLang="en-US" dirty="0"/>
              <a:t>」を与える．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人工知能</a:t>
            </a:r>
            <a:r>
              <a:rPr lang="ja-JP" altLang="en-US" dirty="0"/>
              <a:t>が</a:t>
            </a:r>
            <a:r>
              <a:rPr lang="ja-JP" altLang="en-US" b="1" dirty="0"/>
              <a:t>画像編集</a:t>
            </a:r>
            <a:r>
              <a:rPr lang="ja-JP" altLang="en-US" dirty="0"/>
              <a:t>を行う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99" y="6481631"/>
            <a:ext cx="66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https://github.com/brycedrennan/imaginAIry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3190" y="5965583"/>
            <a:ext cx="115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</a:t>
            </a:r>
          </a:p>
        </p:txBody>
      </p:sp>
      <p:sp>
        <p:nvSpPr>
          <p:cNvPr id="14" name="右矢印 13"/>
          <p:cNvSpPr/>
          <p:nvPr/>
        </p:nvSpPr>
        <p:spPr>
          <a:xfrm>
            <a:off x="4289210" y="3506042"/>
            <a:ext cx="171766" cy="7022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41688" y="6021677"/>
            <a:ext cx="429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人工知能による画像編集結果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8" y="1971748"/>
            <a:ext cx="3993835" cy="39938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97" y="1971748"/>
            <a:ext cx="3993835" cy="39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94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画像編集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8074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人間が，プロンプト「</a:t>
            </a:r>
            <a:r>
              <a:rPr lang="en-US" altLang="ja-JP" b="1" dirty="0">
                <a:solidFill>
                  <a:srgbClr val="C00000"/>
                </a:solidFill>
              </a:rPr>
              <a:t>animal doll</a:t>
            </a:r>
            <a:r>
              <a:rPr lang="ja-JP" altLang="en-US" dirty="0"/>
              <a:t>」を与える．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人工知能</a:t>
            </a:r>
            <a:r>
              <a:rPr lang="ja-JP" altLang="en-US" dirty="0"/>
              <a:t>が</a:t>
            </a:r>
            <a:r>
              <a:rPr lang="ja-JP" altLang="en-US" b="1" dirty="0"/>
              <a:t>画像編集</a:t>
            </a:r>
            <a:r>
              <a:rPr lang="ja-JP" altLang="en-US" dirty="0"/>
              <a:t>を行う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99" y="6481631"/>
            <a:ext cx="66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https://github.com/brycedrennan/imaginAIry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3190" y="5965583"/>
            <a:ext cx="115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</a:t>
            </a:r>
          </a:p>
        </p:txBody>
      </p:sp>
      <p:sp>
        <p:nvSpPr>
          <p:cNvPr id="14" name="右矢印 13"/>
          <p:cNvSpPr/>
          <p:nvPr/>
        </p:nvSpPr>
        <p:spPr>
          <a:xfrm>
            <a:off x="4289210" y="3506042"/>
            <a:ext cx="171766" cy="7022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41688" y="6021677"/>
            <a:ext cx="429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人工知能による画像編集結果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747"/>
            <a:ext cx="4049929" cy="40499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57" y="1971747"/>
            <a:ext cx="4049967" cy="40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4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画像編集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8074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/>
              <a:t>人工知能</a:t>
            </a:r>
            <a:r>
              <a:rPr lang="ja-JP" altLang="en-US" dirty="0"/>
              <a:t>が実写風になるように</a:t>
            </a:r>
            <a:r>
              <a:rPr lang="ja-JP" altLang="en-US" b="1" dirty="0"/>
              <a:t>画像編集</a:t>
            </a:r>
            <a:r>
              <a:rPr lang="ja-JP" altLang="en-US" dirty="0"/>
              <a:t>を行う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99" y="6481631"/>
            <a:ext cx="664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https://github.com/brycedrennan/imaginAIry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3190" y="5965583"/>
            <a:ext cx="115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</a:t>
            </a:r>
          </a:p>
        </p:txBody>
      </p:sp>
      <p:sp>
        <p:nvSpPr>
          <p:cNvPr id="14" name="右矢印 13"/>
          <p:cNvSpPr/>
          <p:nvPr/>
        </p:nvSpPr>
        <p:spPr>
          <a:xfrm>
            <a:off x="4289210" y="3506042"/>
            <a:ext cx="171766" cy="7022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41688" y="6021677"/>
            <a:ext cx="429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人工知能による画像編集結果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" y="1717980"/>
            <a:ext cx="4127227" cy="41272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46" y="1710591"/>
            <a:ext cx="4127227" cy="41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88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915458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演習２．プロンプトによる画像編集（</a:t>
            </a:r>
            <a:r>
              <a:rPr lang="en-US" altLang="ja-JP" dirty="0" err="1"/>
              <a:t>ImaginAIry</a:t>
            </a:r>
            <a:r>
              <a:rPr lang="en-US" altLang="ja-JP" dirty="0"/>
              <a:t> </a:t>
            </a:r>
            <a:r>
              <a:rPr lang="ja-JP" altLang="en-US" dirty="0"/>
              <a:t>を使用）</a:t>
            </a:r>
            <a:br>
              <a:rPr lang="ja-JP" altLang="en-US" dirty="0"/>
            </a:br>
            <a:endParaRPr lang="ja-JP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01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853AAA-0C90-031E-3A9E-E56EE5E33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5527"/>
            <a:ext cx="8461208" cy="594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Google </a:t>
            </a:r>
            <a:r>
              <a:rPr kumimoji="1" lang="en-US" altLang="ja-JP" sz="2400" dirty="0" err="1"/>
              <a:t>Colaboratory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のページを開く。このページには、 </a:t>
            </a:r>
            <a:r>
              <a:rPr kumimoji="1" lang="en-US" altLang="ja-JP" sz="2400" dirty="0" err="1"/>
              <a:t>ImaginAlry</a:t>
            </a:r>
            <a:r>
              <a:rPr kumimoji="1" lang="en-US" altLang="ja-JP" sz="2400" dirty="0"/>
              <a:t> </a:t>
            </a:r>
            <a:r>
              <a:rPr lang="ja-JP" altLang="en-US" sz="2400" dirty="0"/>
              <a:t>を使用するプログラムを掲載している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https://colab.research.google.com/drive/1T39xN54yR8X8j_twCDBUrd6ZJ-USWAl9?usp=sharing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このページで、各自、コードセルを実行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画像生成や、次の画像の画像編集を行うもの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B8CC08-528E-08BF-D5FD-CA632733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F993B67-D9F5-8AA8-B3BD-8B443570E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76" y="3819855"/>
            <a:ext cx="2959252" cy="29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5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AD6C6D-39C5-4BB5-8803-833028D29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アウトライン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04C486-F5F9-450B-9AC4-7435E069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各自で実行し理解を深める。画像を自分で準備するなど</a:t>
            </a:r>
          </a:p>
          <a:p>
            <a:pPr marL="0" indent="0">
              <a:spcBef>
                <a:spcPts val="600"/>
              </a:spcBef>
              <a:buNone/>
            </a:pPr>
            <a:endParaRPr lang="ja-JP" alt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1. </a:t>
            </a:r>
            <a:r>
              <a:rPr lang="ja-JP" altLang="en-US" sz="1800" b="1" dirty="0"/>
              <a:t>深さ推定 </a:t>
            </a:r>
            <a:r>
              <a:rPr lang="en-US" altLang="ja-JP" sz="1800" b="1" dirty="0"/>
              <a:t>(</a:t>
            </a:r>
            <a:r>
              <a:rPr lang="en-US" altLang="ja-JP" sz="1800" b="1" dirty="0" err="1"/>
              <a:t>MiDaS</a:t>
            </a:r>
            <a:r>
              <a:rPr lang="en-US" altLang="ja-JP" sz="1800" b="1" dirty="0"/>
              <a:t> </a:t>
            </a:r>
            <a:r>
              <a:rPr lang="ja-JP" altLang="en-US" sz="1800" b="1" dirty="0"/>
              <a:t>のデモ）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 err="1"/>
              <a:t>MiDaS</a:t>
            </a:r>
            <a:r>
              <a:rPr lang="en-US" altLang="ja-JP" sz="1800" dirty="0"/>
              <a:t> </a:t>
            </a:r>
            <a:r>
              <a:rPr lang="ja-JP" altLang="en-US" sz="1800" dirty="0"/>
              <a:t>のデモページ。各自で画像を準備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https://huggingface.co/spaces/pytorch/MiDaS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ja-JP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2. </a:t>
            </a:r>
            <a:r>
              <a:rPr lang="ja-JP" altLang="en-US" sz="1800" b="1" dirty="0"/>
              <a:t>プロンプトによる画像編集（</a:t>
            </a:r>
            <a:r>
              <a:rPr lang="en-US" altLang="ja-JP" sz="1800" b="1" dirty="0" err="1"/>
              <a:t>ImaginAIry</a:t>
            </a:r>
            <a:r>
              <a:rPr lang="en-US" altLang="ja-JP" sz="1800" b="1" dirty="0"/>
              <a:t> </a:t>
            </a:r>
            <a:r>
              <a:rPr lang="ja-JP" altLang="en-US" sz="1800" b="1" dirty="0"/>
              <a:t>を使用）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https://colab.research.google.com/drive/1T39xN54yR8X8j_twCDBUrd6ZJ-USWAl9?usp=sharing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ja-JP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b="1" dirty="0"/>
              <a:t>3. </a:t>
            </a:r>
            <a:r>
              <a:rPr lang="ja-JP" altLang="en-US" sz="1800" b="1" dirty="0"/>
              <a:t>プロンプトからの３次元データの生成</a:t>
            </a:r>
            <a:r>
              <a:rPr lang="en-US" altLang="ja-JP" sz="1800" b="1" dirty="0"/>
              <a:t>(</a:t>
            </a:r>
            <a:r>
              <a:rPr lang="en-US" altLang="ja-JP" sz="1800" b="1" dirty="0" err="1"/>
              <a:t>DreamGaussian</a:t>
            </a:r>
            <a:r>
              <a:rPr lang="en-US" altLang="ja-JP" sz="1800" b="1" dirty="0"/>
              <a:t> </a:t>
            </a:r>
            <a:r>
              <a:rPr lang="ja-JP" altLang="en-US" sz="1800" b="1" dirty="0"/>
              <a:t>のデモ）</a:t>
            </a:r>
            <a:endParaRPr lang="ja-JP" alt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 err="1"/>
              <a:t>DreamGaussian</a:t>
            </a:r>
            <a:r>
              <a:rPr lang="en-US" altLang="ja-JP" sz="1800" dirty="0"/>
              <a:t> </a:t>
            </a:r>
            <a:r>
              <a:rPr lang="ja-JP" altLang="en-US" sz="1800" dirty="0"/>
              <a:t>のデモページ。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1800" dirty="0"/>
              <a:t>（インストールや実行に２０分ほどかかるので、余裕をもって実行）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1800" dirty="0"/>
              <a:t>https://colab.research.google.com/drive/1KUKp-6uhnm9XgapiZzEtoPFpTztOggEJ?usp=sharing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ja-JP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C34FFD-723E-41D9-8F43-5332B3DC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15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Text-to-Image (</a:t>
            </a:r>
            <a:r>
              <a:rPr lang="ja-JP" altLang="en-US" b="1" dirty="0"/>
              <a:t>英語のプロンプト</a:t>
            </a:r>
            <a:r>
              <a:rPr lang="ja-JP" altLang="en-US" dirty="0"/>
              <a:t>などを</a:t>
            </a:r>
            <a:r>
              <a:rPr lang="ja-JP" altLang="en-US" b="1" dirty="0"/>
              <a:t>画像</a:t>
            </a:r>
            <a:r>
              <a:rPr lang="ja-JP" altLang="en-US" dirty="0"/>
              <a:t>に</a:t>
            </a:r>
            <a:r>
              <a:rPr lang="ja-JP" altLang="en-US" b="1" dirty="0"/>
              <a:t>変換</a:t>
            </a:r>
            <a:r>
              <a:rPr lang="en-US" altLang="ja-JP" dirty="0"/>
              <a:t>) </a:t>
            </a:r>
            <a:r>
              <a:rPr lang="ja-JP" altLang="en-US" dirty="0"/>
              <a:t>の人工知能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0" y="2223272"/>
            <a:ext cx="2778143" cy="27781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48" y="2223272"/>
            <a:ext cx="2778143" cy="277814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41735" y="5044610"/>
            <a:ext cx="115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元画像</a:t>
            </a:r>
          </a:p>
        </p:txBody>
      </p:sp>
      <p:sp>
        <p:nvSpPr>
          <p:cNvPr id="8" name="右矢印 7"/>
          <p:cNvSpPr/>
          <p:nvPr/>
        </p:nvSpPr>
        <p:spPr>
          <a:xfrm>
            <a:off x="3590872" y="3261233"/>
            <a:ext cx="171766" cy="70221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35314" y="5044610"/>
            <a:ext cx="429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人工知能による画像編集結果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6504" y="5890823"/>
            <a:ext cx="766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個々での結果はパソコンでの動作結果である．手順は次のページで説明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https://www.kkaneko.jp/ai/win/imaginairy.html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380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0" y="1741337"/>
            <a:ext cx="7014881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15-4. </a:t>
            </a:r>
            <a:r>
              <a:rPr lang="ja-JP" altLang="en-US" sz="4500" dirty="0">
                <a:solidFill>
                  <a:schemeClr val="tx2"/>
                </a:solidFill>
              </a:rPr>
              <a:t>プロンプトからの３次元データの生成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2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0FC068-D12F-46F7-DD39-5FB421C8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プロンプトからの３次元データの生成（</a:t>
            </a:r>
            <a:r>
              <a:rPr kumimoji="1" lang="en-US" altLang="ja-JP" dirty="0"/>
              <a:t>Text-to-3D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884E87-DA20-D587-C625-1951101A6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 </a:t>
            </a:r>
            <a:r>
              <a:rPr kumimoji="1" lang="en-US" altLang="ja-JP" dirty="0" err="1"/>
              <a:t>DreamGaussian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のデモ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https://colab.research.google.com/drive/1KUKp-6uhnm9XgapiZzEtoPFpTztOggEJ?usp=sharing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235A0E-81AC-CCD7-8422-B2D1F16B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ACF780D-2247-5FE1-A116-02271E9B6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81" y="2594345"/>
            <a:ext cx="5006072" cy="398608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0133FA-AE63-9CB1-1B9C-B92A6019E474}"/>
              </a:ext>
            </a:extLst>
          </p:cNvPr>
          <p:cNvSpPr txBox="1"/>
          <p:nvPr/>
        </p:nvSpPr>
        <p:spPr>
          <a:xfrm>
            <a:off x="321845" y="4002612"/>
            <a:ext cx="4019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photo of an 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icecream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21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演習３．</a:t>
            </a:r>
            <a:r>
              <a:rPr lang="en-US" altLang="ja-JP" dirty="0"/>
              <a:t> </a:t>
            </a:r>
            <a:r>
              <a:rPr lang="ja-JP" altLang="en-US" dirty="0"/>
              <a:t>プロンプトからの３次元データの生成</a:t>
            </a:r>
            <a:r>
              <a:rPr lang="en-US" altLang="ja-JP" dirty="0"/>
              <a:t>(</a:t>
            </a:r>
            <a:r>
              <a:rPr lang="en-US" altLang="ja-JP" dirty="0" err="1"/>
              <a:t>DreamGaussian</a:t>
            </a:r>
            <a:r>
              <a:rPr lang="en-US" altLang="ja-JP" dirty="0"/>
              <a:t> </a:t>
            </a:r>
            <a:r>
              <a:rPr lang="ja-JP" altLang="en-US" dirty="0"/>
              <a:t>のデモ）</a:t>
            </a:r>
            <a:endParaRPr lang="ja-JP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82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CA83B3-67A7-7579-F32D-80553978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F47625-8F08-D8EF-34F4-C359516CF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https://colab.research.google.com/drive/1KUKp-6uhnm9XgapiZzEtoPFpTztOggEJ?usp=sharing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</a:t>
            </a:r>
            <a:r>
              <a:rPr kumimoji="1" lang="ja-JP" altLang="en-US" sz="2400" dirty="0"/>
              <a:t> ２番目のセルの実行時に、英語でプロンプトを入れ、</a:t>
            </a:r>
            <a:r>
              <a:rPr kumimoji="1" lang="en-US" altLang="ja-JP" sz="2400" dirty="0"/>
              <a:t>Enter </a:t>
            </a:r>
            <a:r>
              <a:rPr kumimoji="1" lang="ja-JP" altLang="en-US" sz="2400" dirty="0"/>
              <a:t>キー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結果が得られるまで待つ。３番目のセルで、結果を動画として確認できる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C8AFA-BAD1-5EB9-DCBD-AB829788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36C36D-40FC-CD07-352C-3F730DA18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568" y="3704844"/>
            <a:ext cx="2407503" cy="284124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7D0AB2-1367-EAB5-0C35-825EAF9EF990}"/>
              </a:ext>
            </a:extLst>
          </p:cNvPr>
          <p:cNvSpPr txBox="1"/>
          <p:nvPr/>
        </p:nvSpPr>
        <p:spPr>
          <a:xfrm>
            <a:off x="2420168" y="4863855"/>
            <a:ext cx="1587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ice cream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2664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考察</a:t>
            </a:r>
            <a:r>
              <a:rPr kumimoji="1" lang="ja-JP" altLang="en-US" dirty="0"/>
              <a:t>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人工知能による画像の合成や対話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不正確だったり，偏見を含むので</a:t>
            </a:r>
            <a:r>
              <a:rPr kumimoji="1" lang="ja-JP" altLang="en-US" b="1" dirty="0"/>
              <a:t>利用を禁止</a:t>
            </a:r>
            <a:r>
              <a:rPr kumimoji="1" lang="ja-JP" altLang="en-US" dirty="0"/>
              <a:t>すべき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　正しく使えるように，自分自身で</a:t>
            </a:r>
            <a:r>
              <a:rPr lang="ja-JP" altLang="en-US" b="1" dirty="0"/>
              <a:t>使い方を学ぶ</a:t>
            </a:r>
            <a:r>
              <a:rPr lang="ja-JP" altLang="en-US" dirty="0"/>
              <a:t>べき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・利用を禁止しても意味がないから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・便利な道具である．調べものをするときに便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利だから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085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考察</a:t>
            </a:r>
            <a:r>
              <a:rPr kumimoji="1" lang="ja-JP" altLang="en-US" dirty="0"/>
              <a:t>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870" y="846253"/>
            <a:ext cx="8830779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人工知能による画像の合成や対話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学校などで，</a:t>
            </a:r>
            <a:r>
              <a:rPr kumimoji="1" lang="ja-JP" altLang="en-US" b="1" dirty="0"/>
              <a:t>「宿題」の意味がなくなってしまう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・小学校などでは，多くの場合，算数のテストで「電卓を使ってはいけない」となっている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　人工知能を前提に，</a:t>
            </a:r>
            <a:r>
              <a:rPr lang="ja-JP" altLang="en-US" b="1" dirty="0"/>
              <a:t>宿題のやり方を変えるべき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　・仕事の</a:t>
            </a:r>
            <a:r>
              <a:rPr lang="ja-JP" altLang="en-US" dirty="0"/>
              <a:t>やり方だって変わるのだから．新しい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時代が</a:t>
            </a:r>
            <a:r>
              <a:rPr lang="ja-JP" altLang="en-US" dirty="0"/>
              <a:t>来るのだから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265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考察</a:t>
            </a:r>
            <a:r>
              <a:rPr kumimoji="1" lang="ja-JP" altLang="en-US" dirty="0"/>
              <a:t>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870" y="846253"/>
            <a:ext cx="8601183" cy="5786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人工知能による画像の合成や対話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</a:t>
            </a:r>
            <a:r>
              <a:rPr kumimoji="1" lang="ja-JP" altLang="en-US" b="1" dirty="0"/>
              <a:t>作者が「</a:t>
            </a:r>
            <a:r>
              <a:rPr kumimoji="1" lang="en-US" altLang="ja-JP" b="1" dirty="0"/>
              <a:t>AI</a:t>
            </a:r>
            <a:r>
              <a:rPr kumimoji="1" lang="ja-JP" altLang="en-US" b="1" dirty="0"/>
              <a:t>」</a:t>
            </a:r>
            <a:r>
              <a:rPr kumimoji="1" lang="ja-JP" altLang="en-US" dirty="0"/>
              <a:t>の作品が，</a:t>
            </a:r>
            <a:r>
              <a:rPr kumimoji="1" lang="en-US" altLang="ja-JP" dirty="0"/>
              <a:t>YouTube </a:t>
            </a:r>
            <a:r>
              <a:rPr kumimoji="1" lang="ja-JP" altLang="en-US" dirty="0"/>
              <a:t>や</a:t>
            </a:r>
            <a:r>
              <a:rPr lang="ja-JP" altLang="en-US" dirty="0"/>
              <a:t>本に登場するようになる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</a:t>
            </a:r>
            <a:r>
              <a:rPr lang="en-US" altLang="ja-JP" dirty="0"/>
              <a:t>AI</a:t>
            </a:r>
            <a:r>
              <a:rPr lang="ja-JP" altLang="en-US" dirty="0"/>
              <a:t>が作成したのに，それを盗用するのはずるい．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dirty="0"/>
              <a:t>AI</a:t>
            </a:r>
            <a:r>
              <a:rPr lang="ja-JP" altLang="en-US" dirty="0" err="1"/>
              <a:t>には</a:t>
            </a:r>
            <a:r>
              <a:rPr lang="en-US" altLang="ja-JP" dirty="0"/>
              <a:t>AI</a:t>
            </a:r>
            <a:r>
              <a:rPr lang="ja-JP" altLang="en-US" dirty="0"/>
              <a:t>の権利がある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　作者が </a:t>
            </a:r>
            <a:r>
              <a:rPr lang="en-US" altLang="ja-JP" dirty="0"/>
              <a:t>AI </a:t>
            </a:r>
            <a:r>
              <a:rPr lang="ja-JP" altLang="en-US" dirty="0"/>
              <a:t>ということはあり得ない．</a:t>
            </a:r>
            <a:r>
              <a:rPr lang="ja-JP" altLang="en-US" b="1" dirty="0"/>
              <a:t>法律で禁止</a:t>
            </a:r>
            <a:r>
              <a:rPr lang="ja-JP" altLang="en-US" dirty="0"/>
              <a:t>すべき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□　</a:t>
            </a:r>
            <a:r>
              <a:rPr lang="ja-JP" altLang="en-US" b="1" dirty="0"/>
              <a:t>人間が作者</a:t>
            </a:r>
            <a:r>
              <a:rPr lang="ja-JP" altLang="en-US" dirty="0"/>
              <a:t>である．自分の作品の推敲，下調べなどで </a:t>
            </a:r>
            <a:r>
              <a:rPr lang="en-US" altLang="ja-JP" dirty="0"/>
              <a:t>AI </a:t>
            </a:r>
            <a:r>
              <a:rPr lang="ja-JP" altLang="en-US" dirty="0"/>
              <a:t>に手伝ってもらう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51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考察</a:t>
            </a:r>
            <a:r>
              <a:rPr kumimoji="1" lang="ja-JP" altLang="en-US" dirty="0"/>
              <a:t>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870" y="846253"/>
            <a:ext cx="8830779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人工知能による画像の合成や対話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人工知能には，結果に間違いや偏見があるのだから，</a:t>
            </a:r>
            <a:r>
              <a:rPr kumimoji="1" lang="ja-JP" altLang="en-US" b="1" dirty="0"/>
              <a:t>普及しない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すでに，人工知能の活用が当たり前になっている．人工知能の間違いの訂正をしたり，結果に偏見を生まないようにするために，</a:t>
            </a:r>
            <a:r>
              <a:rPr kumimoji="1" lang="ja-JP" altLang="en-US" b="1" dirty="0"/>
              <a:t>人間の適切な管理運用が必要</a:t>
            </a:r>
            <a:r>
              <a:rPr kumimoji="1" lang="ja-JP" altLang="en-US" dirty="0"/>
              <a:t>になってくる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223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考察⑤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870" y="846253"/>
            <a:ext cx="8830779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人工知能による画像の合成や対話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リアルなものに価値があり，</a:t>
            </a:r>
            <a:r>
              <a:rPr kumimoji="1" lang="en-US" altLang="ja-JP" dirty="0"/>
              <a:t>AI </a:t>
            </a:r>
            <a:r>
              <a:rPr kumimoji="1" lang="ja-JP" altLang="en-US" dirty="0"/>
              <a:t>制作のものには</a:t>
            </a:r>
            <a:r>
              <a:rPr kumimoji="1" lang="ja-JP" altLang="en-US" b="1" dirty="0"/>
              <a:t>価値はない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　リアルなのか，合成なのかは，あまり気にされなくなり，「面白い！」，「わくわくする！」といった</a:t>
            </a:r>
            <a:r>
              <a:rPr lang="ja-JP" altLang="en-US" b="1" dirty="0"/>
              <a:t>新しい基準で</a:t>
            </a:r>
            <a:r>
              <a:rPr kumimoji="1" lang="ja-JP" altLang="en-US" b="1" dirty="0"/>
              <a:t>作品が評価される</a:t>
            </a:r>
            <a:r>
              <a:rPr kumimoji="1" lang="ja-JP" altLang="en-US" dirty="0"/>
              <a:t>時代になる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5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Google Colaboratory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5" y="791399"/>
            <a:ext cx="5045511" cy="2755058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237440" y="3837765"/>
            <a:ext cx="9144000" cy="281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https://colab.research.google.com/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オンラインで動く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の機能を持つ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や種々の機能が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インストール済み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本格的な利用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には，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アカウントが必要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377" y="749930"/>
            <a:ext cx="2523495" cy="3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42AEF-B08F-437D-9221-B23CF382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の全体画面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1B69F-7CA2-436D-B261-E84CD5D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6F62B7-F711-49BA-9A01-438FB52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12" y="861570"/>
            <a:ext cx="3362766" cy="49979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F2DCE-31E4-4903-9C8C-77136399F330}"/>
              </a:ext>
            </a:extLst>
          </p:cNvPr>
          <p:cNvSpPr txBox="1"/>
          <p:nvPr/>
        </p:nvSpPr>
        <p:spPr>
          <a:xfrm>
            <a:off x="3257550" y="5964860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ブラウザの画面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70AE1E-983B-4862-829B-3457EECAB4AE}"/>
              </a:ext>
            </a:extLst>
          </p:cNvPr>
          <p:cNvSpPr/>
          <p:nvPr/>
        </p:nvSpPr>
        <p:spPr>
          <a:xfrm>
            <a:off x="3037974" y="1833470"/>
            <a:ext cx="439153" cy="1515596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FA58C-0C0F-43F1-B8A0-ACFD19C81443}"/>
              </a:ext>
            </a:extLst>
          </p:cNvPr>
          <p:cNvSpPr txBox="1"/>
          <p:nvPr/>
        </p:nvSpPr>
        <p:spPr>
          <a:xfrm>
            <a:off x="0" y="1991103"/>
            <a:ext cx="297138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（目次，検索と置換，変数，ファイル）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0C5993-CF72-4B64-AE74-C057F45C8B32}"/>
              </a:ext>
            </a:extLst>
          </p:cNvPr>
          <p:cNvSpPr/>
          <p:nvPr/>
        </p:nvSpPr>
        <p:spPr>
          <a:xfrm flipV="1">
            <a:off x="3543717" y="1561208"/>
            <a:ext cx="2935288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22D6B-4D1B-4CE5-B959-99836D7016A3}"/>
              </a:ext>
            </a:extLst>
          </p:cNvPr>
          <p:cNvSpPr txBox="1"/>
          <p:nvPr/>
        </p:nvSpPr>
        <p:spPr>
          <a:xfrm>
            <a:off x="6479005" y="1259056"/>
            <a:ext cx="182841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6387-7AD1-419E-8475-336F9CB27008}"/>
              </a:ext>
            </a:extLst>
          </p:cNvPr>
          <p:cNvSpPr/>
          <p:nvPr/>
        </p:nvSpPr>
        <p:spPr>
          <a:xfrm flipV="1">
            <a:off x="3543717" y="1860988"/>
            <a:ext cx="1226804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891376-CC4E-4950-912E-3AED1CEF7776}"/>
              </a:ext>
            </a:extLst>
          </p:cNvPr>
          <p:cNvSpPr/>
          <p:nvPr/>
        </p:nvSpPr>
        <p:spPr>
          <a:xfrm flipV="1">
            <a:off x="3562231" y="2263595"/>
            <a:ext cx="2856615" cy="359589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89C7F2-7E2C-4156-AFA6-A6EC6F4C212A}"/>
              </a:ext>
            </a:extLst>
          </p:cNvPr>
          <p:cNvSpPr txBox="1"/>
          <p:nvPr/>
        </p:nvSpPr>
        <p:spPr>
          <a:xfrm>
            <a:off x="4849305" y="1860988"/>
            <a:ext cx="38764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コードセル，テキストセルの追加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ECF4E7-13B2-45E1-ADD2-F0E51AFC2569}"/>
              </a:ext>
            </a:extLst>
          </p:cNvPr>
          <p:cNvSpPr txBox="1"/>
          <p:nvPr/>
        </p:nvSpPr>
        <p:spPr>
          <a:xfrm>
            <a:off x="6521278" y="3444739"/>
            <a:ext cx="26227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1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のノートブック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8E0BD-F682-400F-93B0-74192A91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077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の２種類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： </a:t>
            </a:r>
            <a:r>
              <a:rPr lang="en-US" altLang="ja-JP" dirty="0"/>
              <a:t>Python </a:t>
            </a:r>
            <a:r>
              <a:rPr lang="ja-JP" altLang="en-US" dirty="0"/>
              <a:t>プログラム，コマンド，実行結果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：説明文，図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C9DB6-2837-4C62-B3D2-566EC4BA48EF}"/>
              </a:ext>
            </a:extLst>
          </p:cNvPr>
          <p:cNvSpPr txBox="1"/>
          <p:nvPr/>
        </p:nvSpPr>
        <p:spPr>
          <a:xfrm>
            <a:off x="4974496" y="2788635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CB0C1-C06A-4D79-BB5A-BB0A56479839}"/>
              </a:ext>
            </a:extLst>
          </p:cNvPr>
          <p:cNvSpPr txBox="1"/>
          <p:nvPr/>
        </p:nvSpPr>
        <p:spPr>
          <a:xfrm>
            <a:off x="4974496" y="3457232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EE1A5B-50D5-43B4-85D0-B1D4C84CB6AC}"/>
              </a:ext>
            </a:extLst>
          </p:cNvPr>
          <p:cNvSpPr txBox="1"/>
          <p:nvPr/>
        </p:nvSpPr>
        <p:spPr>
          <a:xfrm>
            <a:off x="4974496" y="481885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1DC2B4-C57B-4C70-BF39-64997678B5EB}"/>
              </a:ext>
            </a:extLst>
          </p:cNvPr>
          <p:cNvSpPr txBox="1"/>
          <p:nvPr/>
        </p:nvSpPr>
        <p:spPr>
          <a:xfrm>
            <a:off x="4926526" y="5835793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83" y="2774760"/>
            <a:ext cx="2938272" cy="4114865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012388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605954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680985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501427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9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0" y="1741337"/>
            <a:ext cx="7014881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15-1.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5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D88448-5387-4E74-054E-FE4A6FF1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8C52FDA-87AF-9D72-9259-A41E1F8A2557}"/>
              </a:ext>
            </a:extLst>
          </p:cNvPr>
          <p:cNvSpPr/>
          <p:nvPr/>
        </p:nvSpPr>
        <p:spPr>
          <a:xfrm>
            <a:off x="397042" y="511342"/>
            <a:ext cx="7760369" cy="61240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21E9C86-3AAD-96FF-7762-AF28CE5C1859}"/>
              </a:ext>
            </a:extLst>
          </p:cNvPr>
          <p:cNvSpPr/>
          <p:nvPr/>
        </p:nvSpPr>
        <p:spPr>
          <a:xfrm>
            <a:off x="986589" y="1822785"/>
            <a:ext cx="6671511" cy="45900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知的な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IT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B81A2B0-10EA-896E-F9E1-584D80B29865}"/>
              </a:ext>
            </a:extLst>
          </p:cNvPr>
          <p:cNvSpPr/>
          <p:nvPr/>
        </p:nvSpPr>
        <p:spPr>
          <a:xfrm>
            <a:off x="1576136" y="3200400"/>
            <a:ext cx="5528511" cy="30698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E15F69-62D3-E941-EB06-2A332BD1C6E9}"/>
              </a:ext>
            </a:extLst>
          </p:cNvPr>
          <p:cNvSpPr txBox="1"/>
          <p:nvPr/>
        </p:nvSpPr>
        <p:spPr>
          <a:xfrm>
            <a:off x="2992855" y="100939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知的なITシステム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4A4BDA-D25E-4F04-E9DB-68EF07375D91}"/>
              </a:ext>
            </a:extLst>
          </p:cNvPr>
          <p:cNvSpPr txBox="1"/>
          <p:nvPr/>
        </p:nvSpPr>
        <p:spPr>
          <a:xfrm>
            <a:off x="3519236" y="356877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人工知能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B3AF90-AED7-A1EF-F91B-E539F950854D}"/>
              </a:ext>
            </a:extLst>
          </p:cNvPr>
          <p:cNvSpPr txBox="1"/>
          <p:nvPr/>
        </p:nvSpPr>
        <p:spPr>
          <a:xfrm>
            <a:off x="3569340" y="1678750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機械学習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63FEF5-D42A-F289-05F0-8D2DB1334356}"/>
              </a:ext>
            </a:extLst>
          </p:cNvPr>
          <p:cNvSpPr txBox="1"/>
          <p:nvPr/>
        </p:nvSpPr>
        <p:spPr>
          <a:xfrm>
            <a:off x="2195763" y="2316409"/>
            <a:ext cx="4565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データから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し、知的能力を向上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32A786-4DB9-526E-EE94-0404FBED5B11}"/>
              </a:ext>
            </a:extLst>
          </p:cNvPr>
          <p:cNvSpPr txBox="1"/>
          <p:nvPr/>
        </p:nvSpPr>
        <p:spPr>
          <a:xfrm>
            <a:off x="2845016" y="3111713"/>
            <a:ext cx="29546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ディープラーニング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669F09-56C6-8A47-4557-C3ED0AC72B6E}"/>
              </a:ext>
            </a:extLst>
          </p:cNvPr>
          <p:cNvSpPr txBox="1"/>
          <p:nvPr/>
        </p:nvSpPr>
        <p:spPr>
          <a:xfrm>
            <a:off x="2189747" y="397892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データから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し、複雑なタスクを実行。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多層のニューラルネットワーク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</a:p>
        </p:txBody>
      </p:sp>
    </p:spTree>
    <p:extLst>
      <p:ext uri="{BB962C8B-B14F-4D97-AF65-F5344CB8AC3E}">
        <p14:creationId xmlns:p14="http://schemas.microsoft.com/office/powerpoint/2010/main" val="151779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A1D5CC-6640-B201-59D7-A820E418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GAN </a:t>
            </a:r>
            <a:r>
              <a:rPr lang="ja-JP" altLang="en-US" dirty="0"/>
              <a:t>の要点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EF5080-01D9-37E8-59A0-20D0D0F89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644893"/>
            <a:ext cx="8677189" cy="316252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GAN</a:t>
            </a:r>
            <a:r>
              <a:rPr lang="ja-JP" altLang="en-US" sz="2400" b="1" dirty="0"/>
              <a:t>は、</a:t>
            </a:r>
            <a:r>
              <a:rPr kumimoji="1" lang="ja-JP" altLang="en-US" sz="2400" b="1" dirty="0"/>
              <a:t>生成器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識別器</a:t>
            </a:r>
            <a:r>
              <a:rPr kumimoji="1" lang="ja-JP" altLang="en-US" sz="2400" dirty="0"/>
              <a:t>という</a:t>
            </a:r>
            <a:r>
              <a:rPr lang="ja-JP" altLang="en-US" sz="2400" b="1" u="sng" dirty="0">
                <a:solidFill>
                  <a:srgbClr val="FF0000"/>
                </a:solidFill>
              </a:rPr>
              <a:t>２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つのニューラルネットワーク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相互に競合しながら学習</a:t>
            </a:r>
            <a:r>
              <a:rPr lang="ja-JP" altLang="en-US" sz="2400" dirty="0"/>
              <a:t>する構造</a:t>
            </a:r>
            <a:endParaRPr kumimoji="1" lang="ja-JP" altLang="en-US" sz="2400" u="sng" dirty="0">
              <a:solidFill>
                <a:srgbClr val="FF0000"/>
              </a:solidFill>
            </a:endParaRP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54DCD1-6507-DB5A-30E7-368BE6C1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E5D8A6-D874-4CF7-BEBB-76646C537132}"/>
              </a:ext>
            </a:extLst>
          </p:cNvPr>
          <p:cNvSpPr txBox="1"/>
          <p:nvPr/>
        </p:nvSpPr>
        <p:spPr>
          <a:xfrm>
            <a:off x="1879142" y="3133784"/>
            <a:ext cx="110799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生成器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DD935C-6873-A608-40FC-FE89805ABE91}"/>
              </a:ext>
            </a:extLst>
          </p:cNvPr>
          <p:cNvSpPr txBox="1"/>
          <p:nvPr/>
        </p:nvSpPr>
        <p:spPr>
          <a:xfrm>
            <a:off x="5747313" y="3167581"/>
            <a:ext cx="11079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識別器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4F6047-62FF-7EA3-C9F9-61674ABE7026}"/>
              </a:ext>
            </a:extLst>
          </p:cNvPr>
          <p:cNvSpPr txBox="1"/>
          <p:nvPr/>
        </p:nvSpPr>
        <p:spPr>
          <a:xfrm>
            <a:off x="144967" y="3200218"/>
            <a:ext cx="1012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乱数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F20A9FF-A64C-ED36-75F3-6A99E2CDED1D}"/>
              </a:ext>
            </a:extLst>
          </p:cNvPr>
          <p:cNvSpPr/>
          <p:nvPr/>
        </p:nvSpPr>
        <p:spPr>
          <a:xfrm>
            <a:off x="914620" y="3270933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20BF7BE-2527-2F1D-16FB-112CF0F53370}"/>
              </a:ext>
            </a:extLst>
          </p:cNvPr>
          <p:cNvSpPr/>
          <p:nvPr/>
        </p:nvSpPr>
        <p:spPr>
          <a:xfrm>
            <a:off x="3504743" y="3228949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02CD67-0E03-DCA3-011B-5AF2060A9196}"/>
              </a:ext>
            </a:extLst>
          </p:cNvPr>
          <p:cNvSpPr txBox="1"/>
          <p:nvPr/>
        </p:nvSpPr>
        <p:spPr>
          <a:xfrm>
            <a:off x="3951426" y="2982914"/>
            <a:ext cx="101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偽物画像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F26CF5C-467D-B746-4094-7A57B7A5737C}"/>
              </a:ext>
            </a:extLst>
          </p:cNvPr>
          <p:cNvSpPr/>
          <p:nvPr/>
        </p:nvSpPr>
        <p:spPr>
          <a:xfrm>
            <a:off x="7419186" y="3277628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D0865F-5287-DFD0-B4AB-75FD3293DEB4}"/>
              </a:ext>
            </a:extLst>
          </p:cNvPr>
          <p:cNvSpPr txBox="1"/>
          <p:nvPr/>
        </p:nvSpPr>
        <p:spPr>
          <a:xfrm>
            <a:off x="7855301" y="3057683"/>
            <a:ext cx="166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本物か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偽物か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39CD5F4C-2881-A4D6-CCF9-759E793DD3AE}"/>
              </a:ext>
            </a:extLst>
          </p:cNvPr>
          <p:cNvSpPr/>
          <p:nvPr/>
        </p:nvSpPr>
        <p:spPr>
          <a:xfrm>
            <a:off x="4794335" y="3246385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23580E0-26C8-70F8-2559-802A11040EFF}"/>
              </a:ext>
            </a:extLst>
          </p:cNvPr>
          <p:cNvCxnSpPr>
            <a:cxnSpLocks/>
          </p:cNvCxnSpPr>
          <p:nvPr/>
        </p:nvCxnSpPr>
        <p:spPr>
          <a:xfrm flipV="1">
            <a:off x="2421460" y="3780114"/>
            <a:ext cx="11680" cy="778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13D068AB-84C7-2687-D9CA-9886BB3B90A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361249" y="3888682"/>
            <a:ext cx="5938024" cy="667204"/>
          </a:xfrm>
          <a:prstGeom prst="bentConnector3">
            <a:avLst>
              <a:gd name="adj1" fmla="val -4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矢印: 右 10">
            <a:extLst>
              <a:ext uri="{FF2B5EF4-FFF2-40B4-BE49-F238E27FC236}">
                <a16:creationId xmlns:a16="http://schemas.microsoft.com/office/drawing/2014/main" id="{7358284B-DD7A-9B3D-124F-A37D1C1A4D92}"/>
              </a:ext>
            </a:extLst>
          </p:cNvPr>
          <p:cNvSpPr/>
          <p:nvPr/>
        </p:nvSpPr>
        <p:spPr>
          <a:xfrm rot="1591479">
            <a:off x="4814529" y="2602007"/>
            <a:ext cx="454132" cy="3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E9F0701-C586-9EE1-2438-5F576A4B5CE7}"/>
              </a:ext>
            </a:extLst>
          </p:cNvPr>
          <p:cNvSpPr txBox="1"/>
          <p:nvPr/>
        </p:nvSpPr>
        <p:spPr>
          <a:xfrm>
            <a:off x="3973053" y="2172403"/>
            <a:ext cx="101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本物画像</a:t>
            </a:r>
          </a:p>
        </p:txBody>
      </p:sp>
    </p:spTree>
    <p:extLst>
      <p:ext uri="{BB962C8B-B14F-4D97-AF65-F5344CB8AC3E}">
        <p14:creationId xmlns:p14="http://schemas.microsoft.com/office/powerpoint/2010/main" val="3283359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9037</TotalTime>
  <Words>1922</Words>
  <Application>Microsoft Office PowerPoint</Application>
  <PresentationFormat>画面に合わせる (4:3)</PresentationFormat>
  <Paragraphs>286</Paragraphs>
  <Slides>39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39</vt:i4>
      </vt:variant>
    </vt:vector>
  </HeadingPairs>
  <TitlesOfParts>
    <vt:vector size="49" baseType="lpstr">
      <vt:lpstr>Söhne</vt:lpstr>
      <vt:lpstr>メイリオ</vt:lpstr>
      <vt:lpstr>游ゴシック</vt:lpstr>
      <vt:lpstr>Abadi</vt:lpstr>
      <vt:lpstr>Arial</vt:lpstr>
      <vt:lpstr>Calibri</vt:lpstr>
      <vt:lpstr>Office テーマ</vt:lpstr>
      <vt:lpstr>2_Office テーマ</vt:lpstr>
      <vt:lpstr>3_Office テーマ</vt:lpstr>
      <vt:lpstr>5_Office テーマ</vt:lpstr>
      <vt:lpstr>画像合成の演習 </vt:lpstr>
      <vt:lpstr>PowerPoint プレゼンテーション</vt:lpstr>
      <vt:lpstr>アウトライン</vt:lpstr>
      <vt:lpstr>Google Colaboratory</vt:lpstr>
      <vt:lpstr>Google Colaboratory の全体画面</vt:lpstr>
      <vt:lpstr>Google Colaboratory のノートブック</vt:lpstr>
      <vt:lpstr>15-1. イントロダクション</vt:lpstr>
      <vt:lpstr>PowerPoint プレゼンテーション</vt:lpstr>
      <vt:lpstr>GAN の要点</vt:lpstr>
      <vt:lpstr>GANによる画像生成の要点</vt:lpstr>
      <vt:lpstr>生成器</vt:lpstr>
      <vt:lpstr>識別器</vt:lpstr>
      <vt:lpstr>GAN の学習</vt:lpstr>
      <vt:lpstr>ここまでのまとめ</vt:lpstr>
      <vt:lpstr>画像生成の応用</vt:lpstr>
      <vt:lpstr>15-2.深さ推定 (MiDaS のデモ）</vt:lpstr>
      <vt:lpstr>深さ推定 (MiDaS のデモ）</vt:lpstr>
      <vt:lpstr>演習１．深さ推定 (MiDaS のデモ）</vt:lpstr>
      <vt:lpstr>深さ推定 (MiDaS のデモ）</vt:lpstr>
      <vt:lpstr>15-3. プロンプトによる画像編集（ImaginAIry を使用）</vt:lpstr>
      <vt:lpstr>英語のプロンプトなどを画像に変換</vt:lpstr>
      <vt:lpstr>画像編集</vt:lpstr>
      <vt:lpstr>画像編集</vt:lpstr>
      <vt:lpstr>画像編集</vt:lpstr>
      <vt:lpstr>画像編集</vt:lpstr>
      <vt:lpstr>画像編集</vt:lpstr>
      <vt:lpstr>画像編集</vt:lpstr>
      <vt:lpstr>演習２．プロンプトによる画像編集（ImaginAIry を使用） </vt:lpstr>
      <vt:lpstr>PowerPoint プレゼンテーション</vt:lpstr>
      <vt:lpstr>まとめ</vt:lpstr>
      <vt:lpstr>15-4. プロンプトからの３次元データの生成</vt:lpstr>
      <vt:lpstr>プロンプトからの３次元データの生成（Text-to-3D）</vt:lpstr>
      <vt:lpstr>演習３． プロンプトからの３次元データの生成(DreamGaussian のデモ）</vt:lpstr>
      <vt:lpstr>PowerPoint プレゼンテーション</vt:lpstr>
      <vt:lpstr>考察①</vt:lpstr>
      <vt:lpstr>考察②</vt:lpstr>
      <vt:lpstr>考察③</vt:lpstr>
      <vt:lpstr>考察④</vt:lpstr>
      <vt:lpstr>考察⑤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画像合成の演習（AI演習）</dc:title>
  <dc:creator>kaneko kunihiko</dc:creator>
  <cp:lastModifiedBy>金子　邦彦</cp:lastModifiedBy>
  <cp:revision>759</cp:revision>
  <dcterms:created xsi:type="dcterms:W3CDTF">2019-11-02T00:06:04Z</dcterms:created>
  <dcterms:modified xsi:type="dcterms:W3CDTF">2025-03-25T04:54:12Z</dcterms:modified>
</cp:coreProperties>
</file>