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  <p:sldMasterId id="2147483683" r:id="rId4"/>
    <p:sldMasterId id="2147483688" r:id="rId5"/>
    <p:sldMasterId id="2147483693" r:id="rId6"/>
  </p:sldMasterIdLst>
  <p:notesMasterIdLst>
    <p:notesMasterId r:id="rId57"/>
  </p:notesMasterIdLst>
  <p:handoutMasterIdLst>
    <p:handoutMasterId r:id="rId58"/>
  </p:handoutMasterIdLst>
  <p:sldIdLst>
    <p:sldId id="1693" r:id="rId7"/>
    <p:sldId id="1783" r:id="rId8"/>
    <p:sldId id="1784" r:id="rId9"/>
    <p:sldId id="1785" r:id="rId10"/>
    <p:sldId id="1786" r:id="rId11"/>
    <p:sldId id="1787" r:id="rId12"/>
    <p:sldId id="1890" r:id="rId13"/>
    <p:sldId id="1888" r:id="rId14"/>
    <p:sldId id="1740" r:id="rId15"/>
    <p:sldId id="1727" r:id="rId16"/>
    <p:sldId id="1374" r:id="rId17"/>
    <p:sldId id="1934" r:id="rId18"/>
    <p:sldId id="1612" r:id="rId19"/>
    <p:sldId id="1609" r:id="rId20"/>
    <p:sldId id="1935" r:id="rId21"/>
    <p:sldId id="1666" r:id="rId22"/>
    <p:sldId id="1690" r:id="rId23"/>
    <p:sldId id="1668" r:id="rId24"/>
    <p:sldId id="1684" r:id="rId25"/>
    <p:sldId id="1829" r:id="rId26"/>
    <p:sldId id="1669" r:id="rId27"/>
    <p:sldId id="1687" r:id="rId28"/>
    <p:sldId id="1667" r:id="rId29"/>
    <p:sldId id="1939" r:id="rId30"/>
    <p:sldId id="1940" r:id="rId31"/>
    <p:sldId id="1682" r:id="rId32"/>
    <p:sldId id="1938" r:id="rId33"/>
    <p:sldId id="1951" r:id="rId34"/>
    <p:sldId id="1726" r:id="rId35"/>
    <p:sldId id="1675" r:id="rId36"/>
    <p:sldId id="1674" r:id="rId37"/>
    <p:sldId id="1946" r:id="rId38"/>
    <p:sldId id="1725" r:id="rId39"/>
    <p:sldId id="1941" r:id="rId40"/>
    <p:sldId id="1905" r:id="rId41"/>
    <p:sldId id="1944" r:id="rId42"/>
    <p:sldId id="1925" r:id="rId43"/>
    <p:sldId id="1945" r:id="rId44"/>
    <p:sldId id="1952" r:id="rId45"/>
    <p:sldId id="1942" r:id="rId46"/>
    <p:sldId id="1676" r:id="rId47"/>
    <p:sldId id="1947" r:id="rId48"/>
    <p:sldId id="1948" r:id="rId49"/>
    <p:sldId id="1950" r:id="rId50"/>
    <p:sldId id="1953" r:id="rId51"/>
    <p:sldId id="1943" r:id="rId52"/>
    <p:sldId id="960" r:id="rId53"/>
    <p:sldId id="1936" r:id="rId54"/>
    <p:sldId id="1937" r:id="rId55"/>
    <p:sldId id="1954" r:id="rId5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01"/>
    <a:srgbClr val="000000"/>
    <a:srgbClr val="FFF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56" y="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628"/>
    </p:cViewPr>
  </p:sorterViewPr>
  <p:notesViewPr>
    <p:cSldViewPr snapToGrid="0">
      <p:cViewPr varScale="1">
        <p:scale>
          <a:sx n="36" d="100"/>
          <a:sy n="36" d="100"/>
        </p:scale>
        <p:origin x="1568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58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843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001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1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289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0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13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2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66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49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593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464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57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191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833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451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35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3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F8F6E-A61D-4F4B-A02A-32A375CBD654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175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89E5-970E-4E43-B109-FA73DDD3F5FC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523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105C0-43AD-4913-9290-D69A215DC36E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83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E3386-A21B-4F0F-B11C-3FC9324127B8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34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68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E6DA0-13F0-4131-A74D-D600C97A2AE8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57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2024/1/11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20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kaneko.jp/ai/ae/index.htm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OpcYLBVpUF1L-wwPHu_CyKjXqXD0oRwBoGP2peSCrSA/edit#slide=id.g4551faa5ed_0_208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ichfaceisreal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ocs.google.com/presentation/d/1OpcYLBVpUF1L-wwPHu_CyKjXqXD0oRwBoGP2peSCrSA/edit#slide=id.g4551faa5ed_0_208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openai.com/blog/dall-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S1OwOd-war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lab.research.google.com/drive/1_UT_Vf2cCaGW8DRKpWpYAVSUGiMkQu5Q?usp=sharin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colab.research.google.com/drive/1_UT_Vf2cCaGW8DRKpWpYAVSUGiMkQu5Q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iyon.com/" TargetMode="External"/><Relationship Id="rId2" Type="http://schemas.openxmlformats.org/officeDocument/2006/relationships/hyperlink" Target="https://www.whichfaceisreal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lab.research.google.com/drive/1oT69ts_qzr1xrPYguSepcl24QaQv5AYq#scrollTo=mlVW1_628s0G" TargetMode="External"/><Relationship Id="rId4" Type="http://schemas.openxmlformats.org/officeDocument/2006/relationships/hyperlink" Target="https://stablediffusionweb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tablediffusionweb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olab.research.google.com/drive/1oT69ts_qzr1xrPYguSepcl24QaQv5AYq#scrollTo=mlVW1_628s0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メイリオ" panose="020B0604030504040204" pitchFamily="50" charset="-128"/>
              </a:rPr>
              <a:t>１３</a:t>
            </a:r>
            <a:r>
              <a:rPr lang="en-US" altLang="ja-JP" sz="4400" dirty="0">
                <a:latin typeface="メイリオ" panose="020B0604030504040204" pitchFamily="50" charset="-128"/>
              </a:rPr>
              <a:t>. </a:t>
            </a:r>
            <a:r>
              <a:rPr lang="ja-JP" altLang="en-US" sz="4400" dirty="0">
                <a:latin typeface="メイリオ" panose="020B0604030504040204" pitchFamily="50" charset="-128"/>
              </a:rPr>
              <a:t>人工知能による画像生成</a:t>
            </a:r>
            <a:br>
              <a:rPr lang="en-US" altLang="ja-JP" sz="4400" dirty="0">
                <a:latin typeface="メイリオ" panose="020B0604030504040204" pitchFamily="50" charset="-128"/>
              </a:rPr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 lnSpcReduction="10000"/>
          </a:bodyPr>
          <a:lstStyle/>
          <a:p>
            <a:r>
              <a:rPr lang="ja-JP" altLang="en-US" sz="2800" dirty="0"/>
              <a:t>（ディープラーニング，</a:t>
            </a:r>
            <a:r>
              <a:rPr lang="en-US" altLang="ja-JP" sz="2800" dirty="0"/>
              <a:t>Python </a:t>
            </a:r>
            <a:r>
              <a:rPr lang="ja-JP" altLang="en-US" sz="2800" dirty="0"/>
              <a:t>を使用）</a:t>
            </a:r>
            <a:endParaRPr lang="en-US" altLang="ja-JP" sz="2800" dirty="0"/>
          </a:p>
          <a:p>
            <a:r>
              <a:rPr lang="ja-JP" altLang="en-US" sz="2800" dirty="0"/>
              <a:t>（全１５回）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0890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ディープラーニング</a:t>
            </a:r>
            <a:r>
              <a:rPr lang="ja-JP" altLang="en-US" sz="2400" dirty="0"/>
              <a:t>は</a:t>
            </a:r>
            <a:r>
              <a:rPr lang="ja-JP" altLang="en-US" sz="2400" b="1" dirty="0"/>
              <a:t>機械学習</a:t>
            </a:r>
            <a:r>
              <a:rPr lang="ja-JP" altLang="en-US" sz="2400" dirty="0"/>
              <a:t>の一種であり、人工</a:t>
            </a:r>
            <a:r>
              <a:rPr lang="ja-JP" altLang="en-US" sz="2400" b="1" dirty="0"/>
              <a:t>ニューラルネットワーク</a:t>
            </a:r>
            <a:r>
              <a:rPr lang="ja-JP" altLang="en-US" sz="2400" dirty="0"/>
              <a:t>を使用して</a:t>
            </a:r>
            <a:r>
              <a:rPr lang="ja-JP" altLang="en-US" sz="2400" b="1" dirty="0"/>
              <a:t>データから学習</a:t>
            </a:r>
            <a:r>
              <a:rPr lang="ja-JP" altLang="en-US" sz="2400" dirty="0"/>
              <a:t>し、複雑な</a:t>
            </a:r>
            <a:r>
              <a:rPr lang="ja-JP" altLang="en-US" sz="2400" b="1" dirty="0"/>
              <a:t>タスクを実行</a:t>
            </a:r>
            <a:r>
              <a:rPr lang="ja-JP" altLang="en-US" sz="2400" dirty="0"/>
              <a:t>する技術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「ディープ」の名前は、</a:t>
            </a:r>
            <a:r>
              <a:rPr lang="ja-JP" altLang="en-US" sz="2400" b="1" dirty="0"/>
              <a:t>多層のニューラルネットワーク</a:t>
            </a:r>
            <a:r>
              <a:rPr lang="ja-JP" altLang="en-US" sz="2400" dirty="0"/>
              <a:t>を使用することに由来</a:t>
            </a:r>
          </a:p>
          <a:p>
            <a:endParaRPr lang="ja-JP" altLang="en-US" sz="2400" dirty="0"/>
          </a:p>
          <a:p>
            <a:r>
              <a:rPr lang="ja-JP" altLang="en-US" sz="2400" dirty="0"/>
              <a:t>ディープラーニングが広く利用される理由は、</a:t>
            </a:r>
            <a:r>
              <a:rPr lang="ja-JP" altLang="en-US" sz="2400" b="1" dirty="0"/>
              <a:t>多様なデータに適用</a:t>
            </a:r>
            <a:r>
              <a:rPr lang="ja-JP" altLang="en-US" sz="2400" dirty="0"/>
              <a:t>でき、</a:t>
            </a:r>
            <a:r>
              <a:rPr lang="ja-JP" altLang="en-US" sz="2400" b="1" dirty="0"/>
              <a:t>さまざまなタスク</a:t>
            </a:r>
            <a:r>
              <a:rPr lang="ja-JP" altLang="en-US" sz="2400" dirty="0"/>
              <a:t>で高性能を発揮するため</a:t>
            </a:r>
            <a:r>
              <a:rPr lang="ja-JP" altLang="en-US" sz="2400"/>
              <a:t>。例：</a:t>
            </a:r>
            <a:r>
              <a:rPr lang="ja-JP" altLang="en-US" sz="2400" b="1"/>
              <a:t>画像</a:t>
            </a:r>
            <a:r>
              <a:rPr lang="ja-JP" altLang="en-US" sz="2400" b="1" dirty="0"/>
              <a:t>認識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自然言語処理</a:t>
            </a:r>
            <a:r>
              <a:rPr lang="ja-JP" altLang="en-US" sz="2400" dirty="0"/>
              <a:t>、</a:t>
            </a:r>
            <a:r>
              <a:rPr lang="ja-JP" altLang="en-US" sz="2400" b="1" dirty="0"/>
              <a:t>音声認識</a:t>
            </a:r>
            <a:r>
              <a:rPr lang="ja-JP" altLang="en-US" sz="2400" dirty="0"/>
              <a:t>など。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750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697F9-70CC-4E5E-957C-308DC50B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自己符号化（オートエンコード）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F9602-6CB9-4DEC-812F-B6E5FE42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543" y="999104"/>
            <a:ext cx="2745205" cy="7412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7727EF-919C-48E7-9A48-41776FD1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2DEAFC-E99E-47DD-81F1-575112A35B41}"/>
              </a:ext>
            </a:extLst>
          </p:cNvPr>
          <p:cNvSpPr/>
          <p:nvPr/>
        </p:nvSpPr>
        <p:spPr>
          <a:xfrm>
            <a:off x="306918" y="1638398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4E0DBB9E-5F11-49D6-8DF6-31368CF4F63C}"/>
              </a:ext>
            </a:extLst>
          </p:cNvPr>
          <p:cNvSpPr/>
          <p:nvPr/>
        </p:nvSpPr>
        <p:spPr>
          <a:xfrm>
            <a:off x="1380286" y="281769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DA99FC8A-3786-4C72-9A76-EBCA45772BDC}"/>
              </a:ext>
            </a:extLst>
          </p:cNvPr>
          <p:cNvSpPr/>
          <p:nvPr/>
        </p:nvSpPr>
        <p:spPr>
          <a:xfrm>
            <a:off x="1538062" y="303557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2B32C59B-46A9-44D7-B05C-23DCB14C3C55}"/>
              </a:ext>
            </a:extLst>
          </p:cNvPr>
          <p:cNvSpPr/>
          <p:nvPr/>
        </p:nvSpPr>
        <p:spPr>
          <a:xfrm>
            <a:off x="1758388" y="264709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DF27445F-300D-4C94-A986-7961A322EAD3}"/>
              </a:ext>
            </a:extLst>
          </p:cNvPr>
          <p:cNvSpPr/>
          <p:nvPr/>
        </p:nvSpPr>
        <p:spPr>
          <a:xfrm>
            <a:off x="1659468" y="254319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0995136D-3016-4710-BD09-4293086A311C}"/>
              </a:ext>
            </a:extLst>
          </p:cNvPr>
          <p:cNvSpPr/>
          <p:nvPr/>
        </p:nvSpPr>
        <p:spPr>
          <a:xfrm>
            <a:off x="1321288" y="383199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1CF6E4B1-8E26-4139-810D-15800C010FCA}"/>
              </a:ext>
            </a:extLst>
          </p:cNvPr>
          <p:cNvSpPr/>
          <p:nvPr/>
        </p:nvSpPr>
        <p:spPr>
          <a:xfrm>
            <a:off x="1926168" y="338547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284D9C2F-3C6C-4F63-92C8-BBB91D9977E0}"/>
              </a:ext>
            </a:extLst>
          </p:cNvPr>
          <p:cNvSpPr/>
          <p:nvPr/>
        </p:nvSpPr>
        <p:spPr>
          <a:xfrm>
            <a:off x="2180328" y="306626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A8048733-0942-46E7-8609-28E86F2C1078}"/>
              </a:ext>
            </a:extLst>
          </p:cNvPr>
          <p:cNvSpPr/>
          <p:nvPr/>
        </p:nvSpPr>
        <p:spPr>
          <a:xfrm>
            <a:off x="1792818" y="309076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E601AB35-D81E-48B7-8F14-35A3F9EE0A2F}"/>
              </a:ext>
            </a:extLst>
          </p:cNvPr>
          <p:cNvSpPr/>
          <p:nvPr/>
        </p:nvSpPr>
        <p:spPr>
          <a:xfrm>
            <a:off x="2469305" y="283203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5CCAEBEE-0DAE-424B-95FC-94C122F8BC1C}"/>
              </a:ext>
            </a:extLst>
          </p:cNvPr>
          <p:cNvSpPr/>
          <p:nvPr/>
        </p:nvSpPr>
        <p:spPr>
          <a:xfrm>
            <a:off x="1005083" y="345850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07F80FC1-310C-459D-9022-19F588C110CA}"/>
              </a:ext>
            </a:extLst>
          </p:cNvPr>
          <p:cNvSpPr/>
          <p:nvPr/>
        </p:nvSpPr>
        <p:spPr>
          <a:xfrm>
            <a:off x="1308192" y="347982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1D835F39-1FF4-4F5F-9F15-1AE1DAC337D0}"/>
              </a:ext>
            </a:extLst>
          </p:cNvPr>
          <p:cNvSpPr/>
          <p:nvPr/>
        </p:nvSpPr>
        <p:spPr>
          <a:xfrm>
            <a:off x="2535980" y="297686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0DB84B26-58CA-4C78-8DA5-E28A3516B04D}"/>
              </a:ext>
            </a:extLst>
          </p:cNvPr>
          <p:cNvSpPr/>
          <p:nvPr/>
        </p:nvSpPr>
        <p:spPr>
          <a:xfrm>
            <a:off x="2326296" y="309468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675A38BC-033D-46D3-997C-369C6B194572}"/>
              </a:ext>
            </a:extLst>
          </p:cNvPr>
          <p:cNvSpPr/>
          <p:nvPr/>
        </p:nvSpPr>
        <p:spPr>
          <a:xfrm>
            <a:off x="1771366" y="289071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FDC83A2B-BA94-4967-8787-C65D695DBE56}"/>
              </a:ext>
            </a:extLst>
          </p:cNvPr>
          <p:cNvSpPr/>
          <p:nvPr/>
        </p:nvSpPr>
        <p:spPr>
          <a:xfrm>
            <a:off x="1461728" y="315348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F3FFE35B-E391-4BD0-A824-0B3CE728A8CF}"/>
              </a:ext>
            </a:extLst>
          </p:cNvPr>
          <p:cNvSpPr/>
          <p:nvPr/>
        </p:nvSpPr>
        <p:spPr>
          <a:xfrm>
            <a:off x="1277584" y="364097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58D927AE-11D9-47DB-A2F2-368F06CDFC6C}"/>
              </a:ext>
            </a:extLst>
          </p:cNvPr>
          <p:cNvSpPr/>
          <p:nvPr/>
        </p:nvSpPr>
        <p:spPr>
          <a:xfrm>
            <a:off x="1193724" y="3239599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F86E0547-F675-4A1B-A9D8-C23CDD8C7332}"/>
              </a:ext>
            </a:extLst>
          </p:cNvPr>
          <p:cNvSpPr/>
          <p:nvPr/>
        </p:nvSpPr>
        <p:spPr>
          <a:xfrm>
            <a:off x="1583506" y="281532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256D5AA4-D1DE-47BA-B2C7-C334C098447F}"/>
              </a:ext>
            </a:extLst>
          </p:cNvPr>
          <p:cNvSpPr/>
          <p:nvPr/>
        </p:nvSpPr>
        <p:spPr>
          <a:xfrm>
            <a:off x="1210137" y="305071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A4EA916B-B8F4-4475-9BB3-9AD5440E4806}"/>
              </a:ext>
            </a:extLst>
          </p:cNvPr>
          <p:cNvSpPr/>
          <p:nvPr/>
        </p:nvSpPr>
        <p:spPr>
          <a:xfrm>
            <a:off x="1426394" y="3321194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1685EA28-3395-49B2-9C21-29F60C46A328}"/>
              </a:ext>
            </a:extLst>
          </p:cNvPr>
          <p:cNvSpPr/>
          <p:nvPr/>
        </p:nvSpPr>
        <p:spPr>
          <a:xfrm>
            <a:off x="1913223" y="297902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コンテンツ プレースホルダー 2">
            <a:extLst>
              <a:ext uri="{FF2B5EF4-FFF2-40B4-BE49-F238E27FC236}">
                <a16:creationId xmlns:a16="http://schemas.microsoft.com/office/drawing/2014/main" id="{3EE3449C-BA99-4BA7-ADC4-D755DBAF9AFD}"/>
              </a:ext>
            </a:extLst>
          </p:cNvPr>
          <p:cNvSpPr txBox="1">
            <a:spLocks/>
          </p:cNvSpPr>
          <p:nvPr/>
        </p:nvSpPr>
        <p:spPr>
          <a:xfrm>
            <a:off x="7817097" y="1320917"/>
            <a:ext cx="1267453" cy="7412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低次元の特徴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66D132CF-D7C8-411B-86B2-B73255398400}"/>
              </a:ext>
            </a:extLst>
          </p:cNvPr>
          <p:cNvSpPr/>
          <p:nvPr/>
        </p:nvSpPr>
        <p:spPr>
          <a:xfrm>
            <a:off x="4243793" y="1588207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9300418-208D-4455-A8F0-43757C169AD6}"/>
              </a:ext>
            </a:extLst>
          </p:cNvPr>
          <p:cNvSpPr/>
          <p:nvPr/>
        </p:nvSpPr>
        <p:spPr>
          <a:xfrm>
            <a:off x="5317161" y="276750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AB6CC991-32D1-4C7C-9C69-6B8139634406}"/>
              </a:ext>
            </a:extLst>
          </p:cNvPr>
          <p:cNvSpPr/>
          <p:nvPr/>
        </p:nvSpPr>
        <p:spPr>
          <a:xfrm>
            <a:off x="5474937" y="298538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253F4952-0F56-4E94-9F95-4FC9F07502EF}"/>
              </a:ext>
            </a:extLst>
          </p:cNvPr>
          <p:cNvSpPr/>
          <p:nvPr/>
        </p:nvSpPr>
        <p:spPr>
          <a:xfrm>
            <a:off x="5695263" y="259690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9B2D34ED-B5E5-466C-B1A0-529645DD0ADD}"/>
              </a:ext>
            </a:extLst>
          </p:cNvPr>
          <p:cNvSpPr/>
          <p:nvPr/>
        </p:nvSpPr>
        <p:spPr>
          <a:xfrm>
            <a:off x="5596343" y="249300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F211868E-D9F4-41DF-8273-618429A97BC6}"/>
              </a:ext>
            </a:extLst>
          </p:cNvPr>
          <p:cNvSpPr/>
          <p:nvPr/>
        </p:nvSpPr>
        <p:spPr>
          <a:xfrm>
            <a:off x="5258163" y="378180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70700A45-26AF-4C1B-B248-BDA2143AA2C0}"/>
              </a:ext>
            </a:extLst>
          </p:cNvPr>
          <p:cNvSpPr/>
          <p:nvPr/>
        </p:nvSpPr>
        <p:spPr>
          <a:xfrm>
            <a:off x="5863043" y="333528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3A757382-DBCD-4802-B792-5099D1EDD042}"/>
              </a:ext>
            </a:extLst>
          </p:cNvPr>
          <p:cNvSpPr/>
          <p:nvPr/>
        </p:nvSpPr>
        <p:spPr>
          <a:xfrm>
            <a:off x="6117203" y="301607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72AA592B-FD51-424E-91EC-406191C3EC2E}"/>
              </a:ext>
            </a:extLst>
          </p:cNvPr>
          <p:cNvSpPr/>
          <p:nvPr/>
        </p:nvSpPr>
        <p:spPr>
          <a:xfrm>
            <a:off x="5729693" y="304057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139D649-6CDC-4C46-8979-CA56C55FCD5A}"/>
              </a:ext>
            </a:extLst>
          </p:cNvPr>
          <p:cNvSpPr/>
          <p:nvPr/>
        </p:nvSpPr>
        <p:spPr>
          <a:xfrm>
            <a:off x="6406180" y="278184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8E230365-EECD-4EE0-8779-204A8540AC93}"/>
              </a:ext>
            </a:extLst>
          </p:cNvPr>
          <p:cNvSpPr/>
          <p:nvPr/>
        </p:nvSpPr>
        <p:spPr>
          <a:xfrm>
            <a:off x="4941958" y="340831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BB62294A-3330-416C-8912-22D823144E0A}"/>
              </a:ext>
            </a:extLst>
          </p:cNvPr>
          <p:cNvSpPr/>
          <p:nvPr/>
        </p:nvSpPr>
        <p:spPr>
          <a:xfrm>
            <a:off x="5245067" y="3429632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82322E89-2886-4394-AD2E-F0411266E297}"/>
              </a:ext>
            </a:extLst>
          </p:cNvPr>
          <p:cNvSpPr/>
          <p:nvPr/>
        </p:nvSpPr>
        <p:spPr>
          <a:xfrm>
            <a:off x="6472855" y="292667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楕円 76">
            <a:extLst>
              <a:ext uri="{FF2B5EF4-FFF2-40B4-BE49-F238E27FC236}">
                <a16:creationId xmlns:a16="http://schemas.microsoft.com/office/drawing/2014/main" id="{B66799B5-5666-4D91-9916-A63C27592AC3}"/>
              </a:ext>
            </a:extLst>
          </p:cNvPr>
          <p:cNvSpPr/>
          <p:nvPr/>
        </p:nvSpPr>
        <p:spPr>
          <a:xfrm>
            <a:off x="6263171" y="3044490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8" name="楕円 77">
            <a:extLst>
              <a:ext uri="{FF2B5EF4-FFF2-40B4-BE49-F238E27FC236}">
                <a16:creationId xmlns:a16="http://schemas.microsoft.com/office/drawing/2014/main" id="{A1C96599-45F6-4764-84FD-0F0E7F15E727}"/>
              </a:ext>
            </a:extLst>
          </p:cNvPr>
          <p:cNvSpPr/>
          <p:nvPr/>
        </p:nvSpPr>
        <p:spPr>
          <a:xfrm>
            <a:off x="5708241" y="2840526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9" name="楕円 78">
            <a:extLst>
              <a:ext uri="{FF2B5EF4-FFF2-40B4-BE49-F238E27FC236}">
                <a16:creationId xmlns:a16="http://schemas.microsoft.com/office/drawing/2014/main" id="{3DC8F34C-01F0-4019-B8F1-1C679DEEB52F}"/>
              </a:ext>
            </a:extLst>
          </p:cNvPr>
          <p:cNvSpPr/>
          <p:nvPr/>
        </p:nvSpPr>
        <p:spPr>
          <a:xfrm>
            <a:off x="5398603" y="310329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楕円 79">
            <a:extLst>
              <a:ext uri="{FF2B5EF4-FFF2-40B4-BE49-F238E27FC236}">
                <a16:creationId xmlns:a16="http://schemas.microsoft.com/office/drawing/2014/main" id="{288C3298-8119-4B6C-BBFB-2006661A0A0F}"/>
              </a:ext>
            </a:extLst>
          </p:cNvPr>
          <p:cNvSpPr/>
          <p:nvPr/>
        </p:nvSpPr>
        <p:spPr>
          <a:xfrm>
            <a:off x="5214459" y="359078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1" name="楕円 80">
            <a:extLst>
              <a:ext uri="{FF2B5EF4-FFF2-40B4-BE49-F238E27FC236}">
                <a16:creationId xmlns:a16="http://schemas.microsoft.com/office/drawing/2014/main" id="{07450DEE-6F2F-4501-A74F-EF160B3ED86A}"/>
              </a:ext>
            </a:extLst>
          </p:cNvPr>
          <p:cNvSpPr/>
          <p:nvPr/>
        </p:nvSpPr>
        <p:spPr>
          <a:xfrm>
            <a:off x="5130599" y="3189408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2" name="楕円 81">
            <a:extLst>
              <a:ext uri="{FF2B5EF4-FFF2-40B4-BE49-F238E27FC236}">
                <a16:creationId xmlns:a16="http://schemas.microsoft.com/office/drawing/2014/main" id="{AB12318E-1B04-4377-BACD-0A1F2DCB7FB4}"/>
              </a:ext>
            </a:extLst>
          </p:cNvPr>
          <p:cNvSpPr/>
          <p:nvPr/>
        </p:nvSpPr>
        <p:spPr>
          <a:xfrm>
            <a:off x="5520381" y="2765137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楕円 82">
            <a:extLst>
              <a:ext uri="{FF2B5EF4-FFF2-40B4-BE49-F238E27FC236}">
                <a16:creationId xmlns:a16="http://schemas.microsoft.com/office/drawing/2014/main" id="{1D0899F5-47C3-4993-ADC0-6391FAF8EF00}"/>
              </a:ext>
            </a:extLst>
          </p:cNvPr>
          <p:cNvSpPr/>
          <p:nvPr/>
        </p:nvSpPr>
        <p:spPr>
          <a:xfrm>
            <a:off x="5147012" y="3000525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楕円 83">
            <a:extLst>
              <a:ext uri="{FF2B5EF4-FFF2-40B4-BE49-F238E27FC236}">
                <a16:creationId xmlns:a16="http://schemas.microsoft.com/office/drawing/2014/main" id="{64ADD1A8-F253-48DA-89EC-5C06AC9AC96A}"/>
              </a:ext>
            </a:extLst>
          </p:cNvPr>
          <p:cNvSpPr/>
          <p:nvPr/>
        </p:nvSpPr>
        <p:spPr>
          <a:xfrm>
            <a:off x="5363269" y="3271003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楕円 84">
            <a:extLst>
              <a:ext uri="{FF2B5EF4-FFF2-40B4-BE49-F238E27FC236}">
                <a16:creationId xmlns:a16="http://schemas.microsoft.com/office/drawing/2014/main" id="{E454B11C-2BE8-4559-A29E-2EBE28DF3B6D}"/>
              </a:ext>
            </a:extLst>
          </p:cNvPr>
          <p:cNvSpPr/>
          <p:nvPr/>
        </p:nvSpPr>
        <p:spPr>
          <a:xfrm>
            <a:off x="5850098" y="2928831"/>
            <a:ext cx="133350" cy="146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id="{C5A96EF4-274D-49AF-91EA-27E106BDEA6E}"/>
              </a:ext>
            </a:extLst>
          </p:cNvPr>
          <p:cNvSpPr/>
          <p:nvPr/>
        </p:nvSpPr>
        <p:spPr>
          <a:xfrm>
            <a:off x="3832082" y="2826660"/>
            <a:ext cx="300560" cy="749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C232DFD-4DC9-4F96-A917-AEC116F09923}"/>
              </a:ext>
            </a:extLst>
          </p:cNvPr>
          <p:cNvSpPr/>
          <p:nvPr/>
        </p:nvSpPr>
        <p:spPr>
          <a:xfrm>
            <a:off x="8271688" y="2038349"/>
            <a:ext cx="358325" cy="23812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B2B92A7-5F25-41F9-A9E3-4CF1A5134607}"/>
              </a:ext>
            </a:extLst>
          </p:cNvPr>
          <p:cNvCxnSpPr/>
          <p:nvPr/>
        </p:nvCxnSpPr>
        <p:spPr>
          <a:xfrm>
            <a:off x="8271688" y="2192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B732DDB7-4216-427C-97AD-7EA2659139FC}"/>
              </a:ext>
            </a:extLst>
          </p:cNvPr>
          <p:cNvCxnSpPr/>
          <p:nvPr/>
        </p:nvCxnSpPr>
        <p:spPr>
          <a:xfrm>
            <a:off x="8271686" y="2351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16934CDE-EA6C-481F-A06E-FFF1E3D08EF0}"/>
              </a:ext>
            </a:extLst>
          </p:cNvPr>
          <p:cNvCxnSpPr/>
          <p:nvPr/>
        </p:nvCxnSpPr>
        <p:spPr>
          <a:xfrm>
            <a:off x="8271684" y="2510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48CDB145-81D7-463D-B593-2CD529F2FA96}"/>
              </a:ext>
            </a:extLst>
          </p:cNvPr>
          <p:cNvCxnSpPr/>
          <p:nvPr/>
        </p:nvCxnSpPr>
        <p:spPr>
          <a:xfrm>
            <a:off x="8271682" y="2669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>
            <a:extLst>
              <a:ext uri="{FF2B5EF4-FFF2-40B4-BE49-F238E27FC236}">
                <a16:creationId xmlns:a16="http://schemas.microsoft.com/office/drawing/2014/main" id="{02A5C989-5012-4BAE-BA3C-57FCB7B9F97E}"/>
              </a:ext>
            </a:extLst>
          </p:cNvPr>
          <p:cNvCxnSpPr/>
          <p:nvPr/>
        </p:nvCxnSpPr>
        <p:spPr>
          <a:xfrm>
            <a:off x="8271680" y="2827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>
            <a:extLst>
              <a:ext uri="{FF2B5EF4-FFF2-40B4-BE49-F238E27FC236}">
                <a16:creationId xmlns:a16="http://schemas.microsoft.com/office/drawing/2014/main" id="{B0A13A6B-602C-4DB6-9768-59B6C360C11E}"/>
              </a:ext>
            </a:extLst>
          </p:cNvPr>
          <p:cNvCxnSpPr/>
          <p:nvPr/>
        </p:nvCxnSpPr>
        <p:spPr>
          <a:xfrm>
            <a:off x="8271678" y="2986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>
            <a:extLst>
              <a:ext uri="{FF2B5EF4-FFF2-40B4-BE49-F238E27FC236}">
                <a16:creationId xmlns:a16="http://schemas.microsoft.com/office/drawing/2014/main" id="{26AEFCC8-A75B-442C-BB02-1EDEC205D0FD}"/>
              </a:ext>
            </a:extLst>
          </p:cNvPr>
          <p:cNvCxnSpPr/>
          <p:nvPr/>
        </p:nvCxnSpPr>
        <p:spPr>
          <a:xfrm>
            <a:off x="8271676" y="3145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>
            <a:extLst>
              <a:ext uri="{FF2B5EF4-FFF2-40B4-BE49-F238E27FC236}">
                <a16:creationId xmlns:a16="http://schemas.microsoft.com/office/drawing/2014/main" id="{D8693EE8-88E1-48AD-8E1D-0B7F961104B7}"/>
              </a:ext>
            </a:extLst>
          </p:cNvPr>
          <p:cNvCxnSpPr/>
          <p:nvPr/>
        </p:nvCxnSpPr>
        <p:spPr>
          <a:xfrm>
            <a:off x="8271674" y="3304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2151D468-1B93-4D06-B335-8FC7C9721528}"/>
              </a:ext>
            </a:extLst>
          </p:cNvPr>
          <p:cNvCxnSpPr/>
          <p:nvPr/>
        </p:nvCxnSpPr>
        <p:spPr>
          <a:xfrm>
            <a:off x="8271672" y="3462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>
            <a:extLst>
              <a:ext uri="{FF2B5EF4-FFF2-40B4-BE49-F238E27FC236}">
                <a16:creationId xmlns:a16="http://schemas.microsoft.com/office/drawing/2014/main" id="{89F538C8-2188-4545-BEEC-AC88E55B1EB6}"/>
              </a:ext>
            </a:extLst>
          </p:cNvPr>
          <p:cNvCxnSpPr/>
          <p:nvPr/>
        </p:nvCxnSpPr>
        <p:spPr>
          <a:xfrm>
            <a:off x="8271670" y="3621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A0B8CB4B-2D95-4843-85A3-27BEB26F57FB}"/>
              </a:ext>
            </a:extLst>
          </p:cNvPr>
          <p:cNvCxnSpPr/>
          <p:nvPr/>
        </p:nvCxnSpPr>
        <p:spPr>
          <a:xfrm>
            <a:off x="8271668" y="37803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392684ED-132A-431E-934A-ABBC8981BCF9}"/>
              </a:ext>
            </a:extLst>
          </p:cNvPr>
          <p:cNvCxnSpPr/>
          <p:nvPr/>
        </p:nvCxnSpPr>
        <p:spPr>
          <a:xfrm>
            <a:off x="8271666" y="39391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6EAE0B8B-5CA9-45B1-833C-72B59E303DB8}"/>
              </a:ext>
            </a:extLst>
          </p:cNvPr>
          <p:cNvCxnSpPr/>
          <p:nvPr/>
        </p:nvCxnSpPr>
        <p:spPr>
          <a:xfrm>
            <a:off x="8271664" y="409786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コネクタ 98">
            <a:extLst>
              <a:ext uri="{FF2B5EF4-FFF2-40B4-BE49-F238E27FC236}">
                <a16:creationId xmlns:a16="http://schemas.microsoft.com/office/drawing/2014/main" id="{4EA62192-644E-49B2-AA81-92FB47B82D33}"/>
              </a:ext>
            </a:extLst>
          </p:cNvPr>
          <p:cNvCxnSpPr/>
          <p:nvPr/>
        </p:nvCxnSpPr>
        <p:spPr>
          <a:xfrm>
            <a:off x="8271662" y="4256617"/>
            <a:ext cx="358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932DFD30-8128-444F-AECC-AE6FD538FF71}"/>
              </a:ext>
            </a:extLst>
          </p:cNvPr>
          <p:cNvSpPr/>
          <p:nvPr/>
        </p:nvSpPr>
        <p:spPr>
          <a:xfrm>
            <a:off x="3925435" y="4885425"/>
            <a:ext cx="48088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入力データ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低次元の特徴に圧縮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し、その後、その低次元の特徴から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元のデータを再構築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65F2A8F-C7F2-490F-8353-E36D6BC9E8D4}"/>
              </a:ext>
            </a:extLst>
          </p:cNvPr>
          <p:cNvCxnSpPr>
            <a:endCxn id="67" idx="6"/>
          </p:cNvCxnSpPr>
          <p:nvPr/>
        </p:nvCxnSpPr>
        <p:spPr>
          <a:xfrm flipH="1">
            <a:off x="5828613" y="2120651"/>
            <a:ext cx="2443049" cy="54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矢印コネクタ 100">
            <a:extLst>
              <a:ext uri="{FF2B5EF4-FFF2-40B4-BE49-F238E27FC236}">
                <a16:creationId xmlns:a16="http://schemas.microsoft.com/office/drawing/2014/main" id="{2A46041A-D4AC-441B-9C80-D64BBD9100C4}"/>
              </a:ext>
            </a:extLst>
          </p:cNvPr>
          <p:cNvCxnSpPr>
            <a:cxnSpLocks/>
          </p:cNvCxnSpPr>
          <p:nvPr/>
        </p:nvCxnSpPr>
        <p:spPr>
          <a:xfrm flipH="1">
            <a:off x="5141780" y="2280540"/>
            <a:ext cx="3129882" cy="1156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矢印コネクタ 101">
            <a:extLst>
              <a:ext uri="{FF2B5EF4-FFF2-40B4-BE49-F238E27FC236}">
                <a16:creationId xmlns:a16="http://schemas.microsoft.com/office/drawing/2014/main" id="{A29D19BC-60E7-45AD-894C-BCB609B5BCC5}"/>
              </a:ext>
            </a:extLst>
          </p:cNvPr>
          <p:cNvCxnSpPr>
            <a:cxnSpLocks/>
          </p:cNvCxnSpPr>
          <p:nvPr/>
        </p:nvCxnSpPr>
        <p:spPr>
          <a:xfrm flipH="1">
            <a:off x="6329846" y="2422301"/>
            <a:ext cx="1941811" cy="482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19571533-5147-47B1-BC7F-C8D943D6CCA6}"/>
              </a:ext>
            </a:extLst>
          </p:cNvPr>
          <p:cNvCxnSpPr>
            <a:cxnSpLocks/>
            <a:endCxn id="70" idx="7"/>
          </p:cNvCxnSpPr>
          <p:nvPr/>
        </p:nvCxnSpPr>
        <p:spPr>
          <a:xfrm flipH="1">
            <a:off x="5976864" y="2593809"/>
            <a:ext cx="2303306" cy="76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>
            <a:extLst>
              <a:ext uri="{FF2B5EF4-FFF2-40B4-BE49-F238E27FC236}">
                <a16:creationId xmlns:a16="http://schemas.microsoft.com/office/drawing/2014/main" id="{D905FFCE-D5AB-432E-A4CF-0BB982101368}"/>
              </a:ext>
            </a:extLst>
          </p:cNvPr>
          <p:cNvCxnSpPr>
            <a:cxnSpLocks/>
            <a:endCxn id="82" idx="5"/>
          </p:cNvCxnSpPr>
          <p:nvPr/>
        </p:nvCxnSpPr>
        <p:spPr>
          <a:xfrm flipH="1">
            <a:off x="5634202" y="2749399"/>
            <a:ext cx="2637454" cy="140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7E3FBCE5-2FC7-41AF-B7CC-9189BD979D62}"/>
              </a:ext>
            </a:extLst>
          </p:cNvPr>
          <p:cNvCxnSpPr>
            <a:cxnSpLocks/>
          </p:cNvCxnSpPr>
          <p:nvPr/>
        </p:nvCxnSpPr>
        <p:spPr>
          <a:xfrm flipH="1">
            <a:off x="5291540" y="2901719"/>
            <a:ext cx="2980116" cy="143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C215A0ED-5391-4B05-BE60-8894232FB323}"/>
              </a:ext>
            </a:extLst>
          </p:cNvPr>
          <p:cNvCxnSpPr>
            <a:cxnSpLocks/>
            <a:endCxn id="80" idx="6"/>
          </p:cNvCxnSpPr>
          <p:nvPr/>
        </p:nvCxnSpPr>
        <p:spPr>
          <a:xfrm flipH="1">
            <a:off x="5347809" y="3056143"/>
            <a:ext cx="2923848" cy="607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>
            <a:extLst>
              <a:ext uri="{FF2B5EF4-FFF2-40B4-BE49-F238E27FC236}">
                <a16:creationId xmlns:a16="http://schemas.microsoft.com/office/drawing/2014/main" id="{B6040E46-9268-4792-8663-183F409896FD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6020568" y="3185519"/>
            <a:ext cx="2251120" cy="43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>
            <a:extLst>
              <a:ext uri="{FF2B5EF4-FFF2-40B4-BE49-F238E27FC236}">
                <a16:creationId xmlns:a16="http://schemas.microsoft.com/office/drawing/2014/main" id="{2448011F-9481-40C3-AA8B-33BD8AFF2164}"/>
              </a:ext>
            </a:extLst>
          </p:cNvPr>
          <p:cNvCxnSpPr>
            <a:cxnSpLocks/>
          </p:cNvCxnSpPr>
          <p:nvPr/>
        </p:nvCxnSpPr>
        <p:spPr>
          <a:xfrm flipH="1" flipV="1">
            <a:off x="4996845" y="3287579"/>
            <a:ext cx="3274812" cy="97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>
            <a:extLst>
              <a:ext uri="{FF2B5EF4-FFF2-40B4-BE49-F238E27FC236}">
                <a16:creationId xmlns:a16="http://schemas.microsoft.com/office/drawing/2014/main" id="{B456DBE2-2B7F-4ACB-983B-89CB9D7D4B02}"/>
              </a:ext>
            </a:extLst>
          </p:cNvPr>
          <p:cNvCxnSpPr>
            <a:cxnSpLocks/>
            <a:endCxn id="77" idx="6"/>
          </p:cNvCxnSpPr>
          <p:nvPr/>
        </p:nvCxnSpPr>
        <p:spPr>
          <a:xfrm flipH="1" flipV="1">
            <a:off x="6396521" y="3117515"/>
            <a:ext cx="1883650" cy="406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>
            <a:extLst>
              <a:ext uri="{FF2B5EF4-FFF2-40B4-BE49-F238E27FC236}">
                <a16:creationId xmlns:a16="http://schemas.microsoft.com/office/drawing/2014/main" id="{55D7F4E7-32F1-4C58-9433-C33DCE3BE7E0}"/>
              </a:ext>
            </a:extLst>
          </p:cNvPr>
          <p:cNvCxnSpPr>
            <a:cxnSpLocks/>
            <a:endCxn id="67" idx="4"/>
          </p:cNvCxnSpPr>
          <p:nvPr/>
        </p:nvCxnSpPr>
        <p:spPr>
          <a:xfrm flipH="1" flipV="1">
            <a:off x="5761938" y="2742950"/>
            <a:ext cx="2482762" cy="971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矢印コネクタ 112">
            <a:extLst>
              <a:ext uri="{FF2B5EF4-FFF2-40B4-BE49-F238E27FC236}">
                <a16:creationId xmlns:a16="http://schemas.microsoft.com/office/drawing/2014/main" id="{9218BB95-21A6-416D-8BA2-BA3CEC27749D}"/>
              </a:ext>
            </a:extLst>
          </p:cNvPr>
          <p:cNvCxnSpPr>
            <a:cxnSpLocks/>
            <a:endCxn id="79" idx="6"/>
          </p:cNvCxnSpPr>
          <p:nvPr/>
        </p:nvCxnSpPr>
        <p:spPr>
          <a:xfrm flipH="1" flipV="1">
            <a:off x="5531953" y="3176316"/>
            <a:ext cx="2748060" cy="701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矢印コネクタ 114">
            <a:extLst>
              <a:ext uri="{FF2B5EF4-FFF2-40B4-BE49-F238E27FC236}">
                <a16:creationId xmlns:a16="http://schemas.microsoft.com/office/drawing/2014/main" id="{92DD6124-07D1-4855-8EAD-69E45A6F506F}"/>
              </a:ext>
            </a:extLst>
          </p:cNvPr>
          <p:cNvCxnSpPr>
            <a:cxnSpLocks/>
            <a:endCxn id="84" idx="3"/>
          </p:cNvCxnSpPr>
          <p:nvPr/>
        </p:nvCxnSpPr>
        <p:spPr>
          <a:xfrm flipH="1" flipV="1">
            <a:off x="5382798" y="3395664"/>
            <a:ext cx="2888706" cy="63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矢印コネクタ 117">
            <a:extLst>
              <a:ext uri="{FF2B5EF4-FFF2-40B4-BE49-F238E27FC236}">
                <a16:creationId xmlns:a16="http://schemas.microsoft.com/office/drawing/2014/main" id="{ABDC0C76-CD05-494D-81A3-9D07B15CC71C}"/>
              </a:ext>
            </a:extLst>
          </p:cNvPr>
          <p:cNvCxnSpPr>
            <a:cxnSpLocks/>
            <a:endCxn id="66" idx="7"/>
          </p:cNvCxnSpPr>
          <p:nvPr/>
        </p:nvCxnSpPr>
        <p:spPr>
          <a:xfrm flipH="1" flipV="1">
            <a:off x="5588758" y="3006772"/>
            <a:ext cx="2682748" cy="118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>
            <a:extLst>
              <a:ext uri="{FF2B5EF4-FFF2-40B4-BE49-F238E27FC236}">
                <a16:creationId xmlns:a16="http://schemas.microsoft.com/office/drawing/2014/main" id="{00DF7A66-BB6B-4248-BC89-A16281969C74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5383836" y="2913551"/>
            <a:ext cx="2887668" cy="1412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50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A9FE2A-8396-4144-8DA0-6341919B6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自然言語処理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C2F6D3A-98D6-4115-B2AC-DDFBB3D11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自然言語処理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/>
              <a:t>人間が普段使う言語</a:t>
            </a:r>
            <a:r>
              <a:rPr kumimoji="1" lang="ja-JP" altLang="en-US" sz="2400" dirty="0"/>
              <a:t>（日本語、英語など）を</a:t>
            </a:r>
            <a:r>
              <a:rPr kumimoji="1" lang="ja-JP" altLang="en-US" sz="2400" b="1" dirty="0"/>
              <a:t>コンピュータが理解したり、生成する技術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/>
              <a:t>【</a:t>
            </a:r>
            <a:r>
              <a:rPr lang="ja-JP" altLang="en-US" sz="2400" dirty="0"/>
              <a:t>自然言語処理のさまざまな応用</a:t>
            </a:r>
            <a:r>
              <a:rPr kumimoji="1" lang="en-US" altLang="ja-JP" sz="2400" dirty="0"/>
              <a:t>】</a:t>
            </a:r>
          </a:p>
          <a:p>
            <a:pPr marL="0" indent="0">
              <a:buNone/>
            </a:pPr>
            <a:r>
              <a:rPr kumimoji="1" lang="ja-JP" altLang="en-US" sz="2400" b="1" dirty="0"/>
              <a:t>情報検索</a:t>
            </a:r>
            <a:r>
              <a:rPr lang="ja-JP" altLang="en-US" sz="2400" b="1" dirty="0"/>
              <a:t>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との対話、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への指示、</a:t>
            </a:r>
            <a:r>
              <a:rPr lang="ja-JP" altLang="en-US" sz="2400" b="1" dirty="0"/>
              <a:t>プログラミング支援</a:t>
            </a:r>
            <a:r>
              <a:rPr kumimoji="1" lang="ja-JP" altLang="en-US" sz="2400" b="1" dirty="0"/>
              <a:t>、人間の指示による文書の作成や推敲、翻訳、要約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842298-A380-432A-8F04-61E0CEB8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995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16C426-4759-7D59-2981-32030BA7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単語の特徴ベクトル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804DEB-3AB8-62A2-533F-B64E02D0F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u="sng" dirty="0">
                <a:solidFill>
                  <a:srgbClr val="C00000"/>
                </a:solidFill>
              </a:rPr>
              <a:t>単語の特徴ベクトル</a:t>
            </a:r>
            <a:r>
              <a:rPr kumimoji="1" lang="ja-JP" altLang="en-US" sz="2400" dirty="0"/>
              <a:t>は，</a:t>
            </a:r>
            <a:r>
              <a:rPr kumimoji="1" lang="ja-JP" altLang="en-US" sz="2400" b="1" u="sng" dirty="0">
                <a:solidFill>
                  <a:srgbClr val="C00000"/>
                </a:solidFill>
              </a:rPr>
              <a:t>単語を数値化</a:t>
            </a:r>
            <a:r>
              <a:rPr kumimoji="1" lang="ja-JP" altLang="en-US" sz="2400" dirty="0"/>
              <a:t>したもの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このとき，複数の数値の組（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ベクトル</a:t>
            </a:r>
            <a:r>
              <a:rPr kumimoji="1" lang="ja-JP" altLang="en-US" sz="2400" dirty="0"/>
              <a:t>）を考える</a:t>
            </a:r>
            <a:endParaRPr kumimoji="1" lang="en-US" altLang="ja-JP" sz="2400" dirty="0"/>
          </a:p>
          <a:p>
            <a:r>
              <a:rPr lang="ja-JP" altLang="en-US" sz="2400" b="1" u="sng" dirty="0">
                <a:solidFill>
                  <a:srgbClr val="C00000"/>
                </a:solidFill>
              </a:rPr>
              <a:t>意味の近い単語</a:t>
            </a:r>
            <a:r>
              <a:rPr lang="ja-JP" altLang="en-US" sz="2400" dirty="0"/>
              <a:t>は</a:t>
            </a:r>
            <a:r>
              <a:rPr lang="ja-JP" altLang="en-US" sz="2400" b="1" u="sng" dirty="0">
                <a:solidFill>
                  <a:srgbClr val="FF0000"/>
                </a:solidFill>
              </a:rPr>
              <a:t>近く</a:t>
            </a:r>
            <a:r>
              <a:rPr lang="ja-JP" altLang="en-US" sz="2400" dirty="0"/>
              <a:t>になるようにする。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A4AE14-7F23-90B6-23CC-8D8879519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D851BFA-AB62-FBD5-75CC-0F3F3E10DF94}"/>
              </a:ext>
            </a:extLst>
          </p:cNvPr>
          <p:cNvSpPr/>
          <p:nvPr/>
        </p:nvSpPr>
        <p:spPr>
          <a:xfrm>
            <a:off x="3620150" y="4350610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A6F543D-1F75-155E-0FB5-7B5299EF053F}"/>
              </a:ext>
            </a:extLst>
          </p:cNvPr>
          <p:cNvSpPr/>
          <p:nvPr/>
        </p:nvSpPr>
        <p:spPr>
          <a:xfrm>
            <a:off x="3144361" y="5083021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749A10B-613B-DF99-44A8-6F09230733C6}"/>
              </a:ext>
            </a:extLst>
          </p:cNvPr>
          <p:cNvSpPr/>
          <p:nvPr/>
        </p:nvSpPr>
        <p:spPr>
          <a:xfrm>
            <a:off x="5963707" y="5223649"/>
            <a:ext cx="344861" cy="385001"/>
          </a:xfrm>
          <a:prstGeom prst="ellipse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9CBD42-4238-290D-1709-C5F4051D3DF1}"/>
              </a:ext>
            </a:extLst>
          </p:cNvPr>
          <p:cNvSpPr txBox="1"/>
          <p:nvPr/>
        </p:nvSpPr>
        <p:spPr>
          <a:xfrm>
            <a:off x="3316791" y="378826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みかん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7DF25F-B93D-8775-DFEB-39D7905A7B85}"/>
              </a:ext>
            </a:extLst>
          </p:cNvPr>
          <p:cNvSpPr txBox="1"/>
          <p:nvPr/>
        </p:nvSpPr>
        <p:spPr>
          <a:xfrm>
            <a:off x="2476145" y="557353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りんご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8598A3B-6CF1-1300-097B-943398CE5A63}"/>
              </a:ext>
            </a:extLst>
          </p:cNvPr>
          <p:cNvSpPr txBox="1"/>
          <p:nvPr/>
        </p:nvSpPr>
        <p:spPr>
          <a:xfrm>
            <a:off x="6136137" y="481588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バス</a:t>
            </a:r>
          </a:p>
        </p:txBody>
      </p:sp>
    </p:spTree>
    <p:extLst>
      <p:ext uri="{BB962C8B-B14F-4D97-AF65-F5344CB8AC3E}">
        <p14:creationId xmlns:p14="http://schemas.microsoft.com/office/powerpoint/2010/main" val="3812870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7092B10-D2C8-DF05-A3AC-998265450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7104" y="635635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7C5399-9C48-0DFC-0883-7E7E1718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06" y="958107"/>
            <a:ext cx="2606809" cy="421026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68B27C-C5FC-2CD2-88B5-89C5EDF9CCB0}"/>
              </a:ext>
            </a:extLst>
          </p:cNvPr>
          <p:cNvSpPr txBox="1"/>
          <p:nvPr/>
        </p:nvSpPr>
        <p:spPr>
          <a:xfrm>
            <a:off x="1562421" y="5200846"/>
            <a:ext cx="3196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多数の数値の組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（ここでは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個の数値）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B86579-5404-4954-08A1-F5A7DBB3000C}"/>
              </a:ext>
            </a:extLst>
          </p:cNvPr>
          <p:cNvSpPr txBox="1"/>
          <p:nvPr/>
        </p:nvSpPr>
        <p:spPr>
          <a:xfrm>
            <a:off x="444046" y="317634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単語を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単語の特徴ベクトル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を得ている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6062DD-5BA1-FF49-87AF-15ED15D368E9}"/>
              </a:ext>
            </a:extLst>
          </p:cNvPr>
          <p:cNvSpPr txBox="1"/>
          <p:nvPr/>
        </p:nvSpPr>
        <p:spPr>
          <a:xfrm>
            <a:off x="28844" y="2727650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iPhone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E27E96A-4F31-9E86-6CB3-940EABB1672A}"/>
              </a:ext>
            </a:extLst>
          </p:cNvPr>
          <p:cNvSpPr/>
          <p:nvPr/>
        </p:nvSpPr>
        <p:spPr>
          <a:xfrm>
            <a:off x="1379537" y="2743097"/>
            <a:ext cx="55826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5A093F-2B3E-3284-7CF9-11FE67A72FE3}"/>
              </a:ext>
            </a:extLst>
          </p:cNvPr>
          <p:cNvSpPr txBox="1"/>
          <p:nvPr/>
        </p:nvSpPr>
        <p:spPr>
          <a:xfrm>
            <a:off x="857784" y="3312612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26C5B2F-6CD9-E9CD-5592-4E1DAE467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238" y="958107"/>
            <a:ext cx="2609984" cy="421026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9043DA4-5075-BB0A-C84A-DBBCAF850C9E}"/>
              </a:ext>
            </a:extLst>
          </p:cNvPr>
          <p:cNvSpPr txBox="1"/>
          <p:nvPr/>
        </p:nvSpPr>
        <p:spPr>
          <a:xfrm>
            <a:off x="4893881" y="2650577"/>
            <a:ext cx="805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iPad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68B41A8F-91AE-7E71-2841-84B3F105B04A}"/>
              </a:ext>
            </a:extLst>
          </p:cNvPr>
          <p:cNvSpPr/>
          <p:nvPr/>
        </p:nvSpPr>
        <p:spPr>
          <a:xfrm>
            <a:off x="5915046" y="2681355"/>
            <a:ext cx="558266" cy="4616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7EA4ACA-2197-7FCF-7612-745F11477799}"/>
              </a:ext>
            </a:extLst>
          </p:cNvPr>
          <p:cNvSpPr txBox="1"/>
          <p:nvPr/>
        </p:nvSpPr>
        <p:spPr>
          <a:xfrm>
            <a:off x="5393293" y="3250870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数値化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BEE458-34BB-5E53-618E-844AB1884471}"/>
              </a:ext>
            </a:extLst>
          </p:cNvPr>
          <p:cNvSpPr txBox="1"/>
          <p:nvPr/>
        </p:nvSpPr>
        <p:spPr>
          <a:xfrm>
            <a:off x="5947291" y="5185113"/>
            <a:ext cx="31967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多数の数値の組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（ここでは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個の数値）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51AC18-093B-8E5C-BA18-13ADEDDCF82F}"/>
              </a:ext>
            </a:extLst>
          </p:cNvPr>
          <p:cNvSpPr txBox="1"/>
          <p:nvPr/>
        </p:nvSpPr>
        <p:spPr>
          <a:xfrm>
            <a:off x="225221" y="22504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8D107AD-FC2B-93ED-D684-F2FCBD3EE09D}"/>
              </a:ext>
            </a:extLst>
          </p:cNvPr>
          <p:cNvSpPr txBox="1"/>
          <p:nvPr/>
        </p:nvSpPr>
        <p:spPr>
          <a:xfrm>
            <a:off x="4913613" y="225046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単語</a:t>
            </a:r>
          </a:p>
        </p:txBody>
      </p:sp>
    </p:spTree>
    <p:extLst>
      <p:ext uri="{BB962C8B-B14F-4D97-AF65-F5344CB8AC3E}">
        <p14:creationId xmlns:p14="http://schemas.microsoft.com/office/powerpoint/2010/main" val="14735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13-2. </a:t>
            </a:r>
            <a:r>
              <a:rPr lang="ja-JP" altLang="en-US" sz="4500" dirty="0">
                <a:solidFill>
                  <a:schemeClr val="tx2"/>
                </a:solidFill>
              </a:rPr>
              <a:t>画像生成のバリエーション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9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顔画像の生成①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015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E6EC027-9DCB-86C5-58BE-90ECEBD2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3" y="1385590"/>
            <a:ext cx="9061210" cy="332611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462923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722396" y="6149459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https://docs.google.com/presentation/d/1OpcYLBVpUF1L-wwPHu_CyKjXqXD0oRwBoGP2peSCrSA/edit#slide=id.g4551faa5ed_0_208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　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515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顔画像の</a:t>
            </a:r>
            <a:r>
              <a:rPr lang="ja-JP" altLang="en-US" dirty="0"/>
              <a:t>生成②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694835"/>
            <a:ext cx="8461208" cy="56256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実在しない</a:t>
            </a:r>
            <a:r>
              <a:rPr lang="ja-JP" altLang="en-US" dirty="0"/>
              <a:t>人間の顔画像を</a:t>
            </a:r>
            <a:r>
              <a:rPr lang="ja-JP" altLang="en-US" b="1" dirty="0"/>
              <a:t>生成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896975" y="495358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0482760-614F-473D-ADF7-A1B7418A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" y="1133600"/>
            <a:ext cx="8653112" cy="43702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6B16B3-8E03-495B-935C-8A5D7662D901}"/>
              </a:ext>
            </a:extLst>
          </p:cNvPr>
          <p:cNvSpPr txBox="1"/>
          <p:nvPr/>
        </p:nvSpPr>
        <p:spPr>
          <a:xfrm>
            <a:off x="1694048" y="54072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526B9E5-B281-4CD4-824C-196F73F8B9AF}"/>
              </a:ext>
            </a:extLst>
          </p:cNvPr>
          <p:cNvSpPr txBox="1"/>
          <p:nvPr/>
        </p:nvSpPr>
        <p:spPr>
          <a:xfrm>
            <a:off x="5754305" y="536875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</a:t>
            </a:r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/>
        </p:nvSpPr>
        <p:spPr>
          <a:xfrm>
            <a:off x="598990" y="5957533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ブラウザで動く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https://www.whichfaceisreal.com/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09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様々な特徴の顔画像の生成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14078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b="1" dirty="0"/>
              <a:t>実在しない</a:t>
            </a:r>
            <a:r>
              <a:rPr kumimoji="1" lang="ja-JP" altLang="en-US" dirty="0"/>
              <a:t>人間の顔画像を</a:t>
            </a:r>
            <a:r>
              <a:rPr kumimoji="1" lang="ja-JP" altLang="en-US" b="1" dirty="0"/>
              <a:t>生成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dirty="0"/>
              <a:t>年齢，髪量，口の開き具合，髪の波うち，眼鏡などさまざまな</a:t>
            </a:r>
            <a:r>
              <a:rPr lang="ja-JP" altLang="en-US" b="1" dirty="0"/>
              <a:t>特徴に応じた顔</a:t>
            </a:r>
            <a:r>
              <a:rPr lang="ja-JP" altLang="en-US" dirty="0"/>
              <a:t>を</a:t>
            </a:r>
            <a:r>
              <a:rPr lang="ja-JP" altLang="en-US" b="1" dirty="0"/>
              <a:t>生成</a:t>
            </a:r>
            <a:endParaRPr lang="en-US" altLang="ja-JP" sz="2800" dirty="0"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18</a:t>
            </a:fld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744FA845-56F0-3085-98B3-38D93384DA7F}"/>
              </a:ext>
            </a:extLst>
          </p:cNvPr>
          <p:cNvSpPr txBox="1">
            <a:spLocks/>
          </p:cNvSpPr>
          <p:nvPr/>
        </p:nvSpPr>
        <p:spPr>
          <a:xfrm>
            <a:off x="682792" y="5948228"/>
            <a:ext cx="846120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E761A8E-E7FF-BED2-7E1F-0A81F7222CD7}"/>
              </a:ext>
            </a:extLst>
          </p:cNvPr>
          <p:cNvSpPr/>
          <p:nvPr/>
        </p:nvSpPr>
        <p:spPr>
          <a:xfrm>
            <a:off x="682792" y="6277303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-US" altLang="ja-JP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-GAN </a:t>
            </a:r>
            <a:r>
              <a:rPr kumimoji="1"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のページ</a:t>
            </a:r>
            <a:r>
              <a:rPr kumimoji="1" lang="en-US" altLang="ja-JP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ja-JP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400" dirty="0"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https://docs.google.com/presentation/d/1OpcYLBVpUF1L-wwPHu_CyKjXqXD0oRwBoGP2peSCrSA/edit#slide=id.g4551faa5ed_0_208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F4DF1A4-D62F-9F43-96CE-E975DE233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6" y="2166683"/>
            <a:ext cx="6721090" cy="37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00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単語からの画像生成　</a:t>
            </a:r>
            <a:r>
              <a:rPr lang="en-US" altLang="ja-JP" dirty="0"/>
              <a:t>DALL 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1362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「</a:t>
            </a:r>
            <a:r>
              <a:rPr lang="en-US" altLang="ja-JP" dirty="0"/>
              <a:t>chip</a:t>
            </a:r>
            <a:r>
              <a:rPr lang="ja-JP" altLang="en-US" dirty="0"/>
              <a:t>」、「</a:t>
            </a:r>
            <a:r>
              <a:rPr lang="en-US" altLang="ja-JP" dirty="0"/>
              <a:t>fox</a:t>
            </a:r>
            <a:r>
              <a:rPr lang="ja-JP" altLang="en-US" dirty="0"/>
              <a:t>」などの</a:t>
            </a:r>
            <a:r>
              <a:rPr lang="ja-JP" altLang="en-US" b="1" dirty="0"/>
              <a:t>単語を指定</a:t>
            </a:r>
            <a:r>
              <a:rPr lang="ja-JP" altLang="en-US" dirty="0"/>
              <a:t>しての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写真の画像生成，イラストの画像生成 </a:t>
            </a:r>
            <a:r>
              <a:rPr lang="en-US" altLang="ja-JP" dirty="0"/>
              <a:t>DALL 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210964" y="5679605"/>
            <a:ext cx="871228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ja-JP" altLang="en-US" sz="2000" dirty="0"/>
              <a:t>研究成果，プログラムのソースコードはオンラインで公開されている</a:t>
            </a:r>
            <a:r>
              <a:rPr lang="en-US" altLang="ja-JP" sz="2000" dirty="0">
                <a:hlinkClick r:id="rId2"/>
              </a:rPr>
              <a:t>https://openai.com/blog/dall-e/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None/>
            </a:pPr>
            <a:endParaRPr lang="ja-JP" altLang="en-US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altLang="ja-JP" sz="20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35558BA-13EA-48A3-A34D-B6FB2582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1" y="2021130"/>
            <a:ext cx="4403790" cy="33652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9CC5078-03FB-4E6E-8A3B-58E19E1DE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599" y="2021130"/>
            <a:ext cx="4364944" cy="33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8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74686" y="2158678"/>
            <a:ext cx="6355868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①画像生成の基本技術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②テキストからの画像生成、実応用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③実用スキルの向上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192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1480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98276C5-4B7A-99C9-8067-43C3714FA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892" y="1089836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85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画質改善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暗い画像</a:t>
            </a:r>
            <a:r>
              <a:rPr lang="ja-JP" altLang="en-US" dirty="0"/>
              <a:t>をもとに，明るい画像を画像生成</a:t>
            </a: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196305" y="4825075"/>
            <a:ext cx="8712288" cy="769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研究成果，プログラムのソースコードはオンラインで公開されている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ja-JP" sz="2000" dirty="0"/>
              <a:t>https://github.com/VITA-Group/EnlightenGAN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6C64F4F-327D-C325-9664-6F77517B9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7" y="1373304"/>
            <a:ext cx="4352811" cy="290472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F3B0684-7A1B-FA9E-5717-CBA50F51D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91" y="1373305"/>
            <a:ext cx="4352809" cy="2904725"/>
          </a:xfrm>
          <a:prstGeom prst="rect">
            <a:avLst/>
          </a:prstGeom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88ADC52A-5432-B681-73A2-6EF7EC45B46E}"/>
              </a:ext>
            </a:extLst>
          </p:cNvPr>
          <p:cNvSpPr/>
          <p:nvPr/>
        </p:nvSpPr>
        <p:spPr>
          <a:xfrm>
            <a:off x="4506430" y="2641737"/>
            <a:ext cx="236636" cy="7603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2E251A5-158E-455B-2060-C7265AEFF56F}"/>
              </a:ext>
            </a:extLst>
          </p:cNvPr>
          <p:cNvSpPr/>
          <p:nvPr/>
        </p:nvSpPr>
        <p:spPr>
          <a:xfrm>
            <a:off x="201529" y="5940852"/>
            <a:ext cx="8461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文献</a:t>
            </a:r>
            <a:r>
              <a:rPr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EnlightenGAN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Deep Light Enhancement without Paired Supervision</a:t>
            </a:r>
          </a:p>
          <a:p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Yifan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Jiang,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Xinyu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Ding Liu, Yu Cheng, Chen Fang,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Xiaohui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Shen,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Jianchao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Yang, Pan Zhou, </a:t>
            </a:r>
            <a:r>
              <a:rPr lang="en-US" altLang="ja-JP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Zhangyang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4194795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sz="2400" b="1" dirty="0">
                <a:solidFill>
                  <a:schemeClr val="tx1"/>
                </a:solidFill>
              </a:rPr>
              <a:t>低解像度の画像</a:t>
            </a:r>
            <a:r>
              <a:rPr lang="ja-JP" altLang="en-US" sz="2400" dirty="0">
                <a:solidFill>
                  <a:schemeClr val="tx1"/>
                </a:solidFill>
              </a:rPr>
              <a:t>をもとに、</a:t>
            </a:r>
            <a:r>
              <a:rPr lang="ja-JP" altLang="en-US" sz="2400" b="1" dirty="0">
                <a:solidFill>
                  <a:schemeClr val="tx1"/>
                </a:solidFill>
              </a:rPr>
              <a:t>高解像度</a:t>
            </a:r>
            <a:r>
              <a:rPr lang="ja-JP" altLang="en-US" sz="2400" dirty="0">
                <a:solidFill>
                  <a:schemeClr val="tx1"/>
                </a:solidFill>
              </a:rPr>
              <a:t>の画像を生成</a:t>
            </a:r>
          </a:p>
        </p:txBody>
      </p:sp>
    </p:spTree>
    <p:extLst>
      <p:ext uri="{BB962C8B-B14F-4D97-AF65-F5344CB8AC3E}">
        <p14:creationId xmlns:p14="http://schemas.microsoft.com/office/powerpoint/2010/main" val="2295933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6BF6A7-6823-86AE-6DEA-29C5FFAF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線画からの</a:t>
            </a:r>
            <a:r>
              <a:rPr kumimoji="1" lang="ja-JP" altLang="en-US" dirty="0"/>
              <a:t>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2967ED-7443-9C16-4189-ADE2F1E6E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51003"/>
            <a:ext cx="8461208" cy="51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人間が描いた</a:t>
            </a:r>
            <a:r>
              <a:rPr lang="ja-JP" altLang="en-US" sz="2400" b="1" dirty="0"/>
              <a:t>領域図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線画</a:t>
            </a:r>
            <a:r>
              <a:rPr lang="ja-JP" altLang="en-US" sz="2400" dirty="0"/>
              <a:t>をもとに，画像を画像生成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56F182-22A4-C819-0052-86B5BFFE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65130BA-EAD0-C4A8-3794-8956CF9D4426}"/>
              </a:ext>
            </a:extLst>
          </p:cNvPr>
          <p:cNvSpPr txBox="1">
            <a:spLocks/>
          </p:cNvSpPr>
          <p:nvPr/>
        </p:nvSpPr>
        <p:spPr>
          <a:xfrm>
            <a:off x="682792" y="5667153"/>
            <a:ext cx="8461208" cy="114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ja-JP" altLang="en-US" sz="2000" dirty="0"/>
              <a:t>研究成果はオンラインで公開されている</a:t>
            </a:r>
            <a:endParaRPr lang="en-US" altLang="ja-JP" sz="2000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Video-to-Video Synthesis 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のページ</a:t>
            </a: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  <a:hlinkClick r:id="rId2"/>
              </a:rPr>
              <a:t>https://www.youtube.com/watch?v=S1OwOd-war8</a:t>
            </a:r>
            <a:endParaRPr lang="en-US" altLang="ja-JP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8FDE7F9-105A-4103-5274-7513D866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15" y="3549677"/>
            <a:ext cx="3265364" cy="191324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2F9D59F-4469-E3B0-27C5-93F21C99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15" y="1234554"/>
            <a:ext cx="7715461" cy="217886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0EB5F9C-2075-6F7B-9E69-37A2274E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910" y="3543142"/>
            <a:ext cx="3145485" cy="19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54D3B8-B982-235B-49D6-51878405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838589-D874-C4A7-052A-0AD5B6DEF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u="sng" dirty="0"/>
              <a:t>人間の顔画像生成</a:t>
            </a:r>
          </a:p>
          <a:p>
            <a:r>
              <a:rPr kumimoji="1" lang="ja-JP" altLang="en-US" sz="2400" dirty="0"/>
              <a:t>実在しない人物の顔画像を生成</a:t>
            </a:r>
          </a:p>
          <a:p>
            <a:r>
              <a:rPr kumimoji="1" lang="ja-JP" altLang="en-US" sz="2400" dirty="0"/>
              <a:t>年齢や髪の特徴などを変更して多様な顔画像を生成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単語やプロンプトからの画像生成</a:t>
            </a:r>
          </a:p>
          <a:p>
            <a:r>
              <a:rPr kumimoji="1" lang="ja-JP" altLang="en-US" sz="2400" dirty="0"/>
              <a:t>与えられた単語（例：「</a:t>
            </a:r>
            <a:r>
              <a:rPr kumimoji="1" lang="en-US" altLang="ja-JP" sz="2400" dirty="0"/>
              <a:t>chip</a:t>
            </a:r>
            <a:r>
              <a:rPr kumimoji="1" lang="ja-JP" altLang="en-US" sz="2400" dirty="0"/>
              <a:t>」、「</a:t>
            </a:r>
            <a:r>
              <a:rPr kumimoji="1" lang="en-US" altLang="ja-JP" sz="2400" dirty="0"/>
              <a:t>fox</a:t>
            </a:r>
            <a:r>
              <a:rPr kumimoji="1" lang="ja-JP" altLang="en-US" sz="2400" dirty="0"/>
              <a:t>」）から写真やイラストの画像を生成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画質改善と超解像</a:t>
            </a:r>
          </a:p>
          <a:p>
            <a:r>
              <a:rPr kumimoji="1" lang="ja-JP" altLang="en-US" sz="2400" dirty="0"/>
              <a:t>画質改善：暗い画像を明るく</a:t>
            </a:r>
          </a:p>
          <a:p>
            <a:r>
              <a:rPr kumimoji="1" lang="ja-JP" altLang="en-US" sz="2400" dirty="0"/>
              <a:t>低解像度の画像を高解像度に変換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b="1" u="sng" dirty="0"/>
              <a:t>線画からの画像生成</a:t>
            </a:r>
          </a:p>
          <a:p>
            <a:r>
              <a:rPr kumimoji="1" lang="ja-JP" altLang="en-US" sz="2400" dirty="0"/>
              <a:t>人間が描いた線画をもとにした画像生成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4D8AE5-C77B-6632-173E-EAA75842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53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C8F23D-D8EC-71F0-10AA-508D93A68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 </a:t>
            </a:r>
            <a:r>
              <a:rPr kumimoji="1" lang="ja-JP" altLang="en-US" dirty="0"/>
              <a:t>による画像生成の応用例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84C60E-08A5-992E-C1BA-A78373E54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/>
              <a:t>写真のようなリアルな画像の生成</a:t>
            </a:r>
          </a:p>
          <a:p>
            <a:r>
              <a:rPr kumimoji="1" lang="ja-JP" altLang="en-US" sz="2400" dirty="0"/>
              <a:t>画像の品質改善</a:t>
            </a:r>
            <a:endParaRPr kumimoji="1" lang="en-US" altLang="ja-JP" sz="2400" dirty="0"/>
          </a:p>
          <a:p>
            <a:r>
              <a:rPr kumimoji="1" lang="ja-JP" altLang="en-US" sz="2400" dirty="0"/>
              <a:t>既存の画像データの増量と、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の学習での利用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0BA4BC-CED1-941A-0EB2-512877AB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531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B7DBAE-FB7D-BAEE-C996-F1D6EA801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ECD1C2-E544-89CD-433F-CAE14B55D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67824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「写真は信用できる」という</a:t>
            </a:r>
            <a:r>
              <a:rPr kumimoji="1" lang="ja-JP" altLang="en-US" b="1" dirty="0"/>
              <a:t>常識</a:t>
            </a:r>
            <a:r>
              <a:rPr kumimoji="1" lang="ja-JP" altLang="en-US" dirty="0"/>
              <a:t>が</a:t>
            </a:r>
            <a:r>
              <a:rPr kumimoji="1" lang="ja-JP" altLang="en-US" b="1" dirty="0"/>
              <a:t>変容する</a:t>
            </a: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15E553-F588-D976-24E5-16C947A1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D38D9A-D348-7C9F-B916-80E7A52F7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22" y="1396222"/>
            <a:ext cx="3857803" cy="1416089"/>
          </a:xfrm>
          <a:prstGeom prst="rect">
            <a:avLst/>
          </a:prstGeom>
        </p:spPr>
      </p:pic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7558809B-8E63-3D22-BA82-006B353CC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6" y="3271261"/>
            <a:ext cx="1627368" cy="16273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4580D7-5775-04C3-446D-20168D5E1EE8}"/>
              </a:ext>
            </a:extLst>
          </p:cNvPr>
          <p:cNvSpPr txBox="1"/>
          <p:nvPr/>
        </p:nvSpPr>
        <p:spPr>
          <a:xfrm>
            <a:off x="2493543" y="3925539"/>
            <a:ext cx="241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553FBB-728A-EE1F-7E23-D1AE61410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662" y="3261640"/>
            <a:ext cx="1627368" cy="160807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D3AA4E-6373-7429-505B-7423A2197035}"/>
              </a:ext>
            </a:extLst>
          </p:cNvPr>
          <p:cNvSpPr txBox="1"/>
          <p:nvPr/>
        </p:nvSpPr>
        <p:spPr>
          <a:xfrm>
            <a:off x="4572000" y="3788741"/>
            <a:ext cx="228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9E388FF-04E3-F8E8-AE63-F5D3DFB5E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783" y="5656869"/>
            <a:ext cx="993331" cy="101280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1DCCF7-BA3E-A367-7781-1A238EE76E9B}"/>
              </a:ext>
            </a:extLst>
          </p:cNvPr>
          <p:cNvSpPr txBox="1"/>
          <p:nvPr/>
        </p:nvSpPr>
        <p:spPr>
          <a:xfrm>
            <a:off x="1288607" y="4933394"/>
            <a:ext cx="1130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C6EDE0-35F6-E8B8-3B26-899A9ACAF46F}"/>
              </a:ext>
            </a:extLst>
          </p:cNvPr>
          <p:cNvSpPr txBox="1"/>
          <p:nvPr/>
        </p:nvSpPr>
        <p:spPr>
          <a:xfrm>
            <a:off x="3305621" y="4933394"/>
            <a:ext cx="117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FC2B53-45CE-D726-E438-ECA7755C420B}"/>
              </a:ext>
            </a:extLst>
          </p:cNvPr>
          <p:cNvSpPr txBox="1"/>
          <p:nvPr/>
        </p:nvSpPr>
        <p:spPr>
          <a:xfrm>
            <a:off x="5427921" y="6443032"/>
            <a:ext cx="2834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画像生成されたビデオ</a:t>
            </a:r>
          </a:p>
        </p:txBody>
      </p:sp>
      <p:pic>
        <p:nvPicPr>
          <p:cNvPr id="14" name="kaneko02">
            <a:hlinkClick r:id="" action="ppaction://media"/>
            <a:extLst>
              <a:ext uri="{FF2B5EF4-FFF2-40B4-BE49-F238E27FC236}">
                <a16:creationId xmlns:a16="http://schemas.microsoft.com/office/drawing/2014/main" id="{009E95E7-3F0D-DE9A-6A98-75EBF4CF11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942" y="2735924"/>
            <a:ext cx="3406258" cy="340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3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13-3. GAN </a:t>
            </a:r>
            <a:r>
              <a:rPr lang="ja-JP" altLang="en-US" sz="4500" dirty="0">
                <a:solidFill>
                  <a:schemeClr val="tx2"/>
                </a:solidFill>
              </a:rPr>
              <a:t>の概要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07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の要点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79142" y="3133784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47313" y="3167581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44967" y="3200218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14620" y="3270933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04743" y="322894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1426" y="2982914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19186" y="327762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55301" y="3057683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794335" y="324638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1460" y="3780114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1249" y="3888682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14529" y="260200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73053" y="217240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5669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7DE64A-0FD1-FDF6-1FDE-F0FE82DE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による画像生成の要点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06BCE-A6C6-66C8-EEC7-6129F19F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620626" cy="6011748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GAN </a:t>
            </a:r>
            <a:r>
              <a:rPr kumimoji="1" lang="ja-JP" altLang="en-US" sz="2400" b="1" dirty="0"/>
              <a:t>は、生成型敵対ネットワーク</a:t>
            </a:r>
            <a:r>
              <a:rPr kumimoji="1" lang="ja-JP" altLang="en-US" sz="2400" dirty="0"/>
              <a:t>（</a:t>
            </a:r>
            <a:r>
              <a:rPr kumimoji="1" lang="en-US" altLang="ja-JP" sz="2400" dirty="0"/>
              <a:t>Generative Adversarial Networks</a:t>
            </a:r>
            <a:r>
              <a:rPr kumimoji="1" lang="ja-JP" altLang="en-US" sz="2400" dirty="0"/>
              <a:t>）の略</a:t>
            </a:r>
            <a:endParaRPr kumimoji="1" lang="en-US" altLang="ja-JP" sz="2400" dirty="0"/>
          </a:p>
          <a:p>
            <a:r>
              <a:rPr lang="en-US" altLang="ja-JP" sz="2400" dirty="0"/>
              <a:t>GAN</a:t>
            </a:r>
            <a:r>
              <a:rPr lang="ja-JP" altLang="en-US" sz="2400" dirty="0"/>
              <a:t>は、実際には存在しないが、</a:t>
            </a:r>
            <a:r>
              <a:rPr lang="ja-JP" altLang="en-US" sz="2400" b="1" u="sng" dirty="0">
                <a:solidFill>
                  <a:srgbClr val="FF0000"/>
                </a:solidFill>
              </a:rPr>
              <a:t>本物のように見えるデータを生成</a:t>
            </a:r>
            <a:endParaRPr lang="en-US" altLang="ja-JP" sz="2400" b="1" u="sng" dirty="0">
              <a:solidFill>
                <a:srgbClr val="FF0000"/>
              </a:solidFill>
            </a:endParaRPr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kumimoji="1" lang="ja-JP" altLang="en-US" sz="2400" u="sng" dirty="0">
              <a:solidFill>
                <a:srgbClr val="FF0000"/>
              </a:solidFill>
            </a:endParaRPr>
          </a:p>
          <a:p>
            <a:pPr lvl="1"/>
            <a:r>
              <a:rPr kumimoji="1" lang="ja-JP" altLang="en-US" b="1" dirty="0"/>
              <a:t>生成器</a:t>
            </a:r>
            <a:r>
              <a:rPr kumimoji="1" lang="en-US" altLang="ja-JP" dirty="0"/>
              <a:t>: </a:t>
            </a:r>
            <a:r>
              <a:rPr kumimoji="1" lang="ja-JP" altLang="en-US" b="1" dirty="0"/>
              <a:t>リアルな画像を生成</a:t>
            </a:r>
          </a:p>
          <a:p>
            <a:pPr lvl="1"/>
            <a:r>
              <a:rPr kumimoji="1" lang="ja-JP" altLang="en-US" b="1" dirty="0"/>
              <a:t>識別器</a:t>
            </a:r>
            <a:r>
              <a:rPr kumimoji="1" lang="en-US" altLang="ja-JP" dirty="0"/>
              <a:t>: </a:t>
            </a:r>
            <a:r>
              <a:rPr kumimoji="1" lang="ja-JP" altLang="en-US" b="1" dirty="0"/>
              <a:t>生成された画像</a:t>
            </a:r>
            <a:r>
              <a:rPr kumimoji="1" lang="ja-JP" altLang="en-US" dirty="0"/>
              <a:t>が</a:t>
            </a:r>
            <a:r>
              <a:rPr kumimoji="1" lang="ja-JP" altLang="en-US" b="1" dirty="0"/>
              <a:t>本物</a:t>
            </a:r>
            <a:r>
              <a:rPr kumimoji="1" lang="ja-JP" altLang="en-US" dirty="0"/>
              <a:t>（実際のデータセットからの画像）か</a:t>
            </a:r>
            <a:r>
              <a:rPr kumimoji="1" lang="ja-JP" altLang="en-US" b="1" dirty="0"/>
              <a:t>偽物</a:t>
            </a:r>
            <a:r>
              <a:rPr kumimoji="1" lang="ja-JP" altLang="en-US" dirty="0"/>
              <a:t>（生成器によって生成された画像）かを</a:t>
            </a:r>
            <a:r>
              <a:rPr lang="ja-JP" altLang="en-US" b="1" dirty="0"/>
              <a:t>判別</a:t>
            </a:r>
            <a:endParaRPr kumimoji="1" lang="ja-JP" altLang="en-US" b="1" dirty="0"/>
          </a:p>
          <a:p>
            <a:pPr lvl="1"/>
            <a:r>
              <a:rPr kumimoji="1" lang="ja-JP" altLang="en-US" b="1" dirty="0"/>
              <a:t>学習</a:t>
            </a:r>
            <a:r>
              <a:rPr kumimoji="1" lang="ja-JP" altLang="en-US" dirty="0"/>
              <a:t>により、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リアルな画像を生成する能力</a:t>
            </a:r>
            <a:r>
              <a:rPr kumimoji="1" lang="ja-JP" altLang="en-US" dirty="0"/>
              <a:t>を向上。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本物と偽物の画像を識別する能力</a:t>
            </a:r>
            <a:r>
              <a:rPr kumimoji="1" lang="ja-JP" altLang="en-US" dirty="0"/>
              <a:t>を向上。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CE3355-C9BD-8361-ECE0-DD2C386CC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362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787" y="-261125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44461" y="1761004"/>
            <a:ext cx="5098010" cy="50449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イントロダクション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画像生成のバリエーション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GAN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の概要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GAN 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の仕組み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演習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817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生成器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2582747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ランダムなノイズ（乱数）からの画像生成</a:t>
            </a:r>
            <a:r>
              <a:rPr lang="ja-JP" altLang="en-US" sz="2400" dirty="0"/>
              <a:t>：生成器は、乱数を入力とし、リアルな画像に変換</a:t>
            </a:r>
            <a:endParaRPr lang="en-US" altLang="ja-JP" sz="2400" dirty="0"/>
          </a:p>
          <a:p>
            <a:r>
              <a:rPr lang="ja-JP" altLang="en-US" sz="2400" b="1" dirty="0"/>
              <a:t>学習による改善</a:t>
            </a:r>
            <a:r>
              <a:rPr lang="ja-JP" altLang="en-US" sz="2400" dirty="0"/>
              <a:t>：生成器は、繰り返し学習を通じて、</a:t>
            </a:r>
            <a:r>
              <a:rPr lang="ja-JP" altLang="en-US" sz="2400" b="1" dirty="0"/>
              <a:t>識別機に偽物と見破られない</a:t>
            </a:r>
            <a:r>
              <a:rPr lang="ja-JP" altLang="en-US" sz="2400" dirty="0"/>
              <a:t>ような、よりリアルな画像を生成</a:t>
            </a:r>
            <a:endParaRPr lang="en-US" altLang="ja-JP" sz="2400" dirty="0"/>
          </a:p>
          <a:p>
            <a:r>
              <a:rPr kumimoji="1" lang="ja-JP" altLang="en-US" sz="2400" b="1" dirty="0"/>
              <a:t>ディープニューラルネットワークの使用</a:t>
            </a:r>
            <a:endParaRPr kumimoji="1" lang="en-US" altLang="ja-JP" sz="2400" b="1" dirty="0"/>
          </a:p>
          <a:p>
            <a:endParaRPr lang="en-US" altLang="ja-JP" sz="2400" dirty="0"/>
          </a:p>
          <a:p>
            <a:endParaRPr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8FEF9B7-A057-BCEC-400E-C17887B30E8F}"/>
              </a:ext>
            </a:extLst>
          </p:cNvPr>
          <p:cNvSpPr txBox="1"/>
          <p:nvPr/>
        </p:nvSpPr>
        <p:spPr>
          <a:xfrm>
            <a:off x="3543201" y="4376015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生成器</a:t>
            </a:r>
            <a:endParaRPr kumimoji="1" lang="en-US" altLang="ja-JP" sz="2400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0556EBF-15F9-F77E-AA79-326A7231D117}"/>
              </a:ext>
            </a:extLst>
          </p:cNvPr>
          <p:cNvSpPr txBox="1"/>
          <p:nvPr/>
        </p:nvSpPr>
        <p:spPr>
          <a:xfrm>
            <a:off x="1566089" y="4464246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乱数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54C5FCE3-A082-7D8E-F0C8-96AFC7AFE790}"/>
              </a:ext>
            </a:extLst>
          </p:cNvPr>
          <p:cNvSpPr/>
          <p:nvPr/>
        </p:nvSpPr>
        <p:spPr>
          <a:xfrm>
            <a:off x="2578679" y="4513164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BF38B8B6-6693-E9C1-19F1-10C0A1945026}"/>
              </a:ext>
            </a:extLst>
          </p:cNvPr>
          <p:cNvSpPr/>
          <p:nvPr/>
        </p:nvSpPr>
        <p:spPr>
          <a:xfrm>
            <a:off x="5168802" y="447118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F216432-476D-B8C0-1E3F-A47D2D65AEFE}"/>
              </a:ext>
            </a:extLst>
          </p:cNvPr>
          <p:cNvSpPr txBox="1"/>
          <p:nvPr/>
        </p:nvSpPr>
        <p:spPr>
          <a:xfrm>
            <a:off x="5780430" y="4393770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</p:spTree>
    <p:extLst>
      <p:ext uri="{BB962C8B-B14F-4D97-AF65-F5344CB8AC3E}">
        <p14:creationId xmlns:p14="http://schemas.microsoft.com/office/powerpoint/2010/main" val="2579726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識別器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571D6-2DD6-8A9D-DD06-0170668436B8}"/>
              </a:ext>
            </a:extLst>
          </p:cNvPr>
          <p:cNvSpPr txBox="1"/>
          <p:nvPr/>
        </p:nvSpPr>
        <p:spPr>
          <a:xfrm>
            <a:off x="3471576" y="3674619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識別器</a:t>
            </a:r>
            <a:endParaRPr kumimoji="1" lang="en-US" altLang="ja-JP" sz="2400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BD7B1B5-170D-F06D-F9D1-A639609F7A07}"/>
              </a:ext>
            </a:extLst>
          </p:cNvPr>
          <p:cNvSpPr txBox="1"/>
          <p:nvPr/>
        </p:nvSpPr>
        <p:spPr>
          <a:xfrm>
            <a:off x="1197886" y="3731104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C309CA79-1E24-9ED4-536B-D721B93CB688}"/>
              </a:ext>
            </a:extLst>
          </p:cNvPr>
          <p:cNvSpPr/>
          <p:nvPr/>
        </p:nvSpPr>
        <p:spPr>
          <a:xfrm>
            <a:off x="5459198" y="382204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13D8377-9C4F-77C4-775F-232A0D487B26}"/>
              </a:ext>
            </a:extLst>
          </p:cNvPr>
          <p:cNvSpPr txBox="1"/>
          <p:nvPr/>
        </p:nvSpPr>
        <p:spPr>
          <a:xfrm>
            <a:off x="6089120" y="3523535"/>
            <a:ext cx="223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本物か？</a:t>
            </a:r>
            <a:endParaRPr kumimoji="1" lang="en-US" altLang="ja-JP" sz="2400" dirty="0"/>
          </a:p>
          <a:p>
            <a:r>
              <a:rPr kumimoji="1" lang="ja-JP" altLang="en-US" sz="2400" dirty="0"/>
              <a:t>偽物か？</a:t>
            </a:r>
            <a:endParaRPr kumimoji="1" lang="en-US" altLang="ja-JP" sz="2400" dirty="0"/>
          </a:p>
          <a:p>
            <a:r>
              <a:rPr kumimoji="1" lang="ja-JP" altLang="en-US" sz="2400" dirty="0"/>
              <a:t>（画像分類）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CD56B5F7-E635-6A41-4D57-BCC79F8131F6}"/>
              </a:ext>
            </a:extLst>
          </p:cNvPr>
          <p:cNvSpPr/>
          <p:nvPr/>
        </p:nvSpPr>
        <p:spPr>
          <a:xfrm>
            <a:off x="2198120" y="378961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" name="コンテンツ プレースホルダー 10">
            <a:extLst>
              <a:ext uri="{FF2B5EF4-FFF2-40B4-BE49-F238E27FC236}">
                <a16:creationId xmlns:a16="http://schemas.microsoft.com/office/drawing/2014/main" id="{634CA5BB-78BA-DFA9-E3AA-BB69B3BF7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本物と偽物の画像を判別</a:t>
            </a:r>
            <a:endParaRPr lang="en-US" altLang="ja-JP" sz="2400" dirty="0"/>
          </a:p>
          <a:p>
            <a:r>
              <a:rPr lang="ja-JP" altLang="en-US" sz="2400" b="1" dirty="0"/>
              <a:t>学習による改善</a:t>
            </a:r>
            <a:r>
              <a:rPr lang="ja-JP" altLang="en-US" sz="2400" dirty="0"/>
              <a:t>：識別器は、繰り返し学習を通じて、</a:t>
            </a:r>
            <a:r>
              <a:rPr lang="ja-JP" altLang="en-US" sz="2400" b="1" dirty="0"/>
              <a:t>本物の画像と偽物の画像</a:t>
            </a:r>
            <a:r>
              <a:rPr lang="ja-JP" altLang="en-US" sz="2400" dirty="0"/>
              <a:t>をより</a:t>
            </a:r>
            <a:r>
              <a:rPr lang="ja-JP" altLang="en-US" sz="2400" b="1" dirty="0"/>
              <a:t>正確に判別</a:t>
            </a:r>
            <a:r>
              <a:rPr lang="ja-JP" altLang="en-US" sz="2400" dirty="0"/>
              <a:t>する能力を向上</a:t>
            </a:r>
            <a:endParaRPr lang="en-US" altLang="ja-JP" sz="2400" dirty="0"/>
          </a:p>
          <a:p>
            <a:r>
              <a:rPr kumimoji="1" lang="ja-JP" altLang="en-US" sz="2400" b="1" dirty="0"/>
              <a:t>ディープニューラルネットワークの使用</a:t>
            </a:r>
            <a:endParaRPr kumimoji="1" lang="en-US" altLang="ja-JP" sz="2400" b="1" dirty="0"/>
          </a:p>
          <a:p>
            <a:endParaRPr lang="en-US" altLang="ja-JP" sz="2400" dirty="0"/>
          </a:p>
          <a:p>
            <a:endParaRPr lang="en-US" altLang="ja-JP" sz="2400" b="1" dirty="0"/>
          </a:p>
          <a:p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31009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演習１．学習済み </a:t>
            </a:r>
            <a:r>
              <a:rPr lang="en-US" altLang="ja-JP" dirty="0"/>
              <a:t>PGAN </a:t>
            </a:r>
            <a:r>
              <a:rPr lang="ja-JP" altLang="en-US" dirty="0"/>
              <a:t>を用いた顔画像の生成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GAN</a:t>
            </a:r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生成器よる画像生成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29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04FD23-6FAD-CE8D-9D06-893180D8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P</a:t>
            </a:r>
            <a:r>
              <a:rPr kumimoji="1" lang="en-US" altLang="ja-JP" dirty="0"/>
              <a:t>GAN (Progressive Growing of GANs)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705913-828D-D77C-C5EF-05998B38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902009"/>
            <a:ext cx="8461208" cy="5333166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GAN </a:t>
            </a:r>
            <a:r>
              <a:rPr kumimoji="1" lang="ja-JP" altLang="en-US" sz="2400" b="1" dirty="0"/>
              <a:t>の一種：</a:t>
            </a:r>
            <a:r>
              <a:rPr kumimoji="1" lang="ja-JP" altLang="en-US" sz="2400" dirty="0"/>
              <a:t>２</a:t>
            </a:r>
            <a:r>
              <a:rPr lang="ja-JP" altLang="en-US" sz="2400" dirty="0"/>
              <a:t>つのネットワーク（生成器と識別器）が相互に競合しながら学習する構造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2016</a:t>
            </a:r>
            <a:r>
              <a:rPr kumimoji="1" lang="ja-JP" altLang="en-US" sz="2400" b="1" dirty="0"/>
              <a:t>年発表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高解像度の画像生成</a:t>
            </a:r>
            <a:r>
              <a:rPr kumimoji="1" lang="ja-JP" altLang="en-US" sz="2400" dirty="0"/>
              <a:t>ができる当時としては画期的なもの</a:t>
            </a:r>
            <a:endParaRPr lang="en-US" altLang="ja-JP" sz="2400" dirty="0"/>
          </a:p>
          <a:p>
            <a:r>
              <a:rPr kumimoji="1" lang="ja-JP" altLang="en-US" sz="2400" dirty="0"/>
              <a:t>ソースコードと学習済みモデルが公開されており、簡単に試すことができる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0304E7-7C59-77D8-E9EC-DDF2F605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67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442A59-B093-324F-D337-8A9A30FD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演習１で行うこと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78CC3-ED23-7513-A075-A7AFDFE8A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en-US" altLang="ja-JP" sz="2400" b="1" dirty="0"/>
              <a:t>PGAN </a:t>
            </a:r>
            <a:r>
              <a:rPr kumimoji="1" lang="ja-JP" altLang="en-US" sz="2400" b="1" dirty="0"/>
              <a:t>の使用。生成器を用いて画像生成。</a:t>
            </a:r>
            <a:endParaRPr kumimoji="1" lang="en-US" altLang="ja-JP" sz="2400" b="1" dirty="0"/>
          </a:p>
          <a:p>
            <a:r>
              <a:rPr lang="en-US" altLang="ja-JP" sz="2400" dirty="0"/>
              <a:t>celebAHQ-512 </a:t>
            </a:r>
            <a:r>
              <a:rPr lang="ja-JP" altLang="en-US" sz="2400" dirty="0"/>
              <a:t>の</a:t>
            </a:r>
            <a:r>
              <a:rPr kumimoji="1" lang="ja-JP" altLang="en-US" sz="2400" b="1" dirty="0"/>
              <a:t>「本物画像」で学習済み</a:t>
            </a:r>
            <a:r>
              <a:rPr kumimoji="1" lang="ja-JP" altLang="en-US" sz="2400" dirty="0"/>
              <a:t>の</a:t>
            </a:r>
            <a:r>
              <a:rPr lang="ja-JP" altLang="en-US" sz="2400" dirty="0"/>
              <a:t>学習済みの</a:t>
            </a:r>
            <a:r>
              <a:rPr lang="en-US" altLang="ja-JP" sz="2400" dirty="0"/>
              <a:t>PGAN</a:t>
            </a:r>
            <a:r>
              <a:rPr lang="ja-JP" altLang="en-US" sz="2400" dirty="0"/>
              <a:t> を使用</a:t>
            </a:r>
            <a:endParaRPr lang="en-US" altLang="ja-JP" sz="2400" dirty="0"/>
          </a:p>
          <a:p>
            <a:r>
              <a:rPr lang="ja-JP" altLang="en-US" sz="2400" dirty="0"/>
              <a:t>学習済みモデルが公開されており、簡単に試すことができる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8C6560-0D9A-67A9-5FC6-264D56F0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3619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https://colab.research.google.com/drive/1_UT_Vf2cCaGW8DRKpWpYAVSUGiMkQu5Q?usp=sharing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次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	</a:t>
            </a:r>
            <a:r>
              <a:rPr lang="ja-JP" altLang="en-US" sz="2400" b="1" dirty="0"/>
              <a:t>１．学習済みの</a:t>
            </a:r>
            <a:r>
              <a:rPr lang="en-US" altLang="ja-JP" sz="2400" b="1" dirty="0"/>
              <a:t>PGAN</a:t>
            </a:r>
            <a:r>
              <a:rPr lang="ja-JP" altLang="en-US" sz="2400" b="1" dirty="0"/>
              <a:t>による顔画像の生成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B9A0BEF-E33A-5C3E-C420-0BBEDFDB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121" y="3816694"/>
            <a:ext cx="5969307" cy="16383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2EBDF08-1E37-FCA1-21BE-6BDA9A557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21" y="5455078"/>
            <a:ext cx="1811429" cy="14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7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③ 次は自習とする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一番上のコードセルを実行するたびに</a:t>
            </a:r>
            <a:r>
              <a:rPr lang="ja-JP" altLang="en-US" sz="2400" b="1" dirty="0"/>
              <a:t>異なった顔が生成</a:t>
            </a:r>
            <a:r>
              <a:rPr lang="ja-JP" altLang="en-US" sz="2400" dirty="0"/>
              <a:t>される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995E0F4-7BA1-1523-E868-913A886C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165" y="2372270"/>
            <a:ext cx="6476030" cy="427714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5B010B3-8FF4-51D6-DD0C-617CDA24E914}"/>
              </a:ext>
            </a:extLst>
          </p:cNvPr>
          <p:cNvSpPr/>
          <p:nvPr/>
        </p:nvSpPr>
        <p:spPr>
          <a:xfrm>
            <a:off x="981307" y="2185639"/>
            <a:ext cx="669073" cy="6913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3111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演習２．</a:t>
            </a:r>
            <a:r>
              <a:rPr lang="en-US" altLang="ja-JP" dirty="0"/>
              <a:t>PGAN </a:t>
            </a:r>
            <a:r>
              <a:rPr lang="ja-JP" altLang="en-US" dirty="0"/>
              <a:t>の構造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4939867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  <a:endParaRPr lang="en-US" altLang="ja-JP" b="1" dirty="0"/>
          </a:p>
          <a:p>
            <a:pPr>
              <a:spcAft>
                <a:spcPts val="600"/>
              </a:spcAft>
            </a:pPr>
            <a:r>
              <a:rPr lang="en-US" altLang="ja-JP" sz="2400" b="1" dirty="0"/>
              <a:t>GAN </a:t>
            </a:r>
            <a:r>
              <a:rPr lang="ja-JP" altLang="en-US" sz="2400" b="1" dirty="0"/>
              <a:t>の構造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生成器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r>
              <a:rPr lang="ja-JP" altLang="en-US" sz="2400" b="1" dirty="0"/>
              <a:t>識別器</a:t>
            </a:r>
            <a:endParaRPr lang="en-US" altLang="ja-JP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48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6" y="230303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>
                <a:hlinkClick r:id="rId2"/>
              </a:rPr>
              <a:t>https://colab.research.google.com/drive/1_UT_Vf2cCaGW8DRKpWpYAVSUGiMkQu5Q?usp=sharing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（このページは、演習１，２で使用する）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b="0" i="0" u="sng" dirty="0">
              <a:solidFill>
                <a:srgbClr val="4C85E4"/>
              </a:solidFill>
              <a:effectLst/>
              <a:latin typeface="ヒラギノ角ゴ Pro W3"/>
            </a:endParaRPr>
          </a:p>
          <a:p>
            <a:pPr marL="0" indent="0"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２と３</a:t>
            </a:r>
            <a:r>
              <a:rPr lang="ja-JP" altLang="en-US" sz="2400" dirty="0"/>
              <a:t>について、プログラムや説明や実行結果が掲載されていることを確認。各自でよく読む。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000" b="1" dirty="0"/>
              <a:t>●次の２つのコードセルについて、説明と実行結果を各自確認</a:t>
            </a:r>
            <a:endParaRPr lang="en-US" altLang="ja-JP" sz="2400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5146DD-C63D-97C7-2FBD-8A73236CF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25" y="3585855"/>
            <a:ext cx="3787722" cy="304184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9C9ED1-5FA7-031C-3B80-16719ADA9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66" y="3585855"/>
            <a:ext cx="4064209" cy="28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2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644893"/>
            <a:ext cx="8677189" cy="316252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は、</a:t>
            </a:r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</a:t>
            </a:r>
            <a:r>
              <a:rPr lang="ja-JP" altLang="en-US" sz="2400" dirty="0"/>
              <a:t>する構造</a:t>
            </a:r>
            <a:endParaRPr lang="en-US" altLang="ja-JP" sz="2400" dirty="0"/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：ランダムなノイズ（乱数）から</a:t>
            </a:r>
            <a:r>
              <a:rPr kumimoji="1" lang="ja-JP" altLang="en-US" sz="2400" b="1" dirty="0"/>
              <a:t>リアルな画像</a:t>
            </a:r>
            <a:r>
              <a:rPr kumimoji="1" lang="ja-JP" altLang="en-US" sz="2400" dirty="0"/>
              <a:t>を</a:t>
            </a:r>
            <a:r>
              <a:rPr kumimoji="1" lang="ja-JP" altLang="en-US" sz="2400" b="1" dirty="0"/>
              <a:t>生成</a:t>
            </a:r>
            <a:endParaRPr kumimoji="1" lang="en-US" altLang="ja-JP" sz="2400" b="1" dirty="0"/>
          </a:p>
          <a:p>
            <a:r>
              <a:rPr lang="ja-JP" altLang="en-US" sz="2400" b="1" dirty="0"/>
              <a:t>識別器：画像が本物か偽物化を判別</a:t>
            </a:r>
            <a:endParaRPr lang="en-US" altLang="ja-JP" sz="2400" b="1" dirty="0"/>
          </a:p>
          <a:p>
            <a:r>
              <a:rPr kumimoji="1" lang="en-US" altLang="ja-JP" sz="2400" dirty="0"/>
              <a:t>celebAHQ-512</a:t>
            </a:r>
            <a:r>
              <a:rPr kumimoji="1" lang="ja-JP" altLang="en-US" sz="2400" dirty="0"/>
              <a:t>などの「本物画像」で学習済みの</a:t>
            </a:r>
            <a:r>
              <a:rPr kumimoji="1" lang="en-US" altLang="ja-JP" sz="2400" dirty="0"/>
              <a:t>PGAN</a:t>
            </a:r>
            <a:r>
              <a:rPr kumimoji="1" lang="ja-JP" altLang="en-US" sz="2400" dirty="0"/>
              <a:t>を使用して、画像生成が可能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929942" y="4788086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98113" y="4821883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95767" y="4854520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65420" y="4925235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55543" y="4883251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4002226" y="4637216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69986" y="493193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906101" y="4711985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845135" y="490068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72260" y="5434416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12049" y="5542984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65329" y="4256309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4023853" y="3826705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417587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/>
              <a:t>Google Colaboratory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0558DDF-98E0-43A8-8B8E-5BB88D48B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5" y="791399"/>
            <a:ext cx="5045511" cy="2755058"/>
          </a:xfrm>
          <a:prstGeom prst="rect">
            <a:avLst/>
          </a:prstGeom>
        </p:spPr>
      </p:pic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1DC3C08-04DB-474F-9FEC-AF2C2226EBA3}"/>
              </a:ext>
            </a:extLst>
          </p:cNvPr>
          <p:cNvSpPr txBox="1">
            <a:spLocks/>
          </p:cNvSpPr>
          <p:nvPr/>
        </p:nvSpPr>
        <p:spPr>
          <a:xfrm>
            <a:off x="237440" y="3837765"/>
            <a:ext cx="9144000" cy="28156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URL: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3"/>
              </a:rPr>
              <a:t>https://colab.research.google.com/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オンラインで動く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のノートブック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の機能を持つ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Python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や種々の機能が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インストール済み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本格的な利用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には，</a:t>
            </a:r>
            <a:r>
              <a:rPr kumimoji="1" lang="en-US" altLang="ja-JP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Google 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アカウントが必要</a:t>
            </a: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77" y="749930"/>
            <a:ext cx="2523495" cy="31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0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13-4. GAN </a:t>
            </a:r>
            <a:r>
              <a:rPr lang="ja-JP" altLang="en-US" sz="4500" dirty="0">
                <a:solidFill>
                  <a:schemeClr val="tx2"/>
                </a:solidFill>
              </a:rPr>
              <a:t>の仕組み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9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A1D5CC-6640-B201-59D7-A820E418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GAN </a:t>
            </a:r>
            <a:r>
              <a:rPr lang="ja-JP" altLang="en-US" dirty="0"/>
              <a:t>の学習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9EF5080-01D9-37E8-59A0-20D0D0F89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29558"/>
            <a:ext cx="8677189" cy="2977856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生成器の役割：リアルな画像を生成</a:t>
            </a:r>
            <a:endParaRPr lang="en-US" altLang="ja-JP" sz="2400" dirty="0"/>
          </a:p>
          <a:p>
            <a:r>
              <a:rPr lang="ja-JP" altLang="en-US" sz="2400" dirty="0"/>
              <a:t>識別器の役割：</a:t>
            </a:r>
            <a:r>
              <a:rPr lang="ja-JP" altLang="en-US" sz="2400" b="1" dirty="0"/>
              <a:t>生成器</a:t>
            </a:r>
            <a:r>
              <a:rPr lang="ja-JP" altLang="en-US" sz="2400" dirty="0"/>
              <a:t>が作った画像を</a:t>
            </a:r>
            <a:r>
              <a:rPr lang="ja-JP" altLang="en-US" sz="2400" b="1" dirty="0"/>
              <a:t>偽物</a:t>
            </a:r>
            <a:r>
              <a:rPr lang="ja-JP" altLang="en-US" sz="2400" dirty="0"/>
              <a:t>と判別し、</a:t>
            </a:r>
            <a:r>
              <a:rPr lang="ja-JP" altLang="en-US" sz="2400" b="1" dirty="0"/>
              <a:t>本物の画像</a:t>
            </a:r>
            <a:r>
              <a:rPr lang="ja-JP" altLang="en-US" sz="2400" dirty="0"/>
              <a:t>を</a:t>
            </a:r>
            <a:r>
              <a:rPr lang="ja-JP" altLang="en-US" sz="2400" b="1" dirty="0"/>
              <a:t>本物</a:t>
            </a:r>
            <a:r>
              <a:rPr lang="ja-JP" altLang="en-US" sz="2400" dirty="0"/>
              <a:t>と判別</a:t>
            </a:r>
            <a:endParaRPr lang="en-US" altLang="ja-JP" sz="2400" dirty="0"/>
          </a:p>
          <a:p>
            <a:r>
              <a:rPr lang="ja-JP" altLang="en-US" sz="2400" b="1" dirty="0"/>
              <a:t>相互作用による学習</a:t>
            </a:r>
            <a:r>
              <a:rPr lang="ja-JP" altLang="en-US" sz="2400" dirty="0"/>
              <a:t>：生成器は、識別器をだますような画像を生成する。識別器は、生成器によって作られた画像を偽物と見破る。そのことで、</a:t>
            </a:r>
            <a:r>
              <a:rPr lang="ja-JP" altLang="en-US" sz="2400" b="1" dirty="0"/>
              <a:t>互いの能力向上</a:t>
            </a:r>
            <a:r>
              <a:rPr lang="ja-JP" altLang="en-US" sz="2400" dirty="0"/>
              <a:t>を行う。</a:t>
            </a:r>
            <a:endParaRPr lang="en-US" altLang="ja-JP" sz="2400" dirty="0"/>
          </a:p>
          <a:p>
            <a:endParaRPr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4DCD1-6507-DB5A-30E7-368BE6C1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5D8A6-D874-4CF7-BEBB-76646C537132}"/>
              </a:ext>
            </a:extLst>
          </p:cNvPr>
          <p:cNvSpPr txBox="1"/>
          <p:nvPr/>
        </p:nvSpPr>
        <p:spPr>
          <a:xfrm>
            <a:off x="1887528" y="4759897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DD935C-6873-A608-40FC-FE89805ABE91}"/>
              </a:ext>
            </a:extLst>
          </p:cNvPr>
          <p:cNvSpPr txBox="1"/>
          <p:nvPr/>
        </p:nvSpPr>
        <p:spPr>
          <a:xfrm>
            <a:off x="5755699" y="4793694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4F6047-62FF-7EA3-C9F9-61674ABE7026}"/>
              </a:ext>
            </a:extLst>
          </p:cNvPr>
          <p:cNvSpPr txBox="1"/>
          <p:nvPr/>
        </p:nvSpPr>
        <p:spPr>
          <a:xfrm>
            <a:off x="153353" y="4826331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9F20A9FF-A64C-ED36-75F3-6A99E2CDED1D}"/>
              </a:ext>
            </a:extLst>
          </p:cNvPr>
          <p:cNvSpPr/>
          <p:nvPr/>
        </p:nvSpPr>
        <p:spPr>
          <a:xfrm>
            <a:off x="923006" y="4897046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20BF7BE-2527-2F1D-16FB-112CF0F53370}"/>
              </a:ext>
            </a:extLst>
          </p:cNvPr>
          <p:cNvSpPr/>
          <p:nvPr/>
        </p:nvSpPr>
        <p:spPr>
          <a:xfrm>
            <a:off x="3513129" y="485506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02CD67-0E03-DCA3-011B-5AF2060A9196}"/>
              </a:ext>
            </a:extLst>
          </p:cNvPr>
          <p:cNvSpPr txBox="1"/>
          <p:nvPr/>
        </p:nvSpPr>
        <p:spPr>
          <a:xfrm>
            <a:off x="3959812" y="4609027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F26CF5C-467D-B746-4094-7A57B7A5737C}"/>
              </a:ext>
            </a:extLst>
          </p:cNvPr>
          <p:cNvSpPr/>
          <p:nvPr/>
        </p:nvSpPr>
        <p:spPr>
          <a:xfrm>
            <a:off x="7427572" y="4903741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BD0865F-5287-DFD0-B4AB-75FD3293DEB4}"/>
              </a:ext>
            </a:extLst>
          </p:cNvPr>
          <p:cNvSpPr txBox="1"/>
          <p:nvPr/>
        </p:nvSpPr>
        <p:spPr>
          <a:xfrm>
            <a:off x="7863687" y="4683796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39CD5F4C-2881-A4D6-CCF9-759E793DD3AE}"/>
              </a:ext>
            </a:extLst>
          </p:cNvPr>
          <p:cNvSpPr/>
          <p:nvPr/>
        </p:nvSpPr>
        <p:spPr>
          <a:xfrm>
            <a:off x="4802721" y="487249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123580E0-26C8-70F8-2559-802A11040EFF}"/>
              </a:ext>
            </a:extLst>
          </p:cNvPr>
          <p:cNvCxnSpPr>
            <a:cxnSpLocks/>
          </p:cNvCxnSpPr>
          <p:nvPr/>
        </p:nvCxnSpPr>
        <p:spPr>
          <a:xfrm flipV="1">
            <a:off x="2429846" y="5406227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13D068AB-84C7-2687-D9CA-9886BB3B90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9635" y="5514795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358284B-DD7A-9B3D-124F-A37D1C1A4D92}"/>
              </a:ext>
            </a:extLst>
          </p:cNvPr>
          <p:cNvSpPr/>
          <p:nvPr/>
        </p:nvSpPr>
        <p:spPr>
          <a:xfrm rot="1591479">
            <a:off x="4822915" y="4228120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9F0701-C586-9EE1-2438-5F576A4B5CE7}"/>
              </a:ext>
            </a:extLst>
          </p:cNvPr>
          <p:cNvSpPr txBox="1"/>
          <p:nvPr/>
        </p:nvSpPr>
        <p:spPr>
          <a:xfrm>
            <a:off x="3981439" y="3798516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1310362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の歴史と発展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/>
              <a:t>GAN</a:t>
            </a:r>
            <a:r>
              <a:rPr lang="ja-JP" altLang="en-US" sz="2400" b="1" dirty="0"/>
              <a:t>の提案</a:t>
            </a:r>
            <a:endParaRPr lang="ja-JP" alt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イアン・グッドフェローによる提案（２０１４年）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生成器と識別器による </a:t>
            </a:r>
            <a:r>
              <a:rPr lang="en-US" altLang="ja-JP" dirty="0"/>
              <a:t>GAN </a:t>
            </a:r>
            <a:r>
              <a:rPr lang="ja-JP" altLang="en-US" dirty="0"/>
              <a:t>を提案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ja-JP" sz="2400" b="1" dirty="0"/>
              <a:t>GAN</a:t>
            </a:r>
            <a:r>
              <a:rPr lang="ja-JP" altLang="en-US" sz="2400" b="1" dirty="0"/>
              <a:t>技術の進化</a:t>
            </a:r>
            <a:endParaRPr lang="ja-JP" alt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画像の生成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音声の生成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自然言語と画像の組み合わせなど、複雑なデータへの応用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効率の向上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精度の向上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94000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GAN</a:t>
            </a:r>
            <a:r>
              <a:rPr kumimoji="1" lang="ja-JP" altLang="en-US" dirty="0"/>
              <a:t>の敵対的学習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2400" b="1" dirty="0"/>
              <a:t>GAN</a:t>
            </a:r>
            <a:r>
              <a:rPr lang="ja-JP" altLang="en-US" sz="2400" b="1" dirty="0"/>
              <a:t>では、生成器と識別器が相互に競合しながら学習を進める</a:t>
            </a:r>
            <a:r>
              <a:rPr lang="ja-JP" altLang="en-US" sz="2400" dirty="0"/>
              <a:t>。</a:t>
            </a:r>
            <a:endParaRPr lang="en-US" altLang="ja-JP" sz="2400" dirty="0"/>
          </a:p>
          <a:p>
            <a:r>
              <a:rPr lang="ja-JP" altLang="en-US" sz="2400" dirty="0"/>
              <a:t>このプロセスを「</a:t>
            </a:r>
            <a:r>
              <a:rPr lang="ja-JP" altLang="en-US" sz="2400" b="1" dirty="0"/>
              <a:t>敵対的学習</a:t>
            </a:r>
            <a:r>
              <a:rPr lang="ja-JP" altLang="en-US" sz="2400" dirty="0"/>
              <a:t>」という。</a:t>
            </a:r>
            <a:endParaRPr lang="en-US" altLang="ja-JP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2400" dirty="0"/>
              <a:t>学習の繰り返しにより、生成器と識別器の</a:t>
            </a:r>
            <a:r>
              <a:rPr lang="ja-JP" altLang="en-US" sz="2400" b="1" dirty="0"/>
              <a:t>両方</a:t>
            </a:r>
            <a:r>
              <a:rPr lang="ja-JP" altLang="en-US" sz="2400" dirty="0"/>
              <a:t>の性能を向上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441DFE-1D13-5C41-6DF4-A55675C2E28E}"/>
              </a:ext>
            </a:extLst>
          </p:cNvPr>
          <p:cNvSpPr txBox="1"/>
          <p:nvPr/>
        </p:nvSpPr>
        <p:spPr>
          <a:xfrm>
            <a:off x="1960680" y="4237383"/>
            <a:ext cx="11079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生成器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C510B18-A71C-4288-1301-19A7124D2824}"/>
              </a:ext>
            </a:extLst>
          </p:cNvPr>
          <p:cNvSpPr txBox="1"/>
          <p:nvPr/>
        </p:nvSpPr>
        <p:spPr>
          <a:xfrm>
            <a:off x="5828851" y="4271180"/>
            <a:ext cx="11079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識別器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0349C5-EA56-4C85-C496-6791AB4E4D4E}"/>
              </a:ext>
            </a:extLst>
          </p:cNvPr>
          <p:cNvSpPr txBox="1"/>
          <p:nvPr/>
        </p:nvSpPr>
        <p:spPr>
          <a:xfrm>
            <a:off x="226505" y="4303817"/>
            <a:ext cx="101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乱数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B173C126-5C96-0DF0-6234-BCA2866B9ABB}"/>
              </a:ext>
            </a:extLst>
          </p:cNvPr>
          <p:cNvSpPr/>
          <p:nvPr/>
        </p:nvSpPr>
        <p:spPr>
          <a:xfrm>
            <a:off x="996158" y="4374532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49C859DD-35F2-F737-0913-9E0644967973}"/>
              </a:ext>
            </a:extLst>
          </p:cNvPr>
          <p:cNvSpPr/>
          <p:nvPr/>
        </p:nvSpPr>
        <p:spPr>
          <a:xfrm>
            <a:off x="3586281" y="4332548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D99059-D370-EEFC-B901-B27B4D8DD4EB}"/>
              </a:ext>
            </a:extLst>
          </p:cNvPr>
          <p:cNvSpPr txBox="1"/>
          <p:nvPr/>
        </p:nvSpPr>
        <p:spPr>
          <a:xfrm>
            <a:off x="4032964" y="4086513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偽物画像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382AEE9C-5213-BD7E-4900-07371BA02EB7}"/>
              </a:ext>
            </a:extLst>
          </p:cNvPr>
          <p:cNvSpPr/>
          <p:nvPr/>
        </p:nvSpPr>
        <p:spPr>
          <a:xfrm>
            <a:off x="7500724" y="4381227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EE0842-BE42-899B-2887-AC1BB810BB79}"/>
              </a:ext>
            </a:extLst>
          </p:cNvPr>
          <p:cNvSpPr txBox="1"/>
          <p:nvPr/>
        </p:nvSpPr>
        <p:spPr>
          <a:xfrm>
            <a:off x="7936839" y="4161282"/>
            <a:ext cx="166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偽物か</a:t>
            </a: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9DC4E5CC-3646-DBB0-8174-BB84C4B47134}"/>
              </a:ext>
            </a:extLst>
          </p:cNvPr>
          <p:cNvSpPr/>
          <p:nvPr/>
        </p:nvSpPr>
        <p:spPr>
          <a:xfrm>
            <a:off x="4875873" y="4349984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260E49AD-823F-7CCA-54C4-A9E6AF29D20B}"/>
              </a:ext>
            </a:extLst>
          </p:cNvPr>
          <p:cNvCxnSpPr>
            <a:cxnSpLocks/>
          </p:cNvCxnSpPr>
          <p:nvPr/>
        </p:nvCxnSpPr>
        <p:spPr>
          <a:xfrm flipV="1">
            <a:off x="2502998" y="4883713"/>
            <a:ext cx="11680" cy="778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コネクタ: カギ線 14">
            <a:extLst>
              <a:ext uri="{FF2B5EF4-FFF2-40B4-BE49-F238E27FC236}">
                <a16:creationId xmlns:a16="http://schemas.microsoft.com/office/drawing/2014/main" id="{795C422F-75FF-3797-2F10-58E6C797C4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42787" y="4992281"/>
            <a:ext cx="5938024" cy="667204"/>
          </a:xfrm>
          <a:prstGeom prst="bentConnector3">
            <a:avLst>
              <a:gd name="adj1" fmla="val -4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矢印: 右 15">
            <a:extLst>
              <a:ext uri="{FF2B5EF4-FFF2-40B4-BE49-F238E27FC236}">
                <a16:creationId xmlns:a16="http://schemas.microsoft.com/office/drawing/2014/main" id="{B21AEBC0-8998-21C1-D45E-96EBD0ED1B44}"/>
              </a:ext>
            </a:extLst>
          </p:cNvPr>
          <p:cNvSpPr/>
          <p:nvPr/>
        </p:nvSpPr>
        <p:spPr>
          <a:xfrm rot="1591479">
            <a:off x="4896067" y="3705606"/>
            <a:ext cx="454132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C2D0DE2-E770-6E97-361F-AD84A9A38B4D}"/>
              </a:ext>
            </a:extLst>
          </p:cNvPr>
          <p:cNvSpPr txBox="1"/>
          <p:nvPr/>
        </p:nvSpPr>
        <p:spPr>
          <a:xfrm>
            <a:off x="4054591" y="3276002"/>
            <a:ext cx="101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本物画像</a:t>
            </a:r>
          </a:p>
        </p:txBody>
      </p:sp>
    </p:spTree>
    <p:extLst>
      <p:ext uri="{BB962C8B-B14F-4D97-AF65-F5344CB8AC3E}">
        <p14:creationId xmlns:p14="http://schemas.microsoft.com/office/powerpoint/2010/main" val="32363027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43E9B-583B-F9E6-92CB-E5205A25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テキストからの画像生成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2DB16D7-731F-F3B3-413E-754FA293A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04" y="4511697"/>
            <a:ext cx="9056720" cy="1667021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テキストからの画像生成</a:t>
            </a:r>
            <a:endParaRPr lang="ja-JP" alt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自然言語処理技術を用いてテキストを数値データに変換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そのデータを基に画像を生成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91CF21-B248-C362-F395-2CCF7F51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1A3AED-413A-B58F-D579-6A3BD54CFEF4}"/>
              </a:ext>
            </a:extLst>
          </p:cNvPr>
          <p:cNvSpPr txBox="1"/>
          <p:nvPr/>
        </p:nvSpPr>
        <p:spPr>
          <a:xfrm>
            <a:off x="6178971" y="3411891"/>
            <a:ext cx="172354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画像生成を</a:t>
            </a:r>
            <a:endParaRPr kumimoji="1" lang="en-US" altLang="ja-JP" sz="2400" dirty="0"/>
          </a:p>
          <a:p>
            <a:r>
              <a:rPr kumimoji="1" lang="ja-JP" altLang="en-US" sz="2400" dirty="0"/>
              <a:t>行う</a:t>
            </a:r>
            <a:r>
              <a:rPr kumimoji="1" lang="en-US" altLang="ja-JP" sz="2400" dirty="0"/>
              <a:t>GAN</a:t>
            </a:r>
            <a:endParaRPr kumimoji="1" lang="ja-JP" altLang="en-US" sz="2400" dirty="0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A17903C6-70FE-974C-3E7A-2C932E65FFC2}"/>
              </a:ext>
            </a:extLst>
          </p:cNvPr>
          <p:cNvSpPr/>
          <p:nvPr/>
        </p:nvSpPr>
        <p:spPr>
          <a:xfrm>
            <a:off x="8043936" y="3684146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F8F857-772B-4B1A-B292-D0478A2BC905}"/>
              </a:ext>
            </a:extLst>
          </p:cNvPr>
          <p:cNvSpPr txBox="1"/>
          <p:nvPr/>
        </p:nvSpPr>
        <p:spPr>
          <a:xfrm>
            <a:off x="8394433" y="3603590"/>
            <a:ext cx="85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画像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7030680-4219-6DD5-B567-2BC0BEED3772}"/>
              </a:ext>
            </a:extLst>
          </p:cNvPr>
          <p:cNvSpPr/>
          <p:nvPr/>
        </p:nvSpPr>
        <p:spPr>
          <a:xfrm>
            <a:off x="5752542" y="3684146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1377B8-FC70-036B-A794-0F807DA57BAF}"/>
              </a:ext>
            </a:extLst>
          </p:cNvPr>
          <p:cNvSpPr txBox="1"/>
          <p:nvPr/>
        </p:nvSpPr>
        <p:spPr>
          <a:xfrm>
            <a:off x="4000384" y="3429000"/>
            <a:ext cx="180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生成すべき画像の条件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BE710F1-387F-4758-2CDF-0138C2065342}"/>
              </a:ext>
            </a:extLst>
          </p:cNvPr>
          <p:cNvSpPr txBox="1"/>
          <p:nvPr/>
        </p:nvSpPr>
        <p:spPr>
          <a:xfrm>
            <a:off x="188104" y="1297332"/>
            <a:ext cx="1520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テキスト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7DA81D-1516-74D0-8253-0D4928A399D1}"/>
              </a:ext>
            </a:extLst>
          </p:cNvPr>
          <p:cNvSpPr txBox="1"/>
          <p:nvPr/>
        </p:nvSpPr>
        <p:spPr>
          <a:xfrm>
            <a:off x="2122999" y="1104112"/>
            <a:ext cx="141577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テキスト</a:t>
            </a:r>
            <a:endParaRPr kumimoji="1" lang="en-US" altLang="ja-JP" sz="2400" dirty="0"/>
          </a:p>
          <a:p>
            <a:r>
              <a:rPr kumimoji="1" lang="ja-JP" altLang="en-US" sz="2400" dirty="0"/>
              <a:t>の数値化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CFB1FC3-6B75-CA08-2C6B-C52D7E922610}"/>
              </a:ext>
            </a:extLst>
          </p:cNvPr>
          <p:cNvSpPr/>
          <p:nvPr/>
        </p:nvSpPr>
        <p:spPr>
          <a:xfrm>
            <a:off x="1630776" y="1377887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8E147BDA-F02F-E319-AD15-E2C14D45AE40}"/>
              </a:ext>
            </a:extLst>
          </p:cNvPr>
          <p:cNvSpPr/>
          <p:nvPr/>
        </p:nvSpPr>
        <p:spPr>
          <a:xfrm>
            <a:off x="3697116" y="1384283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9E8B4D4-AC8E-7585-0DEB-96F1743AC682}"/>
              </a:ext>
            </a:extLst>
          </p:cNvPr>
          <p:cNvSpPr txBox="1"/>
          <p:nvPr/>
        </p:nvSpPr>
        <p:spPr>
          <a:xfrm>
            <a:off x="4068248" y="1104111"/>
            <a:ext cx="180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数値化されたテキスト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3DC3C4D-F732-C261-B835-70ADA7F720D1}"/>
              </a:ext>
            </a:extLst>
          </p:cNvPr>
          <p:cNvSpPr txBox="1"/>
          <p:nvPr/>
        </p:nvSpPr>
        <p:spPr>
          <a:xfrm>
            <a:off x="3184911" y="2281934"/>
            <a:ext cx="3570208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数値化されたテキストを</a:t>
            </a:r>
            <a:endParaRPr kumimoji="1" lang="en-US" altLang="ja-JP" sz="2400" dirty="0"/>
          </a:p>
          <a:p>
            <a:r>
              <a:rPr kumimoji="1" lang="ja-JP" altLang="en-US" sz="2400" dirty="0"/>
              <a:t>画像の数値に変換</a:t>
            </a: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ACD58728-162D-053D-C50F-BD93182E229C}"/>
              </a:ext>
            </a:extLst>
          </p:cNvPr>
          <p:cNvSpPr/>
          <p:nvPr/>
        </p:nvSpPr>
        <p:spPr>
          <a:xfrm rot="5400000">
            <a:off x="4595653" y="1931428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5F228425-93E6-F615-224F-F7BFFA296904}"/>
              </a:ext>
            </a:extLst>
          </p:cNvPr>
          <p:cNvSpPr/>
          <p:nvPr/>
        </p:nvSpPr>
        <p:spPr>
          <a:xfrm rot="5400000">
            <a:off x="4644489" y="3185162"/>
            <a:ext cx="350497" cy="3005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163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DEFF48-47C3-3292-6B6B-2F7C4C85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1F7D64-9C33-F83E-97BF-BA18AF24B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00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b="1" u="sng" dirty="0"/>
              <a:t>GAN</a:t>
            </a:r>
            <a:r>
              <a:rPr kumimoji="1" lang="ja-JP" altLang="en-US" sz="2400" b="1" u="sng" dirty="0"/>
              <a:t>の学習プロセス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生成器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識別器</a:t>
            </a:r>
            <a:r>
              <a:rPr kumimoji="1" lang="ja-JP" altLang="en-US" sz="2400" dirty="0"/>
              <a:t>という</a:t>
            </a:r>
            <a:r>
              <a:rPr lang="ja-JP" altLang="en-US" sz="2400" b="1" u="sng" dirty="0">
                <a:solidFill>
                  <a:srgbClr val="FF0000"/>
                </a:solidFill>
              </a:rPr>
              <a:t>２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つのニューラルネットワーク</a:t>
            </a:r>
            <a:r>
              <a:rPr lang="ja-JP" altLang="en-US" sz="2400" dirty="0"/>
              <a:t>が</a:t>
            </a:r>
            <a:r>
              <a:rPr lang="ja-JP" altLang="en-US" sz="2400" b="1" u="sng" dirty="0">
                <a:solidFill>
                  <a:srgbClr val="FF0000"/>
                </a:solidFill>
              </a:rPr>
              <a:t>相互に競合しながら学習。</a:t>
            </a:r>
            <a:r>
              <a:rPr kumimoji="1" lang="ja-JP" altLang="en-US" sz="2400" dirty="0"/>
              <a:t>互いの能力を向上させる。</a:t>
            </a:r>
            <a:endParaRPr kumimoji="1" lang="en-US" altLang="ja-JP" sz="2400" dirty="0"/>
          </a:p>
          <a:p>
            <a:r>
              <a:rPr kumimoji="1" lang="ja-JP" altLang="en-US" sz="2400" dirty="0"/>
              <a:t>このプロセスは「敵対的学習」と呼ばれる</a:t>
            </a:r>
          </a:p>
          <a:p>
            <a:pPr marL="0" indent="0">
              <a:buNone/>
            </a:pPr>
            <a:r>
              <a:rPr kumimoji="1" lang="en-US" altLang="ja-JP" sz="2400" b="1" u="sng" dirty="0"/>
              <a:t>GAN</a:t>
            </a:r>
            <a:r>
              <a:rPr kumimoji="1" lang="ja-JP" altLang="en-US" sz="2400" b="1" u="sng" dirty="0"/>
              <a:t>の発展</a:t>
            </a:r>
            <a:endParaRPr kumimoji="1" lang="en-US" altLang="ja-JP" sz="2400" b="1" u="sng" dirty="0"/>
          </a:p>
          <a:p>
            <a:r>
              <a:rPr kumimoji="1" lang="ja-JP" altLang="en-US" sz="2400" b="1" dirty="0"/>
              <a:t>画像生成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音声生成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自然言語と画像の組み合わせ</a:t>
            </a:r>
            <a:r>
              <a:rPr kumimoji="1" lang="ja-JP" altLang="en-US" sz="2400" dirty="0"/>
              <a:t>など、複雑なデータへの応用が進んでいる。</a:t>
            </a:r>
          </a:p>
          <a:p>
            <a:r>
              <a:rPr kumimoji="1" lang="ja-JP" altLang="en-US" sz="2400" b="1" dirty="0"/>
              <a:t>効率</a:t>
            </a:r>
            <a:r>
              <a:rPr kumimoji="1" lang="ja-JP" altLang="en-US" sz="2400" dirty="0"/>
              <a:t>と</a:t>
            </a:r>
            <a:r>
              <a:rPr kumimoji="1" lang="ja-JP" altLang="en-US" sz="2400" b="1" dirty="0"/>
              <a:t>精度の向上</a:t>
            </a:r>
            <a:r>
              <a:rPr kumimoji="1" lang="ja-JP" altLang="en-US" sz="2400" dirty="0"/>
              <a:t>が進んでいる。</a:t>
            </a:r>
          </a:p>
          <a:p>
            <a:pPr marL="0" indent="0">
              <a:buNone/>
            </a:pPr>
            <a:r>
              <a:rPr kumimoji="1" lang="ja-JP" altLang="en-US" sz="2400" b="1" u="sng" dirty="0"/>
              <a:t>テキストからの画像生成</a:t>
            </a:r>
            <a:endParaRPr kumimoji="1" lang="en-US" altLang="ja-JP" sz="2400" b="1" u="sng" dirty="0"/>
          </a:p>
          <a:p>
            <a:r>
              <a:rPr kumimoji="1" lang="ja-JP" altLang="en-US" sz="2400" dirty="0"/>
              <a:t>自然言語処理技術を用いてテキストを数値データに変換</a:t>
            </a:r>
          </a:p>
          <a:p>
            <a:r>
              <a:rPr kumimoji="1" lang="ja-JP" altLang="en-US" sz="2400" dirty="0"/>
              <a:t>そのデータを基に画像を生成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2522B0-D3C4-BE36-6B50-B77A9C8D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5020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13-5. </a:t>
            </a:r>
            <a:r>
              <a:rPr lang="ja-JP" altLang="en-US" sz="4500" dirty="0">
                <a:solidFill>
                  <a:schemeClr val="tx2"/>
                </a:solidFill>
              </a:rPr>
              <a:t>自習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70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AD6C6D-39C5-4BB5-8803-833028D2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4C486-F5F9-450B-9AC4-7435E069F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533316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ja-JP" altLang="en-US" sz="2000" b="1" dirty="0"/>
              <a:t>顔画像で，どちらが実在で，どちらが偽物かのクイズを行う（オンラインデモ）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2000" dirty="0">
                <a:hlinkClick r:id="rId2"/>
              </a:rPr>
              <a:t>https://www.whichfaceisreal.com/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2000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テキストからの画像生成（オンラインのデモ）  </a:t>
            </a:r>
            <a:r>
              <a:rPr lang="en-US" altLang="ja-JP" sz="2000" b="1" dirty="0" err="1"/>
              <a:t>Craiyon</a:t>
            </a:r>
            <a:r>
              <a:rPr lang="en-US" altLang="ja-JP" sz="2000" b="1" dirty="0"/>
              <a:t> (DALL E mini)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ja-JP" sz="2000" dirty="0">
                <a:hlinkClick r:id="rId3"/>
              </a:rPr>
              <a:t>https://www.craiyon.com/</a:t>
            </a:r>
            <a:endParaRPr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プロンプト（言葉による指示）からの画像生成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4"/>
              </a:rPr>
              <a:t>https://stablediffusionweb.com/</a:t>
            </a:r>
            <a:endParaRPr lang="en-US" altLang="ja-JP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ja-JP" sz="2000" b="1" dirty="0"/>
          </a:p>
          <a:p>
            <a:pPr>
              <a:spcBef>
                <a:spcPts val="600"/>
              </a:spcBef>
            </a:pPr>
            <a:r>
              <a:rPr lang="ja-JP" altLang="en-US" sz="2000" b="1" dirty="0"/>
              <a:t>超解像に関する </a:t>
            </a:r>
            <a:r>
              <a:rPr lang="en-US" altLang="ja-JP" sz="2000" b="1" dirty="0"/>
              <a:t>Google </a:t>
            </a:r>
            <a:r>
              <a:rPr lang="en-US" altLang="ja-JP" sz="2000" b="1" dirty="0" err="1"/>
              <a:t>Colaboratory</a:t>
            </a:r>
            <a:r>
              <a:rPr lang="en-US" altLang="ja-JP" sz="2000" b="1" dirty="0"/>
              <a:t> </a:t>
            </a:r>
            <a:r>
              <a:rPr lang="ja-JP" altLang="en-US" sz="2000" b="1" dirty="0"/>
              <a:t>のページ</a:t>
            </a:r>
            <a:endParaRPr lang="en-US" altLang="ja-JP" sz="2000" b="1" dirty="0"/>
          </a:p>
          <a:p>
            <a:pPr marL="0" indent="0">
              <a:spcBef>
                <a:spcPts val="600"/>
              </a:spcBef>
              <a:buNone/>
            </a:pPr>
            <a:r>
              <a:rPr kumimoji="1" lang="en-US" altLang="ja-JP" sz="2000" dirty="0">
                <a:hlinkClick r:id="rId5"/>
              </a:rPr>
              <a:t>https://colab.research.google.com/drive/1oT69ts_qzr1xrPYguSepcl24QaQv5AYq#scrollTo=mlVW1_628s0G</a:t>
            </a:r>
            <a:endParaRPr kumimoji="1" lang="en-US" altLang="ja-JP" sz="2000" dirty="0"/>
          </a:p>
          <a:p>
            <a:pPr marL="0" indent="0">
              <a:spcBef>
                <a:spcPts val="600"/>
              </a:spcBef>
              <a:buNone/>
            </a:pPr>
            <a:endParaRPr kumimoji="1" lang="en-US" altLang="ja-JP" sz="2000" dirty="0"/>
          </a:p>
          <a:p>
            <a:pPr>
              <a:spcBef>
                <a:spcPts val="600"/>
              </a:spcBef>
            </a:pPr>
            <a:endParaRPr kumimoji="1" lang="ja-JP" altLang="en-US" sz="1800" dirty="0"/>
          </a:p>
          <a:p>
            <a:pPr marL="0" indent="0">
              <a:spcBef>
                <a:spcPts val="600"/>
              </a:spcBef>
              <a:buNone/>
            </a:pPr>
            <a:endParaRPr lang="en-US" altLang="ja-JP" sz="1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C34FFD-723E-41D9-8F43-5332B3DC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7480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CE5059-4001-F9D3-5178-A365F20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2786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プロンプト（言葉による指示）からの画像生成</a:t>
            </a:r>
            <a:r>
              <a:rPr lang="en-US" altLang="ja-JP" dirty="0"/>
              <a:t>Stable Diffusion Online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2229A20-53B6-04D5-2E30-179D2AB59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C0FD52C-7105-853E-E5C4-2525E28BFEAE}"/>
              </a:ext>
            </a:extLst>
          </p:cNvPr>
          <p:cNvSpPr txBox="1">
            <a:spLocks/>
          </p:cNvSpPr>
          <p:nvPr/>
        </p:nvSpPr>
        <p:spPr>
          <a:xfrm>
            <a:off x="4747098" y="925830"/>
            <a:ext cx="4396902" cy="5795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Stable Diffusion Online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のサイト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  <a:hlinkClick r:id="rId2"/>
              </a:rPr>
              <a:t>https://stablediffusionweb.com/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Get Started Now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ja-JP" sz="2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③　プロンプトを英語で与える。創造力、発想力を発揮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Prompt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」の下に、プロンプトを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英語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で入れて、「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Generate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」をクリック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結果が出るまで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１分以上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待つ。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思い通りの結果を得るためにプロンプトを工夫する．プロンプトは具体的に。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7666D82-F450-DA8F-DEBD-0973B31E1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42" y="929541"/>
            <a:ext cx="3572861" cy="57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36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5C9B1C-5C17-476A-AAA1-47B91C008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800" dirty="0"/>
              <a:t>超解像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4B9D9BE-E4AA-49DE-9DE1-553459A89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232209"/>
            <a:ext cx="8461208" cy="4947209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400" dirty="0">
                <a:hlinkClick r:id="rId2"/>
              </a:rPr>
              <a:t>https://colab.research.google.com/drive/1oT69ts_qzr1xrPYguSepcl24QaQv5AYq#scrollTo=mlVW1_628s0G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D12731-9E3E-4DF9-8CFB-A5B090766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50B3EA-047E-4D70-BA17-02512CD9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30" y="2118901"/>
            <a:ext cx="8132742" cy="423745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07173E-B32F-4103-A48A-9606E5FB22E1}"/>
              </a:ext>
            </a:extLst>
          </p:cNvPr>
          <p:cNvSpPr txBox="1"/>
          <p:nvPr/>
        </p:nvSpPr>
        <p:spPr>
          <a:xfrm>
            <a:off x="1463040" y="63563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処理前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F3BDE7-E636-4823-9343-2BE084E587D8}"/>
              </a:ext>
            </a:extLst>
          </p:cNvPr>
          <p:cNvSpPr txBox="1"/>
          <p:nvPr/>
        </p:nvSpPr>
        <p:spPr>
          <a:xfrm>
            <a:off x="5777075" y="63080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処理後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0B349AC2-06C3-2A83-262B-2BDF8BC5C844}"/>
              </a:ext>
            </a:extLst>
          </p:cNvPr>
          <p:cNvSpPr txBox="1">
            <a:spLocks/>
          </p:cNvSpPr>
          <p:nvPr/>
        </p:nvSpPr>
        <p:spPr>
          <a:xfrm>
            <a:off x="279098" y="762344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en-US" altLang="ja-JP" sz="2800" dirty="0">
                <a:solidFill>
                  <a:schemeClr val="tx1"/>
                </a:solidFill>
              </a:rPr>
              <a:t>Google </a:t>
            </a:r>
            <a:r>
              <a:rPr lang="en-US" altLang="ja-JP" sz="2800" dirty="0" err="1">
                <a:solidFill>
                  <a:schemeClr val="tx1"/>
                </a:solidFill>
              </a:rPr>
              <a:t>Colaboratory</a:t>
            </a:r>
            <a:r>
              <a:rPr lang="en-US" altLang="ja-JP" sz="2800" dirty="0">
                <a:solidFill>
                  <a:schemeClr val="tx1"/>
                </a:solidFill>
              </a:rPr>
              <a:t> </a:t>
            </a:r>
            <a:r>
              <a:rPr lang="ja-JP" altLang="en-US" sz="2800" dirty="0">
                <a:solidFill>
                  <a:schemeClr val="tx1"/>
                </a:solidFill>
              </a:rPr>
              <a:t>のページ</a:t>
            </a:r>
          </a:p>
        </p:txBody>
      </p:sp>
    </p:spTree>
    <p:extLst>
      <p:ext uri="{BB962C8B-B14F-4D97-AF65-F5344CB8AC3E}">
        <p14:creationId xmlns:p14="http://schemas.microsoft.com/office/powerpoint/2010/main" val="3730428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F42AEF-B08F-437D-9221-B23CF38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の全体画面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41B69F-7CA2-436D-B261-E84CD5DC2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6F62B7-F711-49BA-9A01-438FB52A0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512" y="861570"/>
            <a:ext cx="3362766" cy="49979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CF2DCE-31E4-4903-9C8C-77136399F330}"/>
              </a:ext>
            </a:extLst>
          </p:cNvPr>
          <p:cNvSpPr txBox="1"/>
          <p:nvPr/>
        </p:nvSpPr>
        <p:spPr>
          <a:xfrm>
            <a:off x="3257550" y="5964860"/>
            <a:ext cx="419573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ブラウザの画面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270AE1E-983B-4862-829B-3457EECAB4AE}"/>
              </a:ext>
            </a:extLst>
          </p:cNvPr>
          <p:cNvSpPr/>
          <p:nvPr/>
        </p:nvSpPr>
        <p:spPr>
          <a:xfrm>
            <a:off x="3037974" y="1833470"/>
            <a:ext cx="439153" cy="1515596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5FA58C-0C0F-43F1-B8A0-ACFD19C81443}"/>
              </a:ext>
            </a:extLst>
          </p:cNvPr>
          <p:cNvSpPr txBox="1"/>
          <p:nvPr/>
        </p:nvSpPr>
        <p:spPr>
          <a:xfrm>
            <a:off x="0" y="1991103"/>
            <a:ext cx="2971384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（目次，検索と置換，変数，ファイル）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20C5993-CF72-4B64-AE74-C057F45C8B32}"/>
              </a:ext>
            </a:extLst>
          </p:cNvPr>
          <p:cNvSpPr/>
          <p:nvPr/>
        </p:nvSpPr>
        <p:spPr>
          <a:xfrm flipV="1">
            <a:off x="3543717" y="1561208"/>
            <a:ext cx="2935288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E22D6B-4D1B-4CE5-B959-99836D7016A3}"/>
              </a:ext>
            </a:extLst>
          </p:cNvPr>
          <p:cNvSpPr txBox="1"/>
          <p:nvPr/>
        </p:nvSpPr>
        <p:spPr>
          <a:xfrm>
            <a:off x="6479005" y="1259056"/>
            <a:ext cx="1828416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メニュー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B196387-7AD1-419E-8475-336F9CB27008}"/>
              </a:ext>
            </a:extLst>
          </p:cNvPr>
          <p:cNvSpPr/>
          <p:nvPr/>
        </p:nvSpPr>
        <p:spPr>
          <a:xfrm flipV="1">
            <a:off x="3543717" y="1860988"/>
            <a:ext cx="1226804" cy="260230"/>
          </a:xfrm>
          <a:prstGeom prst="rect">
            <a:avLst/>
          </a:prstGeom>
          <a:noFill/>
          <a:ln w="508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A891376-CC4E-4950-912E-3AED1CEF7776}"/>
              </a:ext>
            </a:extLst>
          </p:cNvPr>
          <p:cNvSpPr/>
          <p:nvPr/>
        </p:nvSpPr>
        <p:spPr>
          <a:xfrm flipV="1">
            <a:off x="3562231" y="2263595"/>
            <a:ext cx="2856615" cy="3595893"/>
          </a:xfrm>
          <a:prstGeom prst="rect">
            <a:avLst/>
          </a:prstGeom>
          <a:noFill/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F89C7F2-7E2C-4156-AFA6-A6EC6F4C212A}"/>
              </a:ext>
            </a:extLst>
          </p:cNvPr>
          <p:cNvSpPr txBox="1"/>
          <p:nvPr/>
        </p:nvSpPr>
        <p:spPr>
          <a:xfrm>
            <a:off x="4849305" y="1860988"/>
            <a:ext cx="38764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コードセル，テキストセルの追加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3ECF4E7-13B2-45E1-ADD2-F0E51AFC2569}"/>
              </a:ext>
            </a:extLst>
          </p:cNvPr>
          <p:cNvSpPr txBox="1"/>
          <p:nvPr/>
        </p:nvSpPr>
        <p:spPr>
          <a:xfrm>
            <a:off x="6521278" y="3444739"/>
            <a:ext cx="26227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テキストセルの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並び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982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DD1E89-D21A-E798-8911-A1A69EC64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2C8A1E-AEE7-AB8D-3C6E-083E70509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72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の概要</a:t>
            </a:r>
          </a:p>
          <a:p>
            <a:r>
              <a:rPr kumimoji="1" lang="ja-JP" altLang="en-US" b="1" dirty="0"/>
              <a:t>構造</a:t>
            </a:r>
            <a:r>
              <a:rPr lang="ja-JP" altLang="en-US" dirty="0"/>
              <a:t>：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と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という</a:t>
            </a:r>
            <a:r>
              <a:rPr kumimoji="1" lang="en-US" altLang="ja-JP" b="1" dirty="0"/>
              <a:t>2</a:t>
            </a:r>
            <a:r>
              <a:rPr kumimoji="1" lang="ja-JP" altLang="en-US" b="1" dirty="0"/>
              <a:t>つのニューラルネットワーク</a:t>
            </a:r>
            <a:r>
              <a:rPr kumimoji="1" lang="ja-JP" altLang="en-US" dirty="0"/>
              <a:t>から構成</a:t>
            </a:r>
          </a:p>
          <a:p>
            <a:r>
              <a:rPr kumimoji="1" lang="ja-JP" altLang="en-US" dirty="0"/>
              <a:t>生成器</a:t>
            </a:r>
            <a:r>
              <a:rPr lang="ja-JP" altLang="en-US" dirty="0"/>
              <a:t>：</a:t>
            </a:r>
            <a:r>
              <a:rPr kumimoji="1" lang="ja-JP" altLang="en-US" dirty="0"/>
              <a:t>ランダムなノイズからリアルな画像を生成</a:t>
            </a:r>
          </a:p>
          <a:p>
            <a:r>
              <a:rPr kumimoji="1" lang="ja-JP" altLang="en-US" dirty="0"/>
              <a:t>識別器</a:t>
            </a:r>
            <a:r>
              <a:rPr lang="ja-JP" altLang="en-US" dirty="0"/>
              <a:t>：</a:t>
            </a:r>
            <a:r>
              <a:rPr kumimoji="1" lang="ja-JP" altLang="en-US" dirty="0"/>
              <a:t>生成された画像が本物か偽物かを判別</a:t>
            </a:r>
          </a:p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の学習プロセス</a:t>
            </a:r>
          </a:p>
          <a:p>
            <a:r>
              <a:rPr kumimoji="1" lang="ja-JP" altLang="en-US" b="1" dirty="0"/>
              <a:t>敵対的学習</a:t>
            </a:r>
            <a:r>
              <a:rPr lang="ja-JP" altLang="en-US" dirty="0"/>
              <a:t>：</a:t>
            </a:r>
            <a:r>
              <a:rPr kumimoji="1" lang="ja-JP" altLang="en-US" dirty="0"/>
              <a:t>生成器と識別器が相互に競合しながら学習し、互いの性能を向上させる。</a:t>
            </a:r>
          </a:p>
          <a:p>
            <a:r>
              <a:rPr kumimoji="1" lang="ja-JP" altLang="en-US" b="1" dirty="0"/>
              <a:t>学習を繰り返す</a:t>
            </a:r>
            <a:r>
              <a:rPr kumimoji="1" lang="ja-JP" altLang="en-US" dirty="0"/>
              <a:t>ことで、</a:t>
            </a:r>
            <a:r>
              <a:rPr kumimoji="1" lang="ja-JP" altLang="en-US" b="1" dirty="0"/>
              <a:t>生成器</a:t>
            </a:r>
            <a:r>
              <a:rPr kumimoji="1" lang="ja-JP" altLang="en-US" dirty="0"/>
              <a:t>はより</a:t>
            </a:r>
            <a:r>
              <a:rPr kumimoji="1" lang="ja-JP" altLang="en-US" b="1" dirty="0"/>
              <a:t>リアルな画像</a:t>
            </a:r>
            <a:r>
              <a:rPr kumimoji="1" lang="ja-JP" altLang="en-US" dirty="0"/>
              <a:t>を、</a:t>
            </a:r>
            <a:r>
              <a:rPr kumimoji="1" lang="ja-JP" altLang="en-US" b="1" dirty="0"/>
              <a:t>識別器</a:t>
            </a:r>
            <a:r>
              <a:rPr kumimoji="1" lang="ja-JP" altLang="en-US" dirty="0"/>
              <a:t>は</a:t>
            </a:r>
            <a:r>
              <a:rPr kumimoji="1" lang="ja-JP" altLang="en-US" b="1" dirty="0"/>
              <a:t>本物と偽物の識別能力</a:t>
            </a:r>
            <a:r>
              <a:rPr kumimoji="1" lang="ja-JP" altLang="en-US" dirty="0"/>
              <a:t>を向上させる。</a:t>
            </a:r>
          </a:p>
          <a:p>
            <a:pPr marL="0" indent="0">
              <a:buNone/>
            </a:pPr>
            <a:r>
              <a:rPr kumimoji="1" lang="en-US" altLang="ja-JP" b="1" u="sng" dirty="0"/>
              <a:t>GAN</a:t>
            </a:r>
            <a:r>
              <a:rPr kumimoji="1" lang="ja-JP" altLang="en-US" b="1" u="sng" dirty="0"/>
              <a:t>の応用</a:t>
            </a:r>
          </a:p>
          <a:p>
            <a:r>
              <a:rPr kumimoji="1" lang="ja-JP" altLang="en-US" b="1" dirty="0"/>
              <a:t>多様な画像生成</a:t>
            </a:r>
            <a:r>
              <a:rPr lang="ja-JP" altLang="en-US" dirty="0"/>
              <a:t>：</a:t>
            </a:r>
            <a:r>
              <a:rPr kumimoji="1" lang="ja-JP" altLang="en-US" dirty="0"/>
              <a:t>実在しない人物の顔や、プロンプトからの画像生成など</a:t>
            </a:r>
          </a:p>
          <a:p>
            <a:r>
              <a:rPr kumimoji="1" lang="ja-JP" altLang="en-US" b="1" dirty="0"/>
              <a:t>画質改善</a:t>
            </a:r>
            <a:r>
              <a:rPr kumimoji="1" lang="ja-JP" altLang="en-US" dirty="0"/>
              <a:t>：暗い画像を明るくしたり、低解像度の画像を高解像度に変換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B1F60B-06FF-F3B7-A4CF-521C6D6B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37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74F5B-34CF-4BDF-8FBE-200E7B3D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Google </a:t>
            </a:r>
            <a:r>
              <a:rPr lang="en-US" altLang="ja-JP" dirty="0" err="1"/>
              <a:t>Colaboratory</a:t>
            </a:r>
            <a:r>
              <a:rPr lang="en-US" altLang="ja-JP" dirty="0"/>
              <a:t> </a:t>
            </a:r>
            <a:r>
              <a:rPr lang="ja-JP" altLang="en-US" dirty="0"/>
              <a:t>のノートブック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F8E0BD-F682-400F-93B0-74192A91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60779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の２種類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コードセル</a:t>
            </a:r>
            <a:r>
              <a:rPr lang="ja-JP" altLang="en-US" dirty="0"/>
              <a:t>： </a:t>
            </a:r>
            <a:r>
              <a:rPr lang="en-US" altLang="ja-JP" dirty="0"/>
              <a:t>Python </a:t>
            </a:r>
            <a:r>
              <a:rPr lang="ja-JP" altLang="en-US" dirty="0"/>
              <a:t>プログラム，コマンド，実行結果</a:t>
            </a:r>
            <a:endParaRPr lang="en-US" altLang="ja-JP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テキストセル</a:t>
            </a:r>
            <a:r>
              <a:rPr lang="ja-JP" altLang="en-US" dirty="0"/>
              <a:t>：説明文，図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FD5F09B-715D-487E-96B5-1AEB3D07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93C9DB6-2837-4C62-B3D2-566EC4BA48EF}"/>
              </a:ext>
            </a:extLst>
          </p:cNvPr>
          <p:cNvSpPr txBox="1"/>
          <p:nvPr/>
        </p:nvSpPr>
        <p:spPr>
          <a:xfrm>
            <a:off x="4974496" y="2788635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BCB0C1-C06A-4D79-BB5A-BB0A56479839}"/>
              </a:ext>
            </a:extLst>
          </p:cNvPr>
          <p:cNvSpPr txBox="1"/>
          <p:nvPr/>
        </p:nvSpPr>
        <p:spPr>
          <a:xfrm>
            <a:off x="4974496" y="3457232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EE1A5B-50D5-43B4-85D0-B1D4C84CB6AC}"/>
              </a:ext>
            </a:extLst>
          </p:cNvPr>
          <p:cNvSpPr txBox="1"/>
          <p:nvPr/>
        </p:nvSpPr>
        <p:spPr>
          <a:xfrm>
            <a:off x="4974496" y="4818858"/>
            <a:ext cx="203132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テキストセル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21DC2B4-C57B-4C70-BF39-64997678B5EB}"/>
              </a:ext>
            </a:extLst>
          </p:cNvPr>
          <p:cNvSpPr txBox="1"/>
          <p:nvPr/>
        </p:nvSpPr>
        <p:spPr>
          <a:xfrm>
            <a:off x="4926526" y="5835793"/>
            <a:ext cx="172354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コードセル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583" y="2774760"/>
            <a:ext cx="2938272" cy="4114865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012388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605954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3680985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2B1F04AD-4C59-4274-9918-38343D2041EA}"/>
              </a:ext>
            </a:extLst>
          </p:cNvPr>
          <p:cNvCxnSpPr>
            <a:cxnSpLocks/>
          </p:cNvCxnSpPr>
          <p:nvPr/>
        </p:nvCxnSpPr>
        <p:spPr>
          <a:xfrm flipH="1">
            <a:off x="4067549" y="5014276"/>
            <a:ext cx="782306" cy="708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13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0" y="1741337"/>
            <a:ext cx="7014881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13-1. </a:t>
            </a:r>
            <a:r>
              <a:rPr lang="ja-JP" altLang="en-US" sz="4500" dirty="0">
                <a:solidFill>
                  <a:schemeClr val="tx2"/>
                </a:solidFill>
              </a:rPr>
              <a:t>イントロダクション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65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AD88448-5387-4E74-054E-FE4A6FF1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8C52FDA-87AF-9D72-9259-A41E1F8A2557}"/>
              </a:ext>
            </a:extLst>
          </p:cNvPr>
          <p:cNvSpPr/>
          <p:nvPr/>
        </p:nvSpPr>
        <p:spPr>
          <a:xfrm>
            <a:off x="397042" y="511342"/>
            <a:ext cx="7760369" cy="612407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621E9C86-3AAD-96FF-7762-AF28CE5C1859}"/>
              </a:ext>
            </a:extLst>
          </p:cNvPr>
          <p:cNvSpPr/>
          <p:nvPr/>
        </p:nvSpPr>
        <p:spPr>
          <a:xfrm>
            <a:off x="986589" y="1822785"/>
            <a:ext cx="6671511" cy="459004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IT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B81A2B0-10EA-896E-F9E1-584D80B29865}"/>
              </a:ext>
            </a:extLst>
          </p:cNvPr>
          <p:cNvSpPr/>
          <p:nvPr/>
        </p:nvSpPr>
        <p:spPr>
          <a:xfrm>
            <a:off x="1576136" y="3200400"/>
            <a:ext cx="5528511" cy="306989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E15F69-62D3-E941-EB06-2A332BD1C6E9}"/>
              </a:ext>
            </a:extLst>
          </p:cNvPr>
          <p:cNvSpPr txBox="1"/>
          <p:nvPr/>
        </p:nvSpPr>
        <p:spPr>
          <a:xfrm>
            <a:off x="2992855" y="10093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知的なITシステム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A4BDA-D25E-4F04-E9DB-68EF07375D91}"/>
              </a:ext>
            </a:extLst>
          </p:cNvPr>
          <p:cNvSpPr txBox="1"/>
          <p:nvPr/>
        </p:nvSpPr>
        <p:spPr>
          <a:xfrm>
            <a:off x="3519236" y="356877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FB3AF90-AED7-A1EF-F91B-E539F950854D}"/>
              </a:ext>
            </a:extLst>
          </p:cNvPr>
          <p:cNvSpPr txBox="1"/>
          <p:nvPr/>
        </p:nvSpPr>
        <p:spPr>
          <a:xfrm>
            <a:off x="3569340" y="1678750"/>
            <a:ext cx="14157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863FEF5-D42A-F289-05F0-8D2DB1334356}"/>
              </a:ext>
            </a:extLst>
          </p:cNvPr>
          <p:cNvSpPr txBox="1"/>
          <p:nvPr/>
        </p:nvSpPr>
        <p:spPr>
          <a:xfrm>
            <a:off x="2195763" y="2316409"/>
            <a:ext cx="45659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し、知的能力を向上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32A786-4DB9-526E-EE94-0404FBED5B11}"/>
              </a:ext>
            </a:extLst>
          </p:cNvPr>
          <p:cNvSpPr txBox="1"/>
          <p:nvPr/>
        </p:nvSpPr>
        <p:spPr>
          <a:xfrm>
            <a:off x="2845016" y="3111713"/>
            <a:ext cx="29546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ディープラーニング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669F09-56C6-8A47-4557-C3ED0AC72B6E}"/>
              </a:ext>
            </a:extLst>
          </p:cNvPr>
          <p:cNvSpPr txBox="1"/>
          <p:nvPr/>
        </p:nvSpPr>
        <p:spPr>
          <a:xfrm>
            <a:off x="2189747" y="3978921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データから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し、複雑なタスクを実行。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多層のニューラルネットワーク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</a:t>
            </a:r>
          </a:p>
        </p:txBody>
      </p:sp>
    </p:spTree>
    <p:extLst>
      <p:ext uri="{BB962C8B-B14F-4D97-AF65-F5344CB8AC3E}">
        <p14:creationId xmlns:p14="http://schemas.microsoft.com/office/powerpoint/2010/main" val="151779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761AFA3-DC87-46CB-822A-AA40C11F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620626" cy="10807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b="1" dirty="0"/>
              <a:t>ディープラーニング</a:t>
            </a:r>
            <a:r>
              <a:rPr lang="ja-JP" altLang="en-US" dirty="0"/>
              <a:t>に「</a:t>
            </a:r>
            <a:r>
              <a:rPr lang="ja-JP" altLang="en-US" b="1" dirty="0"/>
              <a:t>ディープ</a:t>
            </a:r>
            <a:r>
              <a:rPr lang="ja-JP" altLang="en-US" dirty="0"/>
              <a:t>」とついているのは、</a:t>
            </a:r>
            <a:r>
              <a:rPr lang="ja-JP" altLang="en-US" b="1" u="sng" dirty="0">
                <a:solidFill>
                  <a:srgbClr val="FF0000"/>
                </a:solidFill>
              </a:rPr>
              <a:t>多層のニューラルネットワーク</a:t>
            </a:r>
            <a:r>
              <a:rPr lang="ja-JP" altLang="en-US" dirty="0"/>
              <a:t>を使用するため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8DC6D6-17C0-4DAF-85A1-0093061E0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513BFA3-5439-41CE-BD82-E0D6FC400AB4}"/>
              </a:ext>
            </a:extLst>
          </p:cNvPr>
          <p:cNvSpPr txBox="1">
            <a:spLocks/>
          </p:cNvSpPr>
          <p:nvPr/>
        </p:nvSpPr>
        <p:spPr>
          <a:xfrm>
            <a:off x="407904" y="2397868"/>
            <a:ext cx="8620626" cy="1080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6CD0BD-0177-427C-BDB3-5F463FF2B67B}"/>
              </a:ext>
            </a:extLst>
          </p:cNvPr>
          <p:cNvSpPr txBox="1"/>
          <p:nvPr/>
        </p:nvSpPr>
        <p:spPr>
          <a:xfrm>
            <a:off x="856093" y="5419896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層の数が少ない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486206-1AC5-45F5-94FD-DB1F37662932}"/>
              </a:ext>
            </a:extLst>
          </p:cNvPr>
          <p:cNvSpPr txBox="1"/>
          <p:nvPr/>
        </p:nvSpPr>
        <p:spPr>
          <a:xfrm>
            <a:off x="5341751" y="5533035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層の数が多い（ディープ）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DC369F1-3A61-4D63-8EA4-B478BD8F2950}"/>
              </a:ext>
            </a:extLst>
          </p:cNvPr>
          <p:cNvSpPr/>
          <p:nvPr/>
        </p:nvSpPr>
        <p:spPr>
          <a:xfrm>
            <a:off x="1582153" y="3254542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2F51FA1-2904-45DD-B13A-05D1157AC4A8}"/>
              </a:ext>
            </a:extLst>
          </p:cNvPr>
          <p:cNvSpPr/>
          <p:nvPr/>
        </p:nvSpPr>
        <p:spPr>
          <a:xfrm>
            <a:off x="1927831" y="3560567"/>
            <a:ext cx="270710" cy="126331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3B939A-78D7-4C32-9063-7A420F0C952E}"/>
              </a:ext>
            </a:extLst>
          </p:cNvPr>
          <p:cNvSpPr/>
          <p:nvPr/>
        </p:nvSpPr>
        <p:spPr>
          <a:xfrm>
            <a:off x="2273509" y="3429000"/>
            <a:ext cx="270710" cy="1498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3D64FA4-062E-41F8-99F3-234479FB1D2C}"/>
              </a:ext>
            </a:extLst>
          </p:cNvPr>
          <p:cNvSpPr/>
          <p:nvPr/>
        </p:nvSpPr>
        <p:spPr>
          <a:xfrm>
            <a:off x="5167564" y="3389338"/>
            <a:ext cx="270710" cy="1894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4F41FB1-94DB-4591-BB81-20D868402759}"/>
              </a:ext>
            </a:extLst>
          </p:cNvPr>
          <p:cNvSpPr/>
          <p:nvPr/>
        </p:nvSpPr>
        <p:spPr>
          <a:xfrm>
            <a:off x="5513242" y="3521506"/>
            <a:ext cx="270710" cy="1622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1FBB16C-DEA7-4049-BE60-F4393E838B52}"/>
              </a:ext>
            </a:extLst>
          </p:cNvPr>
          <p:cNvSpPr/>
          <p:nvPr/>
        </p:nvSpPr>
        <p:spPr>
          <a:xfrm>
            <a:off x="5858920" y="3661607"/>
            <a:ext cx="270710" cy="12991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90251E1A-B984-474F-B659-5B3E73D3E3CF}"/>
              </a:ext>
            </a:extLst>
          </p:cNvPr>
          <p:cNvSpPr/>
          <p:nvPr/>
        </p:nvSpPr>
        <p:spPr>
          <a:xfrm>
            <a:off x="6204598" y="3985124"/>
            <a:ext cx="270710" cy="4564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FDABD12-23DE-4FE0-B071-04BFB9FFE8AA}"/>
              </a:ext>
            </a:extLst>
          </p:cNvPr>
          <p:cNvSpPr/>
          <p:nvPr/>
        </p:nvSpPr>
        <p:spPr>
          <a:xfrm>
            <a:off x="6563227" y="3707062"/>
            <a:ext cx="270710" cy="12537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2ED5DF-3DED-44B1-BDB8-22DBCFE01176}"/>
              </a:ext>
            </a:extLst>
          </p:cNvPr>
          <p:cNvSpPr/>
          <p:nvPr/>
        </p:nvSpPr>
        <p:spPr>
          <a:xfrm>
            <a:off x="6921856" y="3429000"/>
            <a:ext cx="270710" cy="18553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F18B233-29CD-4716-9160-BBD28502222B}"/>
              </a:ext>
            </a:extLst>
          </p:cNvPr>
          <p:cNvSpPr/>
          <p:nvPr/>
        </p:nvSpPr>
        <p:spPr>
          <a:xfrm>
            <a:off x="7280485" y="3707062"/>
            <a:ext cx="270710" cy="12991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4589AE5-3D71-452D-91A9-DEE9E3CC156E}"/>
              </a:ext>
            </a:extLst>
          </p:cNvPr>
          <p:cNvSpPr/>
          <p:nvPr/>
        </p:nvSpPr>
        <p:spPr>
          <a:xfrm>
            <a:off x="7639114" y="3985124"/>
            <a:ext cx="270710" cy="8719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65CA097-D6C8-41F4-ADB4-6456BE855401}"/>
              </a:ext>
            </a:extLst>
          </p:cNvPr>
          <p:cNvSpPr/>
          <p:nvPr/>
        </p:nvSpPr>
        <p:spPr>
          <a:xfrm>
            <a:off x="7997743" y="3429000"/>
            <a:ext cx="270710" cy="185531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</a:t>
            </a:r>
          </a:p>
        </p:txBody>
      </p:sp>
    </p:spTree>
    <p:extLst>
      <p:ext uri="{BB962C8B-B14F-4D97-AF65-F5344CB8AC3E}">
        <p14:creationId xmlns:p14="http://schemas.microsoft.com/office/powerpoint/2010/main" val="3748424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8888</TotalTime>
  <Words>2428</Words>
  <Application>Microsoft Office PowerPoint</Application>
  <PresentationFormat>画面に合わせる (4:3)</PresentationFormat>
  <Paragraphs>383</Paragraphs>
  <Slides>50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50</vt:i4>
      </vt:variant>
    </vt:vector>
  </HeadingPairs>
  <TitlesOfParts>
    <vt:vector size="65" baseType="lpstr">
      <vt:lpstr>ＭＳ ゴシック</vt:lpstr>
      <vt:lpstr>Söhne</vt:lpstr>
      <vt:lpstr>ヒラギノ角ゴ Pro W3</vt:lpstr>
      <vt:lpstr>メイリオ</vt:lpstr>
      <vt:lpstr>游ゴシック</vt:lpstr>
      <vt:lpstr>Abadi</vt:lpstr>
      <vt:lpstr>Arial</vt:lpstr>
      <vt:lpstr>Calibri</vt:lpstr>
      <vt:lpstr>Times New Roman</vt:lpstr>
      <vt:lpstr>Office テーマ</vt:lpstr>
      <vt:lpstr>2_Office テーマ</vt:lpstr>
      <vt:lpstr>4_Office テーマ</vt:lpstr>
      <vt:lpstr>3_Office テーマ</vt:lpstr>
      <vt:lpstr>5_Office テーマ</vt:lpstr>
      <vt:lpstr>1_Office テーマ</vt:lpstr>
      <vt:lpstr>１３. 人工知能による画像生成 </vt:lpstr>
      <vt:lpstr>PowerPoint プレゼンテーション</vt:lpstr>
      <vt:lpstr>アウトライン</vt:lpstr>
      <vt:lpstr>Google Colaboratory</vt:lpstr>
      <vt:lpstr>Google Colaboratory の全体画面</vt:lpstr>
      <vt:lpstr>Google Colaboratory のノートブック</vt:lpstr>
      <vt:lpstr>13-1. イントロダクション</vt:lpstr>
      <vt:lpstr>PowerPoint プレゼンテーション</vt:lpstr>
      <vt:lpstr>ディープラーニング</vt:lpstr>
      <vt:lpstr>ディープラーニングまとめ</vt:lpstr>
      <vt:lpstr>自己符号化（オートエンコード）</vt:lpstr>
      <vt:lpstr>自然言語処理</vt:lpstr>
      <vt:lpstr>単語の特徴ベクトル</vt:lpstr>
      <vt:lpstr>PowerPoint プレゼンテーション</vt:lpstr>
      <vt:lpstr>13-2. 画像生成のバリエーション</vt:lpstr>
      <vt:lpstr>顔画像の生成①</vt:lpstr>
      <vt:lpstr>顔画像の生成②</vt:lpstr>
      <vt:lpstr>様々な特徴の顔画像の生成</vt:lpstr>
      <vt:lpstr>単語からの画像生成　DALL E</vt:lpstr>
      <vt:lpstr>プロンプト（言葉による指示）からの画像生成Stable Diffusion Online</vt:lpstr>
      <vt:lpstr>画質改善</vt:lpstr>
      <vt:lpstr>超解像</vt:lpstr>
      <vt:lpstr>線画からの画像生成</vt:lpstr>
      <vt:lpstr>ここまでのまとめ</vt:lpstr>
      <vt:lpstr>GAN による画像生成の応用例</vt:lpstr>
      <vt:lpstr>PowerPoint プレゼンテーション</vt:lpstr>
      <vt:lpstr>13-3. GAN の概要</vt:lpstr>
      <vt:lpstr>GAN の要点</vt:lpstr>
      <vt:lpstr>GANによる画像生成の要点</vt:lpstr>
      <vt:lpstr>生成器</vt:lpstr>
      <vt:lpstr>識別器</vt:lpstr>
      <vt:lpstr>演習１．学習済み PGAN を用いた顔画像の生成</vt:lpstr>
      <vt:lpstr>PGAN (Progressive Growing of GANs)</vt:lpstr>
      <vt:lpstr>演習１で行うこと</vt:lpstr>
      <vt:lpstr>PowerPoint プレゼンテーション</vt:lpstr>
      <vt:lpstr>PowerPoint プレゼンテーション</vt:lpstr>
      <vt:lpstr>演習２．PGAN の構造</vt:lpstr>
      <vt:lpstr>PowerPoint プレゼンテーション</vt:lpstr>
      <vt:lpstr>ここまでのまとめ</vt:lpstr>
      <vt:lpstr>13-4. GAN の仕組み</vt:lpstr>
      <vt:lpstr>GAN の学習</vt:lpstr>
      <vt:lpstr>GANの歴史と発展</vt:lpstr>
      <vt:lpstr>GANの敵対的学習</vt:lpstr>
      <vt:lpstr>テキストからの画像生成</vt:lpstr>
      <vt:lpstr>ここまでのまとめ</vt:lpstr>
      <vt:lpstr>13-5. 自習</vt:lpstr>
      <vt:lpstr>自習</vt:lpstr>
      <vt:lpstr>プロンプト（言葉による指示）からの画像生成Stable Diffusion Online</vt:lpstr>
      <vt:lpstr>超解像</vt:lpstr>
      <vt:lpstr>全体まとめ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AI演習</dc:title>
  <dc:creator>kaneko kunihiko</dc:creator>
  <cp:lastModifiedBy>金子　邦彦</cp:lastModifiedBy>
  <cp:revision>752</cp:revision>
  <dcterms:created xsi:type="dcterms:W3CDTF">2019-11-02T00:06:04Z</dcterms:created>
  <dcterms:modified xsi:type="dcterms:W3CDTF">2024-01-11T07:18:49Z</dcterms:modified>
</cp:coreProperties>
</file>