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1037" r:id="rId2"/>
    <p:sldId id="1194" r:id="rId3"/>
    <p:sldId id="1358" r:id="rId4"/>
    <p:sldId id="1372" r:id="rId5"/>
    <p:sldId id="1373" r:id="rId6"/>
    <p:sldId id="263" r:id="rId7"/>
    <p:sldId id="574" r:id="rId8"/>
    <p:sldId id="963" r:id="rId9"/>
    <p:sldId id="1382" r:id="rId10"/>
    <p:sldId id="1663" r:id="rId11"/>
    <p:sldId id="1363" r:id="rId12"/>
    <p:sldId id="1434" r:id="rId13"/>
    <p:sldId id="1289" r:id="rId14"/>
    <p:sldId id="1355" r:id="rId15"/>
    <p:sldId id="1375" r:id="rId16"/>
    <p:sldId id="1354" r:id="rId17"/>
    <p:sldId id="1379" r:id="rId18"/>
    <p:sldId id="1665" r:id="rId19"/>
    <p:sldId id="1667" r:id="rId20"/>
    <p:sldId id="1666" r:id="rId21"/>
    <p:sldId id="1668" r:id="rId22"/>
    <p:sldId id="1669" r:id="rId23"/>
    <p:sldId id="1670" r:id="rId24"/>
    <p:sldId id="1671" r:id="rId25"/>
    <p:sldId id="1672" r:id="rId26"/>
    <p:sldId id="1678" r:id="rId27"/>
    <p:sldId id="1674" r:id="rId28"/>
    <p:sldId id="1664" r:id="rId29"/>
    <p:sldId id="909" r:id="rId30"/>
    <p:sldId id="1673" r:id="rId31"/>
    <p:sldId id="1675" r:id="rId32"/>
    <p:sldId id="1679" r:id="rId33"/>
    <p:sldId id="1676" r:id="rId34"/>
    <p:sldId id="1680" r:id="rId35"/>
    <p:sldId id="952" r:id="rId36"/>
    <p:sldId id="954" r:id="rId37"/>
    <p:sldId id="1681" r:id="rId38"/>
    <p:sldId id="1682" r:id="rId39"/>
    <p:sldId id="1683" r:id="rId40"/>
    <p:sldId id="899" r:id="rId41"/>
    <p:sldId id="905" r:id="rId42"/>
    <p:sldId id="1480" r:id="rId43"/>
    <p:sldId id="1530" r:id="rId44"/>
    <p:sldId id="875" r:id="rId45"/>
    <p:sldId id="1608" r:id="rId46"/>
    <p:sldId id="1677" r:id="rId4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1"/>
    <a:srgbClr val="000000"/>
    <a:srgbClr val="FF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60"/>
  </p:normalViewPr>
  <p:slideViewPr>
    <p:cSldViewPr snapToGrid="0">
      <p:cViewPr varScale="1">
        <p:scale>
          <a:sx n="61" d="100"/>
          <a:sy n="61" d="100"/>
        </p:scale>
        <p:origin x="520" y="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36" d="100"/>
          <a:sy n="36" d="100"/>
        </p:scale>
        <p:origin x="1568" y="2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92763BF-D648-4028-9754-3615FF609D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B10CE5D-8673-4CA7-9090-0325947625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FF2E0-C691-4652-BD93-B8DB4314A43F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FF5B21-A326-4B36-82F5-4E6EA1A9FF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E679C3-E509-4B6D-8BC5-8667FC746E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BFD2C-F54A-4665-824F-63737EEC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97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>
            <a:extLst>
              <a:ext uri="{FF2B5EF4-FFF2-40B4-BE49-F238E27FC236}">
                <a16:creationId xmlns:a16="http://schemas.microsoft.com/office/drawing/2014/main" id="{F8BD96AB-812E-4ABA-8B22-1740768883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>
            <a:extLst>
              <a:ext uri="{FF2B5EF4-FFF2-40B4-BE49-F238E27FC236}">
                <a16:creationId xmlns:a16="http://schemas.microsoft.com/office/drawing/2014/main" id="{D947AD56-BFE1-4871-B0FF-FC1F0695FA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F73115-8809-4C18-9E28-84149F824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7B7646-3A11-4E2B-AD17-4386BE5FD6CA}" type="slidenum">
              <a:rPr lang="ja-JP" altLang="en-US" smtClean="0"/>
              <a:pPr>
                <a:defRPr/>
              </a:pPr>
              <a:t>34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6741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655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258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974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646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>
            <a:extLst>
              <a:ext uri="{FF2B5EF4-FFF2-40B4-BE49-F238E27FC236}">
                <a16:creationId xmlns:a16="http://schemas.microsoft.com/office/drawing/2014/main" id="{F8BD96AB-812E-4ABA-8B22-1740768883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>
            <a:extLst>
              <a:ext uri="{FF2B5EF4-FFF2-40B4-BE49-F238E27FC236}">
                <a16:creationId xmlns:a16="http://schemas.microsoft.com/office/drawing/2014/main" id="{D947AD56-BFE1-4871-B0FF-FC1F0695FA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F73115-8809-4C18-9E28-84149F824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7B7646-3A11-4E2B-AD17-4386BE5FD6CA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3177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>
            <a:extLst>
              <a:ext uri="{FF2B5EF4-FFF2-40B4-BE49-F238E27FC236}">
                <a16:creationId xmlns:a16="http://schemas.microsoft.com/office/drawing/2014/main" id="{F8BD96AB-812E-4ABA-8B22-1740768883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>
            <a:extLst>
              <a:ext uri="{FF2B5EF4-FFF2-40B4-BE49-F238E27FC236}">
                <a16:creationId xmlns:a16="http://schemas.microsoft.com/office/drawing/2014/main" id="{D947AD56-BFE1-4871-B0FF-FC1F0695FA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F73115-8809-4C18-9E28-84149F824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7B7646-3A11-4E2B-AD17-4386BE5FD6CA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30392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>
            <a:extLst>
              <a:ext uri="{FF2B5EF4-FFF2-40B4-BE49-F238E27FC236}">
                <a16:creationId xmlns:a16="http://schemas.microsoft.com/office/drawing/2014/main" id="{F8BD96AB-812E-4ABA-8B22-1740768883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>
            <a:extLst>
              <a:ext uri="{FF2B5EF4-FFF2-40B4-BE49-F238E27FC236}">
                <a16:creationId xmlns:a16="http://schemas.microsoft.com/office/drawing/2014/main" id="{D947AD56-BFE1-4871-B0FF-FC1F0695FA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F73115-8809-4C18-9E28-84149F824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7B7646-3A11-4E2B-AD17-4386BE5FD6CA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8374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>
            <a:extLst>
              <a:ext uri="{FF2B5EF4-FFF2-40B4-BE49-F238E27FC236}">
                <a16:creationId xmlns:a16="http://schemas.microsoft.com/office/drawing/2014/main" id="{F8BD96AB-812E-4ABA-8B22-1740768883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>
            <a:extLst>
              <a:ext uri="{FF2B5EF4-FFF2-40B4-BE49-F238E27FC236}">
                <a16:creationId xmlns:a16="http://schemas.microsoft.com/office/drawing/2014/main" id="{D947AD56-BFE1-4871-B0FF-FC1F0695FA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F73115-8809-4C18-9E28-84149F824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7B7646-3A11-4E2B-AD17-4386BE5FD6CA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382806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badi" panose="020B06040201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8F6E-A61D-4F4B-A02A-32A375CBD654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  <a:lvl2pPr>
              <a:defRPr>
                <a:latin typeface="Abadi" panose="020B0604020104020204" pitchFamily="34" charset="0"/>
              </a:defRPr>
            </a:lvl2pPr>
            <a:lvl3pPr>
              <a:defRPr>
                <a:latin typeface="Abadi" panose="020B0604020104020204" pitchFamily="34" charset="0"/>
              </a:defRPr>
            </a:lvl3pPr>
            <a:lvl4pPr>
              <a:defRPr>
                <a:latin typeface="Abadi" panose="020B0604020104020204" pitchFamily="34" charset="0"/>
              </a:defRPr>
            </a:lvl4pPr>
            <a:lvl5pPr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89E5-970E-4E43-B109-FA73DDD3F5F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>
                <a:latin typeface="Abadi" panose="020B0604020104020204" pitchFamily="34" charset="0"/>
              </a:defRPr>
            </a:lvl1pPr>
            <a:lvl2pPr>
              <a:spcBef>
                <a:spcPts val="0"/>
              </a:spcBef>
              <a:defRPr>
                <a:latin typeface="Abadi" panose="020B0604020104020204" pitchFamily="34" charset="0"/>
              </a:defRPr>
            </a:lvl2pPr>
            <a:lvl3pPr>
              <a:spcBef>
                <a:spcPts val="0"/>
              </a:spcBef>
              <a:defRPr>
                <a:latin typeface="Abadi" panose="020B0604020104020204" pitchFamily="34" charset="0"/>
              </a:defRPr>
            </a:lvl3pPr>
            <a:lvl4pPr>
              <a:spcBef>
                <a:spcPts val="0"/>
              </a:spcBef>
              <a:defRPr>
                <a:latin typeface="Abadi" panose="020B0604020104020204" pitchFamily="34" charset="0"/>
              </a:defRPr>
            </a:lvl4pPr>
            <a:lvl5pPr>
              <a:spcBef>
                <a:spcPts val="0"/>
              </a:spcBef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05C0-43AD-4913-9290-D69A215DC36E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386-A21B-4F0F-B11C-3FC9324127B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E6DA0-13F0-4131-A74D-D600C97A2AE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8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9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7.pn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ccounts.google.com/SignUp" TargetMode="External"/><Relationship Id="rId3" Type="http://schemas.openxmlformats.org/officeDocument/2006/relationships/hyperlink" Target="mailto:xxxxxxxxxx@gmail.com" TargetMode="External"/><Relationship Id="rId4" Type="http://schemas.openxmlformats.org/officeDocument/2006/relationships/image" Target="../media/image31.pn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lab.research.google.com/drive/1eGdELBNegyEoF43ueYqwa6WDk13_7yuY?usp=sharing" TargetMode="Externa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492314" cy="1954265"/>
          </a:xfrm>
        </p:spPr>
        <p:txBody>
          <a:bodyPr>
            <a:noAutofit/>
          </a:bodyPr>
          <a:lstStyle/>
          <a:p>
            <a:r>
              <a:rPr lang="ja-JP" altLang="en-US" dirty="0">
                <a:latin typeface="メイリオ" panose="020B0604030504040204" pitchFamily="50" charset="-128"/>
              </a:rPr>
              <a:t>実データの分析、意味の抽出、外れ値の判断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10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150100"/>
            <a:ext cx="8266421" cy="1506085"/>
          </a:xfrm>
        </p:spPr>
        <p:txBody>
          <a:bodyPr>
            <a:normAutofit/>
          </a:bodyPr>
          <a:lstStyle/>
          <a:p>
            <a:endParaRPr lang="ja-JP" altLang="en-US" sz="2800" dirty="0"/>
          </a:p>
          <a:p>
            <a:r>
              <a:rPr lang="en-US" altLang="ja-JP" dirty="0"/>
              <a:t>https://www.kkaneko.jp/ai/ae/index.html</a:t>
            </a:r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</a:rPr>
              <a:t>Iris </a:t>
            </a:r>
            <a:r>
              <a:rPr kumimoji="1" lang="ja-JP" altLang="en-US" dirty="0">
                <a:latin typeface="メイリオ" panose="020B0604030504040204" pitchFamily="50" charset="-128"/>
              </a:rPr>
              <a:t>データセット</a:t>
            </a:r>
            <a:r>
              <a:rPr lang="ja-JP" altLang="en-US" dirty="0">
                <a:latin typeface="メイリオ" panose="020B0604030504040204" pitchFamily="50" charset="-128"/>
              </a:rPr>
              <a:t>は </a:t>
            </a:r>
            <a:r>
              <a:rPr lang="en-US" altLang="ja-JP" dirty="0">
                <a:latin typeface="メイリオ" panose="020B0604030504040204" pitchFamily="50" charset="-128"/>
              </a:rPr>
              <a:t>Python </a:t>
            </a:r>
            <a:r>
              <a:rPr lang="ja-JP" altLang="en-US" dirty="0">
                <a:latin typeface="メイリオ" panose="020B0604030504040204" pitchFamily="50" charset="-128"/>
              </a:rPr>
              <a:t>でも利用可能</a:t>
            </a:r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lang="ja-JP" altLang="en-US" smtClean="0">
                <a:latin typeface="メイリオ" panose="020B0604030504040204" pitchFamily="50" charset="-128"/>
              </a:rPr>
              <a:pPr/>
              <a:t>10</a:t>
            </a:fld>
            <a:endParaRPr lang="ja-JP" altLang="en-US">
              <a:latin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26165" y="684504"/>
            <a:ext cx="7251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u="sng" dirty="0"/>
              <a:t>ソースコード</a:t>
            </a:r>
            <a:endParaRPr lang="en-US" altLang="ja-JP" sz="2400" u="sng" dirty="0"/>
          </a:p>
          <a:p>
            <a:r>
              <a:rPr lang="en-US" altLang="ja-JP" sz="2400" dirty="0"/>
              <a:t>import </a:t>
            </a:r>
            <a:r>
              <a:rPr lang="en-US" altLang="ja-JP" sz="2400" dirty="0" err="1"/>
              <a:t>matplotlib.pyplot</a:t>
            </a:r>
            <a:r>
              <a:rPr lang="en-US" altLang="ja-JP" sz="2400" dirty="0"/>
              <a:t> as </a:t>
            </a:r>
            <a:r>
              <a:rPr lang="en-US" altLang="ja-JP" sz="2400" dirty="0" err="1"/>
              <a:t>plt</a:t>
            </a:r>
            <a:endParaRPr lang="en-US" altLang="ja-JP" sz="2400" dirty="0"/>
          </a:p>
          <a:p>
            <a:r>
              <a:rPr lang="en-US" altLang="ja-JP" sz="2400" dirty="0"/>
              <a:t>import seaborn</a:t>
            </a:r>
          </a:p>
          <a:p>
            <a:endParaRPr lang="en-US" altLang="ja-JP" sz="2400" dirty="0"/>
          </a:p>
          <a:p>
            <a:r>
              <a:rPr lang="en-US" altLang="ja-JP" sz="2400" dirty="0"/>
              <a:t>iris = </a:t>
            </a:r>
            <a:r>
              <a:rPr lang="en-US" altLang="ja-JP" sz="2400" dirty="0" err="1"/>
              <a:t>seaborn.load_dataset</a:t>
            </a:r>
            <a:r>
              <a:rPr lang="en-US" altLang="ja-JP" sz="2400" dirty="0"/>
              <a:t>('iris')</a:t>
            </a:r>
          </a:p>
          <a:p>
            <a:r>
              <a:rPr lang="en-US" altLang="ja-JP" sz="2400" dirty="0"/>
              <a:t>print(iris)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6E36C14-764E-EFB7-09BC-F31273E97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536" y="2891123"/>
            <a:ext cx="5583745" cy="38303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37046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DB3980-282E-4202-9C13-BB5C448D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>
                <a:latin typeface="メイリオ" panose="020B0604030504040204" pitchFamily="50" charset="-128"/>
              </a:rPr>
              <a:t>Iris </a:t>
            </a:r>
            <a:r>
              <a:rPr lang="ja-JP" altLang="en-US" dirty="0">
                <a:latin typeface="メイリオ" panose="020B0604030504040204" pitchFamily="50" charset="-128"/>
              </a:rPr>
              <a:t>データセットのクラスタリング</a:t>
            </a:r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4C3116-F290-4AB8-81B5-70E14EC6A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/>
              <a:t>内花被片，外花被片の長さと幅</a:t>
            </a:r>
            <a:r>
              <a:rPr kumimoji="1" lang="ja-JP" altLang="en-US" dirty="0"/>
              <a:t>で，クラスタリングを行う．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142705-C35D-4679-8795-B805EA68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D6EAFEF-763C-5907-6CCA-A377C3CAA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1" y="2055923"/>
            <a:ext cx="4392041" cy="288347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DF84926-B259-E512-D9B9-43E5112BB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178" y="2033224"/>
            <a:ext cx="4360060" cy="288347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554DAF-2A19-DF61-ED6F-5AA6FACD01F2}"/>
              </a:ext>
            </a:extLst>
          </p:cNvPr>
          <p:cNvSpPr txBox="1"/>
          <p:nvPr/>
        </p:nvSpPr>
        <p:spPr>
          <a:xfrm>
            <a:off x="1033670" y="5140752"/>
            <a:ext cx="2561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クラスタ数 </a:t>
            </a:r>
            <a:r>
              <a:rPr kumimoji="1" lang="en-US" altLang="ja-JP" dirty="0"/>
              <a:t>= 2 </a:t>
            </a:r>
            <a:r>
              <a:rPr kumimoji="1" lang="ja-JP" altLang="en-US" dirty="0"/>
              <a:t>に設定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7A110A7-3B88-975E-4F74-AB998A715A09}"/>
              </a:ext>
            </a:extLst>
          </p:cNvPr>
          <p:cNvSpPr txBox="1"/>
          <p:nvPr/>
        </p:nvSpPr>
        <p:spPr>
          <a:xfrm>
            <a:off x="5644480" y="5093626"/>
            <a:ext cx="2561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クラスタ数 </a:t>
            </a:r>
            <a:r>
              <a:rPr kumimoji="1" lang="en-US" altLang="ja-JP" dirty="0"/>
              <a:t>= 3 </a:t>
            </a:r>
            <a:r>
              <a:rPr kumimoji="1" lang="ja-JP" altLang="en-US" dirty="0"/>
              <a:t>に設定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3EE4015E-1997-34A1-66CA-DDABA7E48C72}"/>
              </a:ext>
            </a:extLst>
          </p:cNvPr>
          <p:cNvSpPr/>
          <p:nvPr/>
        </p:nvSpPr>
        <p:spPr>
          <a:xfrm rot="19795474">
            <a:off x="1747687" y="2413635"/>
            <a:ext cx="2582104" cy="11472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C1E3DF1F-DEFE-0457-CA04-DE9E168B5790}"/>
              </a:ext>
            </a:extLst>
          </p:cNvPr>
          <p:cNvSpPr/>
          <p:nvPr/>
        </p:nvSpPr>
        <p:spPr>
          <a:xfrm rot="19653375">
            <a:off x="302329" y="3732132"/>
            <a:ext cx="1892367" cy="7627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A05672E0-0EBE-8B2D-A42F-DA64B4159A81}"/>
              </a:ext>
            </a:extLst>
          </p:cNvPr>
          <p:cNvSpPr/>
          <p:nvPr/>
        </p:nvSpPr>
        <p:spPr>
          <a:xfrm rot="19653375">
            <a:off x="5078189" y="3984714"/>
            <a:ext cx="819790" cy="6723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CEFE0EB3-2835-07E1-8E93-BA4BF8232039}"/>
              </a:ext>
            </a:extLst>
          </p:cNvPr>
          <p:cNvSpPr/>
          <p:nvPr/>
        </p:nvSpPr>
        <p:spPr>
          <a:xfrm rot="18980456">
            <a:off x="6160563" y="2568060"/>
            <a:ext cx="1888422" cy="10104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0935C547-9722-06CB-62AC-B99434024581}"/>
              </a:ext>
            </a:extLst>
          </p:cNvPr>
          <p:cNvSpPr/>
          <p:nvPr/>
        </p:nvSpPr>
        <p:spPr>
          <a:xfrm rot="19115679">
            <a:off x="7308687" y="2180564"/>
            <a:ext cx="1615713" cy="10001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931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>
            <a:extLst>
              <a:ext uri="{FF2B5EF4-FFF2-40B4-BE49-F238E27FC236}">
                <a16:creationId xmlns:a16="http://schemas.microsoft.com/office/drawing/2014/main" id="{37C88082-E4C7-436D-B940-BCC09C905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416" y="1122363"/>
            <a:ext cx="8616325" cy="2387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dirty="0"/>
              <a:t>11-1. Python</a:t>
            </a:r>
            <a:r>
              <a:rPr lang="ja-JP" altLang="en-US" dirty="0"/>
              <a:t> まとめ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55EA51-9070-4602-B0BA-B1839A3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9FFD449D-5B01-436C-BA35-7AF444F42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1810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9C26CC-2923-4B74-91EC-5D382DBF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Python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B652BE-5F26-4C93-8AFD-04588E463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2195262"/>
          </a:xfrm>
        </p:spPr>
        <p:txBody>
          <a:bodyPr>
            <a:noAutofit/>
          </a:bodyPr>
          <a:lstStyle/>
          <a:p>
            <a:r>
              <a:rPr lang="ja-JP" altLang="en-US" dirty="0"/>
              <a:t>プログラミング言語</a:t>
            </a:r>
            <a:endParaRPr lang="en-US" altLang="ja-JP" dirty="0"/>
          </a:p>
          <a:p>
            <a:r>
              <a:rPr lang="ja-JP" altLang="en-US" dirty="0"/>
              <a:t>「</a:t>
            </a:r>
            <a:r>
              <a:rPr lang="ja-JP" altLang="en-US" b="1" dirty="0"/>
              <a:t>入門者に学習しやすい</a:t>
            </a:r>
            <a:r>
              <a:rPr lang="ja-JP" altLang="en-US" dirty="0"/>
              <a:t>」とされる</a:t>
            </a:r>
            <a:endParaRPr lang="en-US" altLang="ja-JP" dirty="0"/>
          </a:p>
          <a:p>
            <a:r>
              <a:rPr lang="ja-JP" altLang="en-US" b="1" dirty="0"/>
              <a:t>多数の拡張機能</a:t>
            </a:r>
            <a:r>
              <a:rPr lang="ja-JP" altLang="en-US" dirty="0"/>
              <a:t>（外部プログラムのインポートによる）</a:t>
            </a:r>
            <a:endParaRPr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9AE8AB-6036-4C17-8B4C-807CAC07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B0478-7F53-FCCB-CF8A-D8FB27006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90" y="3723047"/>
            <a:ext cx="2760198" cy="195177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EC66267-8246-338E-A1AD-E414DA2274EB}"/>
              </a:ext>
            </a:extLst>
          </p:cNvPr>
          <p:cNvSpPr txBox="1"/>
          <p:nvPr/>
        </p:nvSpPr>
        <p:spPr>
          <a:xfrm>
            <a:off x="1079026" y="589468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ソースコード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D211DBF-4876-0DAB-D6CE-FC89D3B1B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07" y="4034500"/>
            <a:ext cx="4779646" cy="103343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B013BDA-3FF1-C703-ABE1-A135D984E5B5}"/>
              </a:ext>
            </a:extLst>
          </p:cNvPr>
          <p:cNvSpPr txBox="1"/>
          <p:nvPr/>
        </p:nvSpPr>
        <p:spPr>
          <a:xfrm>
            <a:off x="5466201" y="52131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実行結果</a:t>
            </a:r>
          </a:p>
        </p:txBody>
      </p:sp>
    </p:spTree>
    <p:extLst>
      <p:ext uri="{BB962C8B-B14F-4D97-AF65-F5344CB8AC3E}">
        <p14:creationId xmlns:p14="http://schemas.microsoft.com/office/powerpoint/2010/main" val="3029586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132ED0-DF85-4BA1-8BDC-2F71B2B9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49" y="198702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オブジェクト，変数，メソッド，代入，変数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8400BA-D1FA-4C88-99DD-99B9EFF6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43" y="845876"/>
            <a:ext cx="7978936" cy="5333166"/>
          </a:xfrm>
        </p:spPr>
        <p:txBody>
          <a:bodyPr>
            <a:noAutofit/>
          </a:bodyPr>
          <a:lstStyle/>
          <a:p>
            <a:r>
              <a:rPr kumimoji="1" lang="ja-JP" altLang="en-US" sz="2400" b="1" i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：コンピュータでの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操作や処理の対象となるもの</a:t>
            </a:r>
            <a:r>
              <a:rPr kumimoji="1" lang="ja-JP" altLang="en-US" sz="2400" dirty="0"/>
              <a:t>のこと</a:t>
            </a:r>
            <a:endParaRPr kumimoji="1"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変数</a:t>
            </a:r>
            <a:r>
              <a:rPr lang="ja-JP" altLang="en-US" sz="2400" dirty="0"/>
              <a:t>：</a:t>
            </a:r>
            <a:r>
              <a:rPr lang="ja-JP" altLang="en-US" sz="2400" b="1" u="sng" dirty="0">
                <a:solidFill>
                  <a:srgbClr val="FF0000"/>
                </a:solidFill>
              </a:rPr>
              <a:t>名前の付いたオブジェクト</a:t>
            </a:r>
            <a:r>
              <a:rPr lang="ja-JP" altLang="en-US" sz="2400" dirty="0"/>
              <a:t>には，</a:t>
            </a:r>
            <a:r>
              <a:rPr lang="ja-JP" altLang="en-US" sz="2400" b="1" dirty="0">
                <a:solidFill>
                  <a:srgbClr val="C00000"/>
                </a:solidFill>
              </a:rPr>
              <a:t>変数</a:t>
            </a:r>
            <a:r>
              <a:rPr lang="ja-JP" altLang="en-US" sz="2400" dirty="0"/>
              <a:t>，</a:t>
            </a:r>
            <a:r>
              <a:rPr lang="ja-JP" altLang="en-US" sz="2400" b="1" dirty="0">
                <a:solidFill>
                  <a:srgbClr val="C00000"/>
                </a:solidFill>
              </a:rPr>
              <a:t>関数</a:t>
            </a:r>
            <a:r>
              <a:rPr lang="ja-JP" altLang="en-US" sz="2400" dirty="0"/>
              <a:t>などがある（「変数」は，数学の変数とは違う意味）</a:t>
            </a:r>
            <a:endParaRPr lang="en-US" altLang="ja-JP" sz="2400" dirty="0"/>
          </a:p>
          <a:p>
            <a:endParaRPr kumimoji="1"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en-US" altLang="ja-JP" sz="2400" b="1" dirty="0">
                <a:solidFill>
                  <a:srgbClr val="C00000"/>
                </a:solidFill>
              </a:rPr>
              <a:t>: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に属する操作や処理</a:t>
            </a:r>
            <a:r>
              <a:rPr lang="ja-JP" altLang="en-US" sz="2400" dirty="0"/>
              <a:t>．</a:t>
            </a:r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呼び出しでは，</a:t>
            </a:r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を指定することがある．</a:t>
            </a:r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（ひきすう）は，</a:t>
            </a:r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に渡す値のこと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      </a:t>
            </a:r>
            <a:r>
              <a:rPr lang="en-US" altLang="ja-JP" sz="2400" b="1" dirty="0" err="1"/>
              <a:t>Hero.attack</a:t>
            </a:r>
            <a:r>
              <a:rPr lang="en-US" altLang="ja-JP" sz="2400" b="1" dirty="0"/>
              <a:t>("fence", 36, 26)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>
                <a:solidFill>
                  <a:srgbClr val="C00000"/>
                </a:solidFill>
              </a:rPr>
              <a:t>代入</a:t>
            </a:r>
            <a:r>
              <a:rPr lang="ja-JP" altLang="en-US" sz="2400" dirty="0"/>
              <a:t>：「</a:t>
            </a:r>
            <a:r>
              <a:rPr lang="en-US" altLang="ja-JP" sz="2400" dirty="0"/>
              <a:t>=</a:t>
            </a:r>
            <a:r>
              <a:rPr lang="ja-JP" altLang="en-US" sz="2400" dirty="0"/>
              <a:t>」を使用．オブジェクトの</a:t>
            </a:r>
            <a:r>
              <a:rPr lang="ja-JP" altLang="en-US" sz="2400" b="1" u="sng" dirty="0">
                <a:solidFill>
                  <a:srgbClr val="FF0000"/>
                </a:solidFill>
              </a:rPr>
              <a:t>値が変化</a:t>
            </a:r>
            <a:r>
              <a:rPr lang="ja-JP" altLang="en-US" sz="2400" dirty="0"/>
              <a:t>する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      b = a + 100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D4A4FB-CA78-4DC9-B60F-2F7EB373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231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オブジェクトとメソッド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529" y="3429000"/>
            <a:ext cx="8461208" cy="3070410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en-US" altLang="ja-JP" sz="2400" b="1" dirty="0">
                <a:solidFill>
                  <a:srgbClr val="C00000"/>
                </a:solidFill>
              </a:rPr>
              <a:t>: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に属する操作や処理</a:t>
            </a:r>
            <a:r>
              <a:rPr lang="ja-JP" altLang="en-US" sz="2400" dirty="0"/>
              <a:t>．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呼び出しでは，</a:t>
            </a:r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を指定することがある．</a:t>
            </a:r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（ひきすう）は，</a:t>
            </a:r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に渡す値のこと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      </a:t>
            </a:r>
            <a:r>
              <a:rPr lang="en-US" altLang="ja-JP" sz="2400" b="1" dirty="0" err="1"/>
              <a:t>Hero.attack</a:t>
            </a:r>
            <a:r>
              <a:rPr lang="en-US" altLang="ja-JP" sz="2400" b="1" dirty="0"/>
              <a:t>("fence", 36, 26)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EFE0467-0962-4A2C-8D46-82FDAD73C311}"/>
              </a:ext>
            </a:extLst>
          </p:cNvPr>
          <p:cNvSpPr/>
          <p:nvPr/>
        </p:nvSpPr>
        <p:spPr>
          <a:xfrm>
            <a:off x="1304986" y="730395"/>
            <a:ext cx="6494925" cy="2246769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hero.moveDown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hero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			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0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moveDown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() 	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メソッド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間を「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」で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区切って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いる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AF223E-1579-421F-AD51-C18E72DA0A4C}"/>
              </a:ext>
            </a:extLst>
          </p:cNvPr>
          <p:cNvSpPr txBox="1"/>
          <p:nvPr/>
        </p:nvSpPr>
        <p:spPr>
          <a:xfrm>
            <a:off x="5292635" y="830483"/>
            <a:ext cx="2507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</a:p>
        </p:txBody>
      </p:sp>
    </p:spTree>
    <p:extLst>
      <p:ext uri="{BB962C8B-B14F-4D97-AF65-F5344CB8AC3E}">
        <p14:creationId xmlns:p14="http://schemas.microsoft.com/office/powerpoint/2010/main" val="136522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代入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071041" cy="5333166"/>
          </a:xfrm>
        </p:spPr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代入</a:t>
            </a:r>
            <a:r>
              <a:rPr lang="ja-JP" altLang="en-US" dirty="0"/>
              <a:t>：プログラムで，「</a:t>
            </a:r>
            <a:r>
              <a:rPr lang="en-US" altLang="ja-JP" b="1" u="sng" dirty="0"/>
              <a:t>x = 100</a:t>
            </a:r>
            <a:r>
              <a:rPr lang="ja-JP" altLang="en-US" dirty="0"/>
              <a:t>」のように書くと，</a:t>
            </a:r>
            <a:r>
              <a:rPr lang="en-US" altLang="ja-JP" b="1" u="sng" dirty="0">
                <a:solidFill>
                  <a:srgbClr val="FF0000"/>
                </a:solidFill>
              </a:rPr>
              <a:t>x </a:t>
            </a:r>
            <a:r>
              <a:rPr lang="ja-JP" altLang="en-US" b="1" u="sng" dirty="0">
                <a:solidFill>
                  <a:srgbClr val="FF0000"/>
                </a:solidFill>
              </a:rPr>
              <a:t>の値が </a:t>
            </a:r>
            <a:r>
              <a:rPr lang="en-US" altLang="ja-JP" b="1" u="sng" dirty="0">
                <a:solidFill>
                  <a:srgbClr val="FF0000"/>
                </a:solidFill>
              </a:rPr>
              <a:t>100 </a:t>
            </a:r>
            <a:r>
              <a:rPr lang="ja-JP" altLang="en-US" b="1" u="sng" dirty="0">
                <a:solidFill>
                  <a:srgbClr val="FF0000"/>
                </a:solidFill>
              </a:rPr>
              <a:t>に変化</a:t>
            </a:r>
            <a:r>
              <a:rPr lang="ja-JP" altLang="en-US" dirty="0"/>
              <a:t>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16</a:t>
            </a:fld>
            <a:endParaRPr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605159AD-BFE1-4935-89AE-D3102D172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992" y="2160233"/>
            <a:ext cx="2039369" cy="184514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19B562-EFA2-7883-01F5-273807847632}"/>
              </a:ext>
            </a:extLst>
          </p:cNvPr>
          <p:cNvSpPr txBox="1"/>
          <p:nvPr/>
        </p:nvSpPr>
        <p:spPr>
          <a:xfrm>
            <a:off x="2449278" y="4235582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B6787C6-77A3-9F39-1C68-4C1FBF1AA35C}"/>
              </a:ext>
            </a:extLst>
          </p:cNvPr>
          <p:cNvSpPr txBox="1"/>
          <p:nvPr/>
        </p:nvSpPr>
        <p:spPr>
          <a:xfrm>
            <a:off x="6841305" y="4235582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  <p:sp>
        <p:nvSpPr>
          <p:cNvPr id="8" name="右矢印 12">
            <a:extLst>
              <a:ext uri="{FF2B5EF4-FFF2-40B4-BE49-F238E27FC236}">
                <a16:creationId xmlns:a16="http://schemas.microsoft.com/office/drawing/2014/main" id="{E7351D7D-59E5-BD42-C4E6-9DFAF1B8959B}"/>
              </a:ext>
            </a:extLst>
          </p:cNvPr>
          <p:cNvSpPr/>
          <p:nvPr/>
        </p:nvSpPr>
        <p:spPr>
          <a:xfrm>
            <a:off x="5700608" y="3082803"/>
            <a:ext cx="333500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38D3CED-EBAE-F354-AF60-E4A459ABF57C}"/>
              </a:ext>
            </a:extLst>
          </p:cNvPr>
          <p:cNvSpPr txBox="1"/>
          <p:nvPr/>
        </p:nvSpPr>
        <p:spPr>
          <a:xfrm>
            <a:off x="1136318" y="3029076"/>
            <a:ext cx="398735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b="1" dirty="0"/>
              <a:t>x = 100</a:t>
            </a:r>
          </a:p>
        </p:txBody>
      </p:sp>
    </p:spTree>
    <p:extLst>
      <p:ext uri="{BB962C8B-B14F-4D97-AF65-F5344CB8AC3E}">
        <p14:creationId xmlns:p14="http://schemas.microsoft.com/office/powerpoint/2010/main" val="1178975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70D47-DED3-49AB-BA11-61B5E724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メソッドアクセス，代入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4EB492-B2F9-46BC-95A8-BF634642E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1" y="2826286"/>
            <a:ext cx="8896349" cy="30701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600" dirty="0"/>
          </a:p>
          <a:p>
            <a:r>
              <a:rPr lang="ja-JP" altLang="en-US" sz="2600" b="1" dirty="0">
                <a:solidFill>
                  <a:srgbClr val="C00000"/>
                </a:solidFill>
              </a:rPr>
              <a:t>代入</a:t>
            </a:r>
            <a:r>
              <a:rPr lang="ja-JP" altLang="en-US" sz="2600" dirty="0"/>
              <a:t>：</a:t>
            </a:r>
            <a:r>
              <a:rPr lang="ja-JP" altLang="en-US" sz="2600" b="1" dirty="0"/>
              <a:t>オブジェクト名 </a:t>
            </a:r>
            <a:r>
              <a:rPr lang="ja-JP" altLang="en-US" sz="2600" dirty="0"/>
              <a:t>＋ 「</a:t>
            </a:r>
            <a:r>
              <a:rPr lang="en-US" altLang="ja-JP" sz="2600" b="1" dirty="0">
                <a:solidFill>
                  <a:srgbClr val="C00000"/>
                </a:solidFill>
              </a:rPr>
              <a:t>=</a:t>
            </a:r>
            <a:r>
              <a:rPr lang="ja-JP" altLang="en-US" sz="2600" dirty="0"/>
              <a:t>」　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	      </a:t>
            </a:r>
            <a:r>
              <a:rPr lang="ja-JP" altLang="en-US" sz="2600" dirty="0"/>
              <a:t>＋ 式または値またはメソッド呼び出し</a:t>
            </a:r>
            <a:endParaRPr lang="en-US" altLang="ja-JP" sz="2600" dirty="0"/>
          </a:p>
          <a:p>
            <a:r>
              <a:rPr kumimoji="1" lang="ja-JP" altLang="en-US" sz="2600" b="1" dirty="0">
                <a:solidFill>
                  <a:srgbClr val="C00000"/>
                </a:solidFill>
              </a:rPr>
              <a:t>メソッド</a:t>
            </a:r>
            <a:r>
              <a:rPr lang="ja-JP" altLang="en-US" sz="2600" b="1" dirty="0">
                <a:solidFill>
                  <a:srgbClr val="C00000"/>
                </a:solidFill>
              </a:rPr>
              <a:t>アクセス</a:t>
            </a:r>
            <a:r>
              <a:rPr lang="ja-JP" altLang="en-US" sz="2600" dirty="0"/>
              <a:t>：</a:t>
            </a:r>
            <a:r>
              <a:rPr lang="ja-JP" altLang="en-US" sz="2600" b="1" dirty="0"/>
              <a:t>オブジェクト名 </a:t>
            </a:r>
            <a:r>
              <a:rPr lang="ja-JP" altLang="en-US" sz="2600" dirty="0"/>
              <a:t> ＋ 「</a:t>
            </a:r>
            <a:r>
              <a:rPr lang="en-US" altLang="ja-JP" sz="2600" b="1" dirty="0">
                <a:solidFill>
                  <a:srgbClr val="C00000"/>
                </a:solidFill>
              </a:rPr>
              <a:t>.</a:t>
            </a:r>
            <a:r>
              <a:rPr lang="ja-JP" altLang="en-US" sz="2600" dirty="0"/>
              <a:t>」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	      </a:t>
            </a:r>
            <a:r>
              <a:rPr lang="ja-JP" altLang="en-US" sz="2600" dirty="0"/>
              <a:t>＋ </a:t>
            </a:r>
            <a:r>
              <a:rPr lang="ja-JP" altLang="en-US" sz="2600" b="1" dirty="0"/>
              <a:t>メソッド名 </a:t>
            </a:r>
            <a:r>
              <a:rPr lang="ja-JP" altLang="en-US" sz="2600" dirty="0"/>
              <a:t>＋「</a:t>
            </a:r>
            <a:r>
              <a:rPr lang="en-US" altLang="ja-JP" sz="2600" b="1" dirty="0">
                <a:solidFill>
                  <a:srgbClr val="C00000"/>
                </a:solidFill>
              </a:rPr>
              <a:t>()</a:t>
            </a:r>
            <a:r>
              <a:rPr lang="ja-JP" altLang="en-US" sz="2600" dirty="0"/>
              <a:t>」 （引数を付けることも）</a:t>
            </a:r>
            <a:endParaRPr lang="en-US" altLang="ja-JP" sz="2600" dirty="0"/>
          </a:p>
          <a:p>
            <a:pPr marL="0" indent="0">
              <a:buNone/>
            </a:pPr>
            <a:endParaRPr kumimoji="1" lang="en-US" altLang="ja-JP" b="1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91DED0-E5AB-4654-958A-7913142D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3FF33B2-AEBC-2739-FBE6-7F724E1FA137}"/>
              </a:ext>
            </a:extLst>
          </p:cNvPr>
          <p:cNvSpPr txBox="1"/>
          <p:nvPr/>
        </p:nvSpPr>
        <p:spPr>
          <a:xfrm>
            <a:off x="1117599" y="1214262"/>
            <a:ext cx="715645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b="1" dirty="0"/>
              <a:t>x = 100</a:t>
            </a:r>
          </a:p>
          <a:p>
            <a:pPr marL="0" indent="0">
              <a:buNone/>
            </a:pPr>
            <a:r>
              <a:rPr lang="en-US" altLang="ja-JP" sz="2800" b="1" dirty="0"/>
              <a:t>a = x + 200</a:t>
            </a:r>
          </a:p>
          <a:p>
            <a:pPr marL="0" indent="0">
              <a:buNone/>
            </a:pPr>
            <a:r>
              <a:rPr lang="en-US" altLang="ja-JP" sz="2800" b="1" dirty="0"/>
              <a:t>enermy1 = </a:t>
            </a:r>
            <a:r>
              <a:rPr lang="en-US" altLang="ja-JP" sz="2800" b="1" dirty="0" err="1"/>
              <a:t>hero.findNearestEnemy</a:t>
            </a:r>
            <a:r>
              <a:rPr lang="en-US" altLang="ja-JP" sz="2800" b="1" dirty="0"/>
              <a:t>()</a:t>
            </a:r>
          </a:p>
          <a:p>
            <a:pPr marL="0" indent="0">
              <a:buNone/>
            </a:pPr>
            <a:r>
              <a:rPr lang="en-US" altLang="ja-JP" sz="2800" b="1" dirty="0" err="1"/>
              <a:t>hero.attack</a:t>
            </a:r>
            <a:r>
              <a:rPr lang="en-US" altLang="ja-JP" sz="2800" b="1" dirty="0"/>
              <a:t>(enemy1)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B4AE5CB-D3F1-C7A3-5BFB-86A32538115F}"/>
              </a:ext>
            </a:extLst>
          </p:cNvPr>
          <p:cNvSpPr txBox="1"/>
          <p:nvPr/>
        </p:nvSpPr>
        <p:spPr>
          <a:xfrm>
            <a:off x="2730500" y="752597"/>
            <a:ext cx="3297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Python </a:t>
            </a:r>
            <a:r>
              <a:rPr kumimoji="1" lang="ja-JP" altLang="en-US" sz="2400" dirty="0"/>
              <a:t>プログラムの例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F6AC4F-78A0-3D6E-41DB-FE152783AA7E}"/>
              </a:ext>
            </a:extLst>
          </p:cNvPr>
          <p:cNvSpPr txBox="1"/>
          <p:nvPr/>
        </p:nvSpPr>
        <p:spPr>
          <a:xfrm>
            <a:off x="268006" y="5643738"/>
            <a:ext cx="82227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Python </a:t>
            </a:r>
            <a:r>
              <a:rPr lang="ja-JP" altLang="en-US" sz="2400" dirty="0"/>
              <a:t>プログラムでは，その他にも，属性アクセス，関数呼び出し，制御，「</a:t>
            </a:r>
            <a:r>
              <a:rPr lang="en-US" altLang="ja-JP" sz="2400" dirty="0"/>
              <a:t>*</a:t>
            </a:r>
            <a:r>
              <a:rPr lang="ja-JP" altLang="en-US" sz="2400" dirty="0"/>
              <a:t>」</a:t>
            </a:r>
            <a:r>
              <a:rPr lang="en-US" altLang="ja-JP" sz="2400" dirty="0"/>
              <a:t>, </a:t>
            </a:r>
            <a:r>
              <a:rPr lang="ja-JP" altLang="en-US" sz="2400" dirty="0"/>
              <a:t>「</a:t>
            </a:r>
            <a:r>
              <a:rPr lang="en-US" altLang="ja-JP" sz="2400" dirty="0"/>
              <a:t>+</a:t>
            </a:r>
            <a:r>
              <a:rPr lang="ja-JP" altLang="en-US" sz="2400" dirty="0"/>
              <a:t>」などの演算子，コマンド，定義など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88478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>
            <a:extLst>
              <a:ext uri="{FF2B5EF4-FFF2-40B4-BE49-F238E27FC236}">
                <a16:creationId xmlns:a16="http://schemas.microsoft.com/office/drawing/2014/main" id="{37C88082-E4C7-436D-B940-BCC09C905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416" y="1122363"/>
            <a:ext cx="8616325" cy="2387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dirty="0"/>
              <a:t>11-2. Python </a:t>
            </a:r>
            <a:r>
              <a:rPr lang="ja-JP" altLang="en-US" dirty="0"/>
              <a:t>のデータフレーム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55EA51-9070-4602-B0BA-B1839A3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9FFD449D-5B01-436C-BA35-7AF444F42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734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0C3262-B9AD-7A9D-CFCB-9BF052F27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のデータフレーム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1FC135-9554-71E8-6AD7-A943846AE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表形式のデータ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695FF1-4EFF-160C-D90C-631D3D904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54103AC4-CC2C-6D6F-CD15-96873949C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396952"/>
              </p:ext>
            </p:extLst>
          </p:nvPr>
        </p:nvGraphicFramePr>
        <p:xfrm>
          <a:off x="3533552" y="846253"/>
          <a:ext cx="1899682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69">
                  <a:extLst>
                    <a:ext uri="{9D8B030D-6E8A-4147-A177-3AD203B41FA5}">
                      <a16:colId xmlns:a16="http://schemas.microsoft.com/office/drawing/2014/main" val="1471105048"/>
                    </a:ext>
                  </a:extLst>
                </a:gridCol>
                <a:gridCol w="630069">
                  <a:extLst>
                    <a:ext uri="{9D8B030D-6E8A-4147-A177-3AD203B41FA5}">
                      <a16:colId xmlns:a16="http://schemas.microsoft.com/office/drawing/2014/main" val="868721337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val="129506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x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y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502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090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86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14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74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46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880813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B9A29F9-C45F-6642-E5F5-607904140626}"/>
              </a:ext>
            </a:extLst>
          </p:cNvPr>
          <p:cNvSpPr/>
          <p:nvPr/>
        </p:nvSpPr>
        <p:spPr>
          <a:xfrm>
            <a:off x="4104167" y="1284121"/>
            <a:ext cx="1382232" cy="32482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94557E18-390C-BF7A-EFD4-B7AF47F84DA4}"/>
              </a:ext>
            </a:extLst>
          </p:cNvPr>
          <p:cNvCxnSpPr/>
          <p:nvPr/>
        </p:nvCxnSpPr>
        <p:spPr>
          <a:xfrm flipV="1">
            <a:off x="4104167" y="4532368"/>
            <a:ext cx="148856" cy="5316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D6332E4-F99A-37E8-AE08-A799CF0F1837}"/>
              </a:ext>
            </a:extLst>
          </p:cNvPr>
          <p:cNvSpPr txBox="1"/>
          <p:nvPr/>
        </p:nvSpPr>
        <p:spPr>
          <a:xfrm>
            <a:off x="3263008" y="509428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データ本体</a:t>
            </a:r>
          </a:p>
        </p:txBody>
      </p:sp>
    </p:spTree>
    <p:extLst>
      <p:ext uri="{BB962C8B-B14F-4D97-AF65-F5344CB8AC3E}">
        <p14:creationId xmlns:p14="http://schemas.microsoft.com/office/powerpoint/2010/main" val="1815407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EE57B-D19F-463E-B4D5-C69386CB6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96" y="136524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035BEC-B19B-4591-91F6-08865F59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C19BA5D-E942-4717-A6D4-8E0870FDD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392481"/>
              </p:ext>
            </p:extLst>
          </p:nvPr>
        </p:nvGraphicFramePr>
        <p:xfrm>
          <a:off x="591734" y="1067806"/>
          <a:ext cx="8015672" cy="3568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991">
                  <a:extLst>
                    <a:ext uri="{9D8B030D-6E8A-4147-A177-3AD203B41FA5}">
                      <a16:colId xmlns:a16="http://schemas.microsoft.com/office/drawing/2014/main" val="3103978802"/>
                    </a:ext>
                  </a:extLst>
                </a:gridCol>
                <a:gridCol w="6813681">
                  <a:extLst>
                    <a:ext uri="{9D8B030D-6E8A-4147-A177-3AD203B41FA5}">
                      <a16:colId xmlns:a16="http://schemas.microsoft.com/office/drawing/2014/main" val="3168508019"/>
                    </a:ext>
                  </a:extLst>
                </a:gridCol>
              </a:tblGrid>
              <a:tr h="36780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50238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復習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130840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11-1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Python </a:t>
                      </a:r>
                      <a:r>
                        <a:rPr kumimoji="1" lang="ja-JP" altLang="en-US" sz="2400" dirty="0"/>
                        <a:t>まとめ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902989"/>
                  </a:ext>
                </a:extLst>
              </a:tr>
              <a:tr h="299873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11-2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Python </a:t>
                      </a:r>
                      <a:r>
                        <a:rPr kumimoji="1" lang="ja-JP" altLang="en-US" sz="2400" dirty="0"/>
                        <a:t>のデータフレーム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83339"/>
                  </a:ext>
                </a:extLst>
              </a:tr>
              <a:tr h="166809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11-3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ヒストグラム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009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11-4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クラスタリング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757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11-5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外れ値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844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11-6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演習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623613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3E4A11-384D-4420-8463-2600FCCCBA4B}"/>
              </a:ext>
            </a:extLst>
          </p:cNvPr>
          <p:cNvSpPr txBox="1"/>
          <p:nvPr/>
        </p:nvSpPr>
        <p:spPr>
          <a:xfrm>
            <a:off x="1312876" y="4682822"/>
            <a:ext cx="5955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b="1" dirty="0"/>
          </a:p>
          <a:p>
            <a:r>
              <a:rPr kumimoji="1" lang="ja-JP" altLang="en-US" b="1" dirty="0"/>
              <a:t>各自，資料を読み返したり，課題に取り組んだりも行う</a:t>
            </a:r>
          </a:p>
        </p:txBody>
      </p:sp>
    </p:spTree>
    <p:extLst>
      <p:ext uri="{BB962C8B-B14F-4D97-AF65-F5344CB8AC3E}">
        <p14:creationId xmlns:p14="http://schemas.microsoft.com/office/powerpoint/2010/main" val="249618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0C3262-B9AD-7A9D-CFCB-9BF052F27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のデータフレームを組み立てるプログラム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1FC135-9554-71E8-6AD7-A943846AE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81" y="5370407"/>
            <a:ext cx="5621755" cy="58382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ja-JP" altLang="en-US" sz="2400" dirty="0"/>
              <a:t>データフレームの組み立て，結果は</a:t>
            </a:r>
            <a:r>
              <a:rPr kumimoji="1" lang="ja-JP" altLang="en-US" sz="2400" dirty="0"/>
              <a:t> </a:t>
            </a:r>
            <a:r>
              <a:rPr kumimoji="1" lang="en-US" altLang="ja-JP" sz="2400" b="1" dirty="0" err="1">
                <a:solidFill>
                  <a:srgbClr val="C00000"/>
                </a:solidFill>
              </a:rPr>
              <a:t>df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に代入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695FF1-4EFF-160C-D90C-631D3D904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54103AC4-CC2C-6D6F-CD15-96873949C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916652"/>
              </p:ext>
            </p:extLst>
          </p:nvPr>
        </p:nvGraphicFramePr>
        <p:xfrm>
          <a:off x="864780" y="926842"/>
          <a:ext cx="1899682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69">
                  <a:extLst>
                    <a:ext uri="{9D8B030D-6E8A-4147-A177-3AD203B41FA5}">
                      <a16:colId xmlns:a16="http://schemas.microsoft.com/office/drawing/2014/main" val="1471105048"/>
                    </a:ext>
                  </a:extLst>
                </a:gridCol>
                <a:gridCol w="630069">
                  <a:extLst>
                    <a:ext uri="{9D8B030D-6E8A-4147-A177-3AD203B41FA5}">
                      <a16:colId xmlns:a16="http://schemas.microsoft.com/office/drawing/2014/main" val="868721337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val="129506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x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y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502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090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868771"/>
                  </a:ext>
                </a:extLst>
              </a:tr>
              <a:tr h="415939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14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74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46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880813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78B95C6-307E-7973-525F-CC0CFF2F369F}"/>
              </a:ext>
            </a:extLst>
          </p:cNvPr>
          <p:cNvSpPr txBox="1"/>
          <p:nvPr/>
        </p:nvSpPr>
        <p:spPr>
          <a:xfrm>
            <a:off x="88630" y="5871958"/>
            <a:ext cx="8927637" cy="430887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200" dirty="0" err="1">
                <a:solidFill>
                  <a:srgbClr val="C00000"/>
                </a:solidFill>
              </a:rPr>
              <a:t>df</a:t>
            </a:r>
            <a:r>
              <a:rPr kumimoji="1" lang="en-US" altLang="ja-JP" sz="2200" dirty="0"/>
              <a:t> = </a:t>
            </a:r>
            <a:r>
              <a:rPr kumimoji="1" lang="en-US" altLang="ja-JP" sz="2200" dirty="0" err="1"/>
              <a:t>pd.DataFrame</a:t>
            </a:r>
            <a:r>
              <a:rPr kumimoji="1" lang="en-US" altLang="ja-JP" sz="2200" dirty="0"/>
              <a:t>([[1, 4], [1, 2], [1, 5], [2, 4], [3, 5], [3, 3]], columns=['x', 'y'])</a:t>
            </a:r>
            <a:endParaRPr kumimoji="1" lang="ja-JP" altLang="en-US" sz="2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F3D3166-DF16-DB74-3392-4E7D5C5DFDE3}"/>
              </a:ext>
            </a:extLst>
          </p:cNvPr>
          <p:cNvSpPr txBox="1"/>
          <p:nvPr/>
        </p:nvSpPr>
        <p:spPr>
          <a:xfrm>
            <a:off x="645070" y="460507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データフレーム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AC57D77-C8F7-F2F1-F41F-8245ABF86F4B}"/>
              </a:ext>
            </a:extLst>
          </p:cNvPr>
          <p:cNvSpPr txBox="1"/>
          <p:nvPr/>
        </p:nvSpPr>
        <p:spPr>
          <a:xfrm>
            <a:off x="3891545" y="4605078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データフレームの作成と確認表示</a:t>
            </a:r>
            <a:endParaRPr kumimoji="1" lang="en-US" altLang="ja-JP" sz="24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4ED9E34C-E20A-2B13-1598-8694E0C9F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78" y="2470365"/>
            <a:ext cx="5503675" cy="199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63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7DFAEE-1A83-17EE-A71B-A2C924AED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データフレームから散布図を作成するプログラム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AF3FFE-DAF4-D2E4-10CB-E776A090F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860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「</a:t>
            </a:r>
            <a:r>
              <a:rPr kumimoji="1" lang="en-US" altLang="ja-JP" sz="2400" dirty="0"/>
              <a:t>data=</a:t>
            </a:r>
            <a:r>
              <a:rPr kumimoji="1" lang="en-US" altLang="ja-JP" sz="2400" b="1" dirty="0" err="1">
                <a:solidFill>
                  <a:srgbClr val="C00000"/>
                </a:solidFill>
              </a:rPr>
              <a:t>df</a:t>
            </a:r>
            <a:r>
              <a:rPr kumimoji="1" lang="ja-JP" altLang="en-US" sz="2400" dirty="0"/>
              <a:t>」では，散布図を作成したいデータフレームのオブジェクト名が </a:t>
            </a:r>
            <a:r>
              <a:rPr kumimoji="1" lang="en-US" altLang="ja-JP" sz="2400" dirty="0" err="1"/>
              <a:t>df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であることを指定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2C656C-41EF-7EA3-B55B-1A06BDDC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D39625D-7F37-E764-BC2F-446C097B8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465" y="1850487"/>
            <a:ext cx="3996820" cy="487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39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>
            <a:extLst>
              <a:ext uri="{FF2B5EF4-FFF2-40B4-BE49-F238E27FC236}">
                <a16:creationId xmlns:a16="http://schemas.microsoft.com/office/drawing/2014/main" id="{37C88082-E4C7-436D-B940-BCC09C905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416" y="1122363"/>
            <a:ext cx="8616325" cy="2387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dirty="0"/>
              <a:t>11-3. </a:t>
            </a:r>
            <a:r>
              <a:rPr lang="ja-JP" altLang="en-US" dirty="0"/>
              <a:t>ヒストグラム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55EA51-9070-4602-B0BA-B1839A3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9FFD449D-5B01-436C-BA35-7AF444F42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7223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F9E213-696C-8EE6-BB15-754D64752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ヒストグラム①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84A6FE-3584-48AD-1FB3-DABB994F2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ヒストグラム</a:t>
            </a:r>
            <a:r>
              <a:rPr kumimoji="1" lang="ja-JP" altLang="en-US" dirty="0"/>
              <a:t>は，データ全体</a:t>
            </a:r>
            <a:r>
              <a:rPr lang="ja-JP" altLang="en-US" dirty="0"/>
              <a:t>を</a:t>
            </a:r>
            <a:r>
              <a:rPr lang="ja-JP" altLang="en-US" u="sng" dirty="0">
                <a:solidFill>
                  <a:srgbClr val="FF0000"/>
                </a:solidFill>
              </a:rPr>
              <a:t>同じ大きさで分割</a:t>
            </a:r>
            <a:r>
              <a:rPr lang="ja-JP" altLang="en-US" dirty="0"/>
              <a:t>し</a:t>
            </a:r>
            <a:r>
              <a:rPr kumimoji="1" lang="ja-JP" altLang="en-US" dirty="0"/>
              <a:t>，</a:t>
            </a:r>
            <a:r>
              <a:rPr kumimoji="1" lang="ja-JP" altLang="en-US" u="sng" dirty="0">
                <a:solidFill>
                  <a:srgbClr val="FF0000"/>
                </a:solidFill>
              </a:rPr>
              <a:t>数え上げ</a:t>
            </a:r>
            <a:r>
              <a:rPr kumimoji="1" lang="ja-JP" altLang="en-US" dirty="0"/>
              <a:t>を行う．データ全体の分布をみる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8490BA-5529-E27D-D79A-515E34551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B46297A-124C-1F0D-EE58-DEC99C3BE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3" y="2031415"/>
            <a:ext cx="3690043" cy="3535396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103C2CC-49AA-0805-E1AA-54B8FC1936C7}"/>
              </a:ext>
            </a:extLst>
          </p:cNvPr>
          <p:cNvSpPr/>
          <p:nvPr/>
        </p:nvSpPr>
        <p:spPr>
          <a:xfrm>
            <a:off x="972809" y="1956834"/>
            <a:ext cx="876136" cy="3280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024C257-E17D-D34F-269F-E671001EBE20}"/>
              </a:ext>
            </a:extLst>
          </p:cNvPr>
          <p:cNvSpPr/>
          <p:nvPr/>
        </p:nvSpPr>
        <p:spPr>
          <a:xfrm>
            <a:off x="2008362" y="1956834"/>
            <a:ext cx="944387" cy="3280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C4DFBFA-B447-A804-4EB7-012430192477}"/>
              </a:ext>
            </a:extLst>
          </p:cNvPr>
          <p:cNvSpPr/>
          <p:nvPr/>
        </p:nvSpPr>
        <p:spPr>
          <a:xfrm>
            <a:off x="3088016" y="1956834"/>
            <a:ext cx="944387" cy="3280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E379E37-28C3-4F49-D217-FBBE2B181772}"/>
              </a:ext>
            </a:extLst>
          </p:cNvPr>
          <p:cNvSpPr txBox="1"/>
          <p:nvPr/>
        </p:nvSpPr>
        <p:spPr>
          <a:xfrm>
            <a:off x="1069232" y="5605187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3</a:t>
            </a:r>
            <a:r>
              <a:rPr kumimoji="1" lang="ja-JP" altLang="en-US" sz="2400" dirty="0"/>
              <a:t>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60CBA8E-9C88-320A-92D8-C66B773DF7F4}"/>
              </a:ext>
            </a:extLst>
          </p:cNvPr>
          <p:cNvSpPr txBox="1"/>
          <p:nvPr/>
        </p:nvSpPr>
        <p:spPr>
          <a:xfrm>
            <a:off x="2121995" y="5606984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</a:t>
            </a:r>
            <a:r>
              <a:rPr kumimoji="1" lang="ja-JP" altLang="en-US" sz="2400" dirty="0"/>
              <a:t>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37563DC-E4D2-D926-FB61-597462DDAC56}"/>
              </a:ext>
            </a:extLst>
          </p:cNvPr>
          <p:cNvSpPr txBox="1"/>
          <p:nvPr/>
        </p:nvSpPr>
        <p:spPr>
          <a:xfrm>
            <a:off x="3261380" y="5603724"/>
            <a:ext cx="647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2</a:t>
            </a:r>
            <a:r>
              <a:rPr kumimoji="1" lang="ja-JP" altLang="en-US" sz="2400" dirty="0"/>
              <a:t>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31104ED-404A-1570-311F-2D84CFFC3BB9}"/>
              </a:ext>
            </a:extLst>
          </p:cNvPr>
          <p:cNvSpPr txBox="1"/>
          <p:nvPr/>
        </p:nvSpPr>
        <p:spPr>
          <a:xfrm>
            <a:off x="1515805" y="621959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元データ</a:t>
            </a:r>
            <a:endParaRPr kumimoji="1" lang="en-US" altLang="ja-JP" sz="28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FDDAABB-D1ED-8616-FA97-1FC186D2666C}"/>
              </a:ext>
            </a:extLst>
          </p:cNvPr>
          <p:cNvSpPr txBox="1"/>
          <p:nvPr/>
        </p:nvSpPr>
        <p:spPr>
          <a:xfrm>
            <a:off x="5715520" y="5093670"/>
            <a:ext cx="26981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ヒストグラム</a:t>
            </a:r>
            <a:endParaRPr kumimoji="1" lang="en-US" altLang="ja-JP" sz="2800" dirty="0"/>
          </a:p>
          <a:p>
            <a:r>
              <a:rPr kumimoji="1" lang="ja-JP" altLang="en-US" sz="2800" dirty="0"/>
              <a:t>（帯の数は３，</a:t>
            </a:r>
            <a:endParaRPr kumimoji="1" lang="en-US" altLang="ja-JP" sz="2800" dirty="0"/>
          </a:p>
          <a:p>
            <a:r>
              <a:rPr kumimoji="1" lang="ja-JP" altLang="en-US" sz="2800" dirty="0"/>
              <a:t>　基準は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x</a:t>
            </a:r>
            <a:r>
              <a:rPr kumimoji="1" lang="ja-JP" altLang="en-US" sz="2800" dirty="0"/>
              <a:t>）</a:t>
            </a:r>
            <a:endParaRPr kumimoji="1" lang="en-US" altLang="ja-JP" sz="2800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896507B-D902-B176-3399-1AE87256E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867" y="2651073"/>
            <a:ext cx="3321806" cy="234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18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F9E213-696C-8EE6-BB15-754D64752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ヒストグラム②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8490BA-5529-E27D-D79A-515E34551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24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B46297A-124C-1F0D-EE58-DEC99C3BE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63" y="1707565"/>
            <a:ext cx="3690043" cy="353539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E379E37-28C3-4F49-D217-FBBE2B181772}"/>
              </a:ext>
            </a:extLst>
          </p:cNvPr>
          <p:cNvSpPr txBox="1"/>
          <p:nvPr/>
        </p:nvSpPr>
        <p:spPr>
          <a:xfrm>
            <a:off x="4177995" y="1991433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2</a:t>
            </a:r>
            <a:r>
              <a:rPr kumimoji="1" lang="ja-JP" altLang="en-US" sz="2400" dirty="0"/>
              <a:t>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60CBA8E-9C88-320A-92D8-C66B773DF7F4}"/>
              </a:ext>
            </a:extLst>
          </p:cNvPr>
          <p:cNvSpPr txBox="1"/>
          <p:nvPr/>
        </p:nvSpPr>
        <p:spPr>
          <a:xfrm>
            <a:off x="4160009" y="2735818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2</a:t>
            </a:r>
            <a:r>
              <a:rPr kumimoji="1" lang="ja-JP" altLang="en-US" sz="2400" dirty="0"/>
              <a:t>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37563DC-E4D2-D926-FB61-597462DDAC56}"/>
              </a:ext>
            </a:extLst>
          </p:cNvPr>
          <p:cNvSpPr txBox="1"/>
          <p:nvPr/>
        </p:nvSpPr>
        <p:spPr>
          <a:xfrm>
            <a:off x="4160009" y="3562621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</a:t>
            </a:r>
            <a:r>
              <a:rPr kumimoji="1" lang="ja-JP" altLang="en-US" sz="2400" dirty="0"/>
              <a:t>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31104ED-404A-1570-311F-2D84CFFC3BB9}"/>
              </a:ext>
            </a:extLst>
          </p:cNvPr>
          <p:cNvSpPr txBox="1"/>
          <p:nvPr/>
        </p:nvSpPr>
        <p:spPr>
          <a:xfrm>
            <a:off x="1592005" y="54383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元データ</a:t>
            </a:r>
            <a:endParaRPr kumimoji="1" lang="en-US" altLang="ja-JP" sz="28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FDDAABB-D1ED-8616-FA97-1FC186D2666C}"/>
              </a:ext>
            </a:extLst>
          </p:cNvPr>
          <p:cNvSpPr txBox="1"/>
          <p:nvPr/>
        </p:nvSpPr>
        <p:spPr>
          <a:xfrm>
            <a:off x="5779020" y="4851089"/>
            <a:ext cx="25218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ヒストグラム</a:t>
            </a:r>
            <a:endParaRPr kumimoji="1" lang="en-US" altLang="ja-JP" sz="2800" dirty="0"/>
          </a:p>
          <a:p>
            <a:r>
              <a:rPr kumimoji="1" lang="ja-JP" altLang="en-US" sz="2800" dirty="0"/>
              <a:t>（帯の数は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4</a:t>
            </a:r>
            <a:r>
              <a:rPr kumimoji="1" lang="ja-JP" altLang="en-US" sz="2800" dirty="0"/>
              <a:t>，</a:t>
            </a:r>
            <a:endParaRPr kumimoji="1" lang="en-US" altLang="ja-JP" sz="2800" dirty="0"/>
          </a:p>
          <a:p>
            <a:r>
              <a:rPr kumimoji="1" lang="ja-JP" altLang="en-US" sz="2800" dirty="0"/>
              <a:t>　基準は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y</a:t>
            </a:r>
            <a:r>
              <a:rPr kumimoji="1" lang="ja-JP" altLang="en-US" sz="2800" dirty="0"/>
              <a:t>）</a:t>
            </a:r>
            <a:endParaRPr kumimoji="1" lang="en-US" altLang="ja-JP" sz="2800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BAFE8EA-DED2-F3B1-63FD-6B6ECAFB7785}"/>
              </a:ext>
            </a:extLst>
          </p:cNvPr>
          <p:cNvSpPr/>
          <p:nvPr/>
        </p:nvSpPr>
        <p:spPr>
          <a:xfrm>
            <a:off x="1037389" y="4251623"/>
            <a:ext cx="3059595" cy="670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F973D67-551A-756E-30DA-91D9B92654CD}"/>
              </a:ext>
            </a:extLst>
          </p:cNvPr>
          <p:cNvSpPr/>
          <p:nvPr/>
        </p:nvSpPr>
        <p:spPr>
          <a:xfrm>
            <a:off x="1037388" y="3436528"/>
            <a:ext cx="3059595" cy="670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A008173-60EB-9C0E-7E92-280BF6AA8303}"/>
              </a:ext>
            </a:extLst>
          </p:cNvPr>
          <p:cNvSpPr/>
          <p:nvPr/>
        </p:nvSpPr>
        <p:spPr>
          <a:xfrm>
            <a:off x="1020470" y="2611540"/>
            <a:ext cx="3059595" cy="670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59D01E0-84AE-89E5-94D7-B2E6EC961034}"/>
              </a:ext>
            </a:extLst>
          </p:cNvPr>
          <p:cNvSpPr/>
          <p:nvPr/>
        </p:nvSpPr>
        <p:spPr>
          <a:xfrm>
            <a:off x="1020470" y="1800570"/>
            <a:ext cx="3059595" cy="670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9716C51-0363-8835-156F-7B30A507A4D9}"/>
              </a:ext>
            </a:extLst>
          </p:cNvPr>
          <p:cNvSpPr txBox="1"/>
          <p:nvPr/>
        </p:nvSpPr>
        <p:spPr>
          <a:xfrm>
            <a:off x="4153536" y="4389424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</a:t>
            </a:r>
            <a:r>
              <a:rPr kumimoji="1" lang="ja-JP" altLang="en-US" sz="2400" dirty="0"/>
              <a:t>個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4AF8B4C5-501E-D4EE-FB49-CC4344166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32" y="2247589"/>
            <a:ext cx="3330581" cy="226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F9E213-696C-8EE6-BB15-754D64752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ヒストグラム②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8490BA-5529-E27D-D79A-515E34551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25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B46297A-124C-1F0D-EE58-DEC99C3BE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63" y="1707565"/>
            <a:ext cx="3690043" cy="353539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E379E37-28C3-4F49-D217-FBBE2B181772}"/>
              </a:ext>
            </a:extLst>
          </p:cNvPr>
          <p:cNvSpPr txBox="1"/>
          <p:nvPr/>
        </p:nvSpPr>
        <p:spPr>
          <a:xfrm>
            <a:off x="4177995" y="1991433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4</a:t>
            </a:r>
            <a:r>
              <a:rPr kumimoji="1" lang="ja-JP" altLang="en-US" sz="2400" dirty="0"/>
              <a:t>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37563DC-E4D2-D926-FB61-597462DDAC56}"/>
              </a:ext>
            </a:extLst>
          </p:cNvPr>
          <p:cNvSpPr txBox="1"/>
          <p:nvPr/>
        </p:nvSpPr>
        <p:spPr>
          <a:xfrm>
            <a:off x="4160009" y="3562621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</a:t>
            </a:r>
            <a:r>
              <a:rPr kumimoji="1" lang="ja-JP" altLang="en-US" sz="2400" dirty="0"/>
              <a:t>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31104ED-404A-1570-311F-2D84CFFC3BB9}"/>
              </a:ext>
            </a:extLst>
          </p:cNvPr>
          <p:cNvSpPr txBox="1"/>
          <p:nvPr/>
        </p:nvSpPr>
        <p:spPr>
          <a:xfrm>
            <a:off x="1592005" y="54383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元データ</a:t>
            </a:r>
            <a:endParaRPr kumimoji="1" lang="en-US" altLang="ja-JP" sz="28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FDDAABB-D1ED-8616-FA97-1FC186D2666C}"/>
              </a:ext>
            </a:extLst>
          </p:cNvPr>
          <p:cNvSpPr txBox="1"/>
          <p:nvPr/>
        </p:nvSpPr>
        <p:spPr>
          <a:xfrm>
            <a:off x="5779020" y="4851089"/>
            <a:ext cx="25218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ヒストグラム</a:t>
            </a:r>
            <a:endParaRPr kumimoji="1" lang="en-US" altLang="ja-JP" sz="2800" dirty="0"/>
          </a:p>
          <a:p>
            <a:r>
              <a:rPr kumimoji="1" lang="ja-JP" altLang="en-US" sz="2800" dirty="0"/>
              <a:t>（帯の数は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4</a:t>
            </a:r>
            <a:r>
              <a:rPr kumimoji="1" lang="ja-JP" altLang="en-US" sz="2800" dirty="0"/>
              <a:t>，</a:t>
            </a:r>
            <a:endParaRPr kumimoji="1" lang="en-US" altLang="ja-JP" sz="2800" dirty="0"/>
          </a:p>
          <a:p>
            <a:r>
              <a:rPr kumimoji="1" lang="ja-JP" altLang="en-US" sz="2800" dirty="0"/>
              <a:t>　基準は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y</a:t>
            </a:r>
            <a:r>
              <a:rPr kumimoji="1" lang="ja-JP" altLang="en-US" sz="2800" dirty="0"/>
              <a:t>）</a:t>
            </a:r>
            <a:endParaRPr kumimoji="1" lang="en-US" altLang="ja-JP" sz="2800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BAFE8EA-DED2-F3B1-63FD-6B6ECAFB7785}"/>
              </a:ext>
            </a:extLst>
          </p:cNvPr>
          <p:cNvSpPr/>
          <p:nvPr/>
        </p:nvSpPr>
        <p:spPr>
          <a:xfrm>
            <a:off x="1037389" y="4024285"/>
            <a:ext cx="3059595" cy="8983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9716C51-0363-8835-156F-7B30A507A4D9}"/>
              </a:ext>
            </a:extLst>
          </p:cNvPr>
          <p:cNvSpPr txBox="1"/>
          <p:nvPr/>
        </p:nvSpPr>
        <p:spPr>
          <a:xfrm>
            <a:off x="4153536" y="4389424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</a:t>
            </a:r>
            <a:r>
              <a:rPr kumimoji="1" lang="ja-JP" altLang="en-US" sz="2400" dirty="0"/>
              <a:t>個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0A616D4-F5D9-B01A-A933-C3EBED984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698" y="2130039"/>
            <a:ext cx="3763902" cy="264992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5D2E532-81C6-4A3B-757E-6D51ACD0754E}"/>
              </a:ext>
            </a:extLst>
          </p:cNvPr>
          <p:cNvSpPr/>
          <p:nvPr/>
        </p:nvSpPr>
        <p:spPr>
          <a:xfrm>
            <a:off x="1037389" y="1828800"/>
            <a:ext cx="3059595" cy="11112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28EB8DE-B726-057A-B288-10E4DDA84389}"/>
              </a:ext>
            </a:extLst>
          </p:cNvPr>
          <p:cNvSpPr/>
          <p:nvPr/>
        </p:nvSpPr>
        <p:spPr>
          <a:xfrm>
            <a:off x="1037388" y="3002197"/>
            <a:ext cx="3059595" cy="9602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953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F0967F-58D8-FCD0-A9D7-250503735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ヒストグラム①を得る </a:t>
            </a:r>
            <a:r>
              <a:rPr kumimoji="1" lang="en-US" altLang="ja-JP" dirty="0"/>
              <a:t>Python</a:t>
            </a:r>
            <a:r>
              <a:rPr lang="ja-JP" altLang="en-US" dirty="0"/>
              <a:t> </a:t>
            </a:r>
            <a:r>
              <a:rPr kumimoji="1" lang="ja-JP" altLang="en-US" dirty="0"/>
              <a:t>プログラム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99E14E-3408-94A2-DDA2-A0C11C799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4015205" cy="1103379"/>
          </a:xfrm>
        </p:spPr>
        <p:txBody>
          <a:bodyPr/>
          <a:lstStyle/>
          <a:p>
            <a:r>
              <a:rPr kumimoji="1" lang="ja-JP" altLang="en-US" dirty="0"/>
              <a:t>帯の数</a:t>
            </a:r>
            <a:r>
              <a:rPr kumimoji="1" lang="en-US" altLang="ja-JP" dirty="0"/>
              <a:t>: </a:t>
            </a:r>
            <a:r>
              <a:rPr kumimoji="1" lang="en-US" altLang="ja-JP" b="1" dirty="0">
                <a:solidFill>
                  <a:srgbClr val="C00000"/>
                </a:solidFill>
              </a:rPr>
              <a:t>3</a:t>
            </a:r>
          </a:p>
          <a:p>
            <a:r>
              <a:rPr lang="ja-JP" altLang="en-US" dirty="0"/>
              <a:t>基準</a:t>
            </a:r>
            <a:r>
              <a:rPr lang="en-US" altLang="ja-JP" dirty="0"/>
              <a:t>:</a:t>
            </a:r>
            <a:r>
              <a:rPr lang="ja-JP" altLang="en-US" dirty="0"/>
              <a:t> </a:t>
            </a:r>
            <a:r>
              <a:rPr lang="en-US" altLang="ja-JP" b="1" dirty="0">
                <a:solidFill>
                  <a:srgbClr val="C00000"/>
                </a:solidFill>
              </a:rPr>
              <a:t>x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E6EE1E-B738-99DC-DE78-49178F0E4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26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066B497-909D-E832-6129-0D9B02A06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056" y="2150992"/>
            <a:ext cx="4587944" cy="4647598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504AE46-396C-EA84-0EE6-B50E179C81BA}"/>
              </a:ext>
            </a:extLst>
          </p:cNvPr>
          <p:cNvCxnSpPr>
            <a:cxnSpLocks/>
          </p:cNvCxnSpPr>
          <p:nvPr/>
        </p:nvCxnSpPr>
        <p:spPr>
          <a:xfrm flipH="1">
            <a:off x="4387850" y="1949632"/>
            <a:ext cx="927100" cy="98406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3E7B22A7-4C1C-B722-1E76-C04A5B366D5F}"/>
              </a:ext>
            </a:extLst>
          </p:cNvPr>
          <p:cNvCxnSpPr>
            <a:cxnSpLocks/>
          </p:cNvCxnSpPr>
          <p:nvPr/>
        </p:nvCxnSpPr>
        <p:spPr>
          <a:xfrm flipH="1">
            <a:off x="3733299" y="1949632"/>
            <a:ext cx="1219701" cy="98406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550DE3BF-E44A-A144-4D4A-465656EC3E8B}"/>
              </a:ext>
            </a:extLst>
          </p:cNvPr>
          <p:cNvSpPr txBox="1">
            <a:spLocks/>
          </p:cNvSpPr>
          <p:nvPr/>
        </p:nvSpPr>
        <p:spPr>
          <a:xfrm>
            <a:off x="4860994" y="1498623"/>
            <a:ext cx="4015205" cy="1103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x  3</a:t>
            </a:r>
          </a:p>
        </p:txBody>
      </p:sp>
    </p:spTree>
    <p:extLst>
      <p:ext uri="{BB962C8B-B14F-4D97-AF65-F5344CB8AC3E}">
        <p14:creationId xmlns:p14="http://schemas.microsoft.com/office/powerpoint/2010/main" val="1261041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67115D-C4A1-5AB2-1471-71C79DF80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FAF579-571B-F1B1-B3FD-12AFA6091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ヒストグラム</a:t>
            </a:r>
            <a:r>
              <a:rPr kumimoji="1" lang="ja-JP" altLang="en-US" dirty="0"/>
              <a:t>は，データ全体</a:t>
            </a:r>
            <a:r>
              <a:rPr lang="ja-JP" altLang="en-US" dirty="0"/>
              <a:t>を</a:t>
            </a:r>
            <a:r>
              <a:rPr lang="ja-JP" altLang="en-US" u="sng" dirty="0">
                <a:solidFill>
                  <a:srgbClr val="FF0000"/>
                </a:solidFill>
              </a:rPr>
              <a:t>同じ大きさで分割</a:t>
            </a:r>
            <a:r>
              <a:rPr lang="ja-JP" altLang="en-US" dirty="0"/>
              <a:t>し</a:t>
            </a:r>
            <a:r>
              <a:rPr kumimoji="1" lang="ja-JP" altLang="en-US" dirty="0"/>
              <a:t>，</a:t>
            </a:r>
            <a:r>
              <a:rPr kumimoji="1" lang="ja-JP" altLang="en-US" u="sng" dirty="0">
                <a:solidFill>
                  <a:srgbClr val="FF0000"/>
                </a:solidFill>
              </a:rPr>
              <a:t>数え上げ</a:t>
            </a:r>
            <a:r>
              <a:rPr kumimoji="1" lang="ja-JP" altLang="en-US" dirty="0"/>
              <a:t>を行う．データ全体の分布をみる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CE9C68-492F-3C0C-5FA7-05FBC313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27</a:t>
            </a:fld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90D5740-4742-55F5-E5FD-9A348A0E0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64" y="2317165"/>
            <a:ext cx="3690043" cy="3535396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EEDB59D-B737-BA50-F91B-DA7D2BFB833C}"/>
              </a:ext>
            </a:extLst>
          </p:cNvPr>
          <p:cNvSpPr/>
          <p:nvPr/>
        </p:nvSpPr>
        <p:spPr>
          <a:xfrm>
            <a:off x="1043110" y="2242584"/>
            <a:ext cx="876136" cy="3280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5BFB58E-8348-DFDA-DCC8-CF87B059E21D}"/>
              </a:ext>
            </a:extLst>
          </p:cNvPr>
          <p:cNvSpPr/>
          <p:nvPr/>
        </p:nvSpPr>
        <p:spPr>
          <a:xfrm>
            <a:off x="2078663" y="2242584"/>
            <a:ext cx="944387" cy="3280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4A67D7E-DD84-BC54-2198-41E1E0A6BC4A}"/>
              </a:ext>
            </a:extLst>
          </p:cNvPr>
          <p:cNvSpPr/>
          <p:nvPr/>
        </p:nvSpPr>
        <p:spPr>
          <a:xfrm>
            <a:off x="3158317" y="2242584"/>
            <a:ext cx="944387" cy="3280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DACA91A-CF75-FA90-6632-96DCD6E42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878" y="2914849"/>
            <a:ext cx="3321806" cy="2340027"/>
          </a:xfrm>
          <a:prstGeom prst="rect">
            <a:avLst/>
          </a:prstGeom>
        </p:spPr>
      </p:pic>
      <p:sp>
        <p:nvSpPr>
          <p:cNvPr id="10" name="矢印: 左右 9">
            <a:extLst>
              <a:ext uri="{FF2B5EF4-FFF2-40B4-BE49-F238E27FC236}">
                <a16:creationId xmlns:a16="http://schemas.microsoft.com/office/drawing/2014/main" id="{419F9293-E2C9-3746-2B3B-8EFADE54C952}"/>
              </a:ext>
            </a:extLst>
          </p:cNvPr>
          <p:cNvSpPr/>
          <p:nvPr/>
        </p:nvSpPr>
        <p:spPr>
          <a:xfrm>
            <a:off x="1043110" y="5884312"/>
            <a:ext cx="817440" cy="25486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左右 10">
            <a:extLst>
              <a:ext uri="{FF2B5EF4-FFF2-40B4-BE49-F238E27FC236}">
                <a16:creationId xmlns:a16="http://schemas.microsoft.com/office/drawing/2014/main" id="{7F51B4D8-4404-2A64-F168-D3F6A3F89E89}"/>
              </a:ext>
            </a:extLst>
          </p:cNvPr>
          <p:cNvSpPr/>
          <p:nvPr/>
        </p:nvSpPr>
        <p:spPr>
          <a:xfrm>
            <a:off x="2142136" y="5888555"/>
            <a:ext cx="817440" cy="25486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左右 11">
            <a:extLst>
              <a:ext uri="{FF2B5EF4-FFF2-40B4-BE49-F238E27FC236}">
                <a16:creationId xmlns:a16="http://schemas.microsoft.com/office/drawing/2014/main" id="{ADE2CBEC-7057-C976-5E9E-1578C02E866F}"/>
              </a:ext>
            </a:extLst>
          </p:cNvPr>
          <p:cNvSpPr/>
          <p:nvPr/>
        </p:nvSpPr>
        <p:spPr>
          <a:xfrm>
            <a:off x="3221790" y="5892800"/>
            <a:ext cx="817440" cy="25486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24E2298-93BF-2BBE-0852-06FA3894A8B7}"/>
              </a:ext>
            </a:extLst>
          </p:cNvPr>
          <p:cNvSpPr txBox="1"/>
          <p:nvPr/>
        </p:nvSpPr>
        <p:spPr>
          <a:xfrm>
            <a:off x="842696" y="6219658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同じ大きさで分割し、数え上げ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6C31AE9-2B88-FE11-0CDA-D75230BE7293}"/>
              </a:ext>
            </a:extLst>
          </p:cNvPr>
          <p:cNvSpPr txBox="1"/>
          <p:nvPr/>
        </p:nvSpPr>
        <p:spPr>
          <a:xfrm>
            <a:off x="1199148" y="3795437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3</a:t>
            </a:r>
            <a:r>
              <a:rPr kumimoji="1" lang="ja-JP" altLang="en-US" sz="2400" dirty="0"/>
              <a:t>個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08D36F3-32B2-5364-C6E2-385AF0C084A1}"/>
              </a:ext>
            </a:extLst>
          </p:cNvPr>
          <p:cNvSpPr txBox="1"/>
          <p:nvPr/>
        </p:nvSpPr>
        <p:spPr>
          <a:xfrm>
            <a:off x="2251911" y="3797234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</a:t>
            </a:r>
            <a:r>
              <a:rPr kumimoji="1" lang="ja-JP" altLang="en-US" sz="2400" dirty="0"/>
              <a:t>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7CFF0B1-7191-D8B8-D251-2EEDAB1194CB}"/>
              </a:ext>
            </a:extLst>
          </p:cNvPr>
          <p:cNvSpPr txBox="1"/>
          <p:nvPr/>
        </p:nvSpPr>
        <p:spPr>
          <a:xfrm>
            <a:off x="3391296" y="3793974"/>
            <a:ext cx="647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2</a:t>
            </a:r>
            <a:r>
              <a:rPr kumimoji="1" lang="ja-JP" altLang="en-US" sz="2400" dirty="0"/>
              <a:t>個</a:t>
            </a:r>
          </a:p>
        </p:txBody>
      </p:sp>
    </p:spTree>
    <p:extLst>
      <p:ext uri="{BB962C8B-B14F-4D97-AF65-F5344CB8AC3E}">
        <p14:creationId xmlns:p14="http://schemas.microsoft.com/office/powerpoint/2010/main" val="1782844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>
            <a:extLst>
              <a:ext uri="{FF2B5EF4-FFF2-40B4-BE49-F238E27FC236}">
                <a16:creationId xmlns:a16="http://schemas.microsoft.com/office/drawing/2014/main" id="{37C88082-E4C7-436D-B940-BCC09C905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416" y="1122363"/>
            <a:ext cx="8616325" cy="2387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dirty="0"/>
              <a:t>11-4. </a:t>
            </a:r>
            <a:r>
              <a:rPr lang="ja-JP" altLang="en-US" dirty="0"/>
              <a:t>クラスタリング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55EA51-9070-4602-B0BA-B1839A3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9FFD449D-5B01-436C-BA35-7AF444F42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1537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D0CCEE-83F4-4BA1-975C-162906BF8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クラスタリング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A7ADDE-F97D-4427-A14E-40302D673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979AB41-9ACD-425C-AD31-43D1C23CA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79" y="1704597"/>
            <a:ext cx="2791744" cy="2630239"/>
          </a:xfrm>
          <a:prstGeom prst="rect">
            <a:avLst/>
          </a:prstGeom>
        </p:spPr>
      </p:pic>
      <p:sp>
        <p:nvSpPr>
          <p:cNvPr id="9" name="矢印: 右 8">
            <a:extLst>
              <a:ext uri="{FF2B5EF4-FFF2-40B4-BE49-F238E27FC236}">
                <a16:creationId xmlns:a16="http://schemas.microsoft.com/office/drawing/2014/main" id="{63D21E78-C041-4684-ABB5-524E061FA366}"/>
              </a:ext>
            </a:extLst>
          </p:cNvPr>
          <p:cNvSpPr/>
          <p:nvPr/>
        </p:nvSpPr>
        <p:spPr>
          <a:xfrm>
            <a:off x="3785546" y="2404882"/>
            <a:ext cx="436239" cy="954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6711229-6212-49B4-82A5-7542388433B9}"/>
              </a:ext>
            </a:extLst>
          </p:cNvPr>
          <p:cNvSpPr txBox="1"/>
          <p:nvPr/>
        </p:nvSpPr>
        <p:spPr>
          <a:xfrm>
            <a:off x="3013650" y="162466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/>
              <a:t>クラスタリング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A2B199A-FC3B-4449-A4A7-C41850EEA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793" y="1274585"/>
            <a:ext cx="3474522" cy="3060251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618BF5-AC5A-DC36-7F21-98E908A9E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4964528"/>
            <a:ext cx="8461208" cy="1242897"/>
          </a:xfrm>
        </p:spPr>
        <p:txBody>
          <a:bodyPr>
            <a:normAutofit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クラスタリング</a:t>
            </a:r>
            <a:r>
              <a:rPr kumimoji="1" lang="ja-JP" altLang="en-US" dirty="0"/>
              <a:t>は，</a:t>
            </a:r>
            <a:r>
              <a:rPr kumimoji="1" lang="ja-JP" altLang="en-US" b="1" u="sng" dirty="0">
                <a:solidFill>
                  <a:srgbClr val="C00000"/>
                </a:solidFill>
              </a:rPr>
              <a:t>近いデータをまとめて</a:t>
            </a:r>
            <a:r>
              <a:rPr kumimoji="1" lang="ja-JP" altLang="en-US" dirty="0"/>
              <a:t>，１グループ（＝クラスタという）にする</a:t>
            </a:r>
          </a:p>
        </p:txBody>
      </p:sp>
    </p:spTree>
    <p:extLst>
      <p:ext uri="{BB962C8B-B14F-4D97-AF65-F5344CB8AC3E}">
        <p14:creationId xmlns:p14="http://schemas.microsoft.com/office/powerpoint/2010/main" val="3690959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57FAC2-3188-49BE-96D3-3D274586E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データサイエンス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E19C64-24F9-48B7-937F-B1129EFE2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/>
          <a:lstStyle/>
          <a:p>
            <a:r>
              <a:rPr kumimoji="1" lang="ja-JP" altLang="en-US" b="1" dirty="0"/>
              <a:t>データの正しい取り扱いと活用</a:t>
            </a:r>
            <a:endParaRPr lang="en-US" altLang="ja-JP" b="1" dirty="0"/>
          </a:p>
          <a:p>
            <a:r>
              <a:rPr kumimoji="1" lang="ja-JP" altLang="en-US" dirty="0"/>
              <a:t>統計，数学を基礎とする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ECB97B-CDE9-4408-936B-B3EADEE5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6" name="図 5" descr="グラフ, 折れ線グラフ&#10;&#10;自動的に生成された説明">
            <a:extLst>
              <a:ext uri="{FF2B5EF4-FFF2-40B4-BE49-F238E27FC236}">
                <a16:creationId xmlns:a16="http://schemas.microsoft.com/office/drawing/2014/main" id="{381D6693-15D5-C579-5D54-358CBA0C3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18" y="3234301"/>
            <a:ext cx="2381250" cy="238125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9DA9538-BF29-0D37-6F74-06CFB03EC399}"/>
              </a:ext>
            </a:extLst>
          </p:cNvPr>
          <p:cNvSpPr txBox="1"/>
          <p:nvPr/>
        </p:nvSpPr>
        <p:spPr>
          <a:xfrm>
            <a:off x="478465" y="3381153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データサイエンスの用途はさまざま</a:t>
            </a:r>
            <a:endParaRPr kumimoji="1" lang="en-US" altLang="ja-JP" sz="2400" dirty="0"/>
          </a:p>
          <a:p>
            <a:r>
              <a:rPr kumimoji="1" lang="ja-JP" altLang="en-US" sz="2400" dirty="0"/>
              <a:t>　クラスタリング</a:t>
            </a:r>
            <a:endParaRPr kumimoji="1" lang="en-US" altLang="ja-JP" sz="2400" dirty="0"/>
          </a:p>
          <a:p>
            <a:r>
              <a:rPr kumimoji="1" lang="ja-JP" altLang="en-US" sz="2400" dirty="0"/>
              <a:t>　予測</a:t>
            </a:r>
            <a:endParaRPr kumimoji="1" lang="en-US" altLang="ja-JP" sz="2400" dirty="0"/>
          </a:p>
          <a:p>
            <a:r>
              <a:rPr kumimoji="1" lang="ja-JP" altLang="en-US" sz="2400" dirty="0"/>
              <a:t>　など</a:t>
            </a:r>
          </a:p>
        </p:txBody>
      </p:sp>
    </p:spTree>
    <p:extLst>
      <p:ext uri="{BB962C8B-B14F-4D97-AF65-F5344CB8AC3E}">
        <p14:creationId xmlns:p14="http://schemas.microsoft.com/office/powerpoint/2010/main" val="13304081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8FEB57-C2AD-E06C-5C3D-CEF6CEE22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クラスタリングの例①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E92BB5-1254-7A3D-5327-A1499900F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8047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/>
              <a:t>クラスタ</a:t>
            </a:r>
            <a:r>
              <a:rPr kumimoji="1" lang="ja-JP" altLang="en-US" b="1" dirty="0"/>
              <a:t>数</a:t>
            </a:r>
            <a:r>
              <a:rPr kumimoji="1" lang="ja-JP" altLang="en-US" dirty="0"/>
              <a:t>を </a:t>
            </a:r>
            <a:r>
              <a:rPr kumimoji="1" lang="en-US" altLang="ja-JP" b="1" dirty="0">
                <a:solidFill>
                  <a:srgbClr val="C00000"/>
                </a:solidFill>
              </a:rPr>
              <a:t>2</a:t>
            </a:r>
            <a:r>
              <a:rPr kumimoji="1" lang="en-US" altLang="ja-JP" dirty="0"/>
              <a:t> </a:t>
            </a:r>
            <a:r>
              <a:rPr kumimoji="1" lang="ja-JP" altLang="en-US" dirty="0"/>
              <a:t>に設定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5319C9-6343-0BB7-1DDE-909E0FDF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30</a:t>
            </a:fld>
            <a:endParaRPr kumimoji="1" lang="ja-JP" altLang="en-US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A6FA9B6B-358F-A7B7-F237-EE5E86D6A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60433"/>
              </p:ext>
            </p:extLst>
          </p:nvPr>
        </p:nvGraphicFramePr>
        <p:xfrm>
          <a:off x="321845" y="1955542"/>
          <a:ext cx="1899682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69">
                  <a:extLst>
                    <a:ext uri="{9D8B030D-6E8A-4147-A177-3AD203B41FA5}">
                      <a16:colId xmlns:a16="http://schemas.microsoft.com/office/drawing/2014/main" val="1471105048"/>
                    </a:ext>
                  </a:extLst>
                </a:gridCol>
                <a:gridCol w="630069">
                  <a:extLst>
                    <a:ext uri="{9D8B030D-6E8A-4147-A177-3AD203B41FA5}">
                      <a16:colId xmlns:a16="http://schemas.microsoft.com/office/drawing/2014/main" val="868721337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val="129506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x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y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502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090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868771"/>
                  </a:ext>
                </a:extLst>
              </a:tr>
              <a:tr h="415939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14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74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46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880813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97331D-440A-CA11-36DD-E32AC923A360}"/>
              </a:ext>
            </a:extLst>
          </p:cNvPr>
          <p:cNvSpPr txBox="1"/>
          <p:nvPr/>
        </p:nvSpPr>
        <p:spPr>
          <a:xfrm>
            <a:off x="457200" y="58946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元データ</a:t>
            </a: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1D503F32-A2A2-314B-B506-74DD20C964A9}"/>
              </a:ext>
            </a:extLst>
          </p:cNvPr>
          <p:cNvSpPr/>
          <p:nvPr/>
        </p:nvSpPr>
        <p:spPr>
          <a:xfrm>
            <a:off x="2597150" y="3359150"/>
            <a:ext cx="234950" cy="927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BFD744-717C-CF9C-CCBD-9B8752962443}"/>
              </a:ext>
            </a:extLst>
          </p:cNvPr>
          <p:cNvSpPr txBox="1"/>
          <p:nvPr/>
        </p:nvSpPr>
        <p:spPr>
          <a:xfrm>
            <a:off x="2432405" y="5839620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クラスタリング結果</a:t>
            </a:r>
            <a:endParaRPr kumimoji="1" lang="en-US" altLang="ja-JP" sz="2400" dirty="0"/>
          </a:p>
          <a:p>
            <a:r>
              <a:rPr kumimoji="1" lang="ja-JP" altLang="en-US" sz="2400" dirty="0"/>
              <a:t>は番号</a:t>
            </a:r>
          </a:p>
        </p:txBody>
      </p:sp>
      <p:graphicFrame>
        <p:nvGraphicFramePr>
          <p:cNvPr id="9" name="表 5">
            <a:extLst>
              <a:ext uri="{FF2B5EF4-FFF2-40B4-BE49-F238E27FC236}">
                <a16:creationId xmlns:a16="http://schemas.microsoft.com/office/drawing/2014/main" id="{3CD7B8E4-9521-4D44-08C9-F62977580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956645"/>
              </p:ext>
            </p:extLst>
          </p:nvPr>
        </p:nvGraphicFramePr>
        <p:xfrm>
          <a:off x="3331745" y="2473702"/>
          <a:ext cx="639544" cy="3108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39544">
                  <a:extLst>
                    <a:ext uri="{9D8B030D-6E8A-4147-A177-3AD203B41FA5}">
                      <a16:colId xmlns:a16="http://schemas.microsoft.com/office/drawing/2014/main" val="129506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090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0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868771"/>
                  </a:ext>
                </a:extLst>
              </a:tr>
              <a:tr h="415939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14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74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46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0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880813"/>
                  </a:ext>
                </a:extLst>
              </a:tr>
            </a:tbl>
          </a:graphicData>
        </a:graphic>
      </p:graphicFrame>
      <p:pic>
        <p:nvPicPr>
          <p:cNvPr id="11" name="図 10">
            <a:extLst>
              <a:ext uri="{FF2B5EF4-FFF2-40B4-BE49-F238E27FC236}">
                <a16:creationId xmlns:a16="http://schemas.microsoft.com/office/drawing/2014/main" id="{2D530BCB-C418-923C-397B-4C5B042F7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00" y="1581168"/>
            <a:ext cx="4313659" cy="374648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93D3BE-9806-21E4-10BF-A5BF76EFFA03}"/>
              </a:ext>
            </a:extLst>
          </p:cNvPr>
          <p:cNvSpPr txBox="1"/>
          <p:nvPr/>
        </p:nvSpPr>
        <p:spPr>
          <a:xfrm>
            <a:off x="5677255" y="5426502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クラスタリング結果</a:t>
            </a:r>
            <a:endParaRPr kumimoji="1" lang="en-US" altLang="ja-JP" sz="2400" dirty="0"/>
          </a:p>
          <a:p>
            <a:r>
              <a:rPr kumimoji="1" lang="ja-JP" altLang="en-US" sz="2400" dirty="0"/>
              <a:t>を色付きの散布図で</a:t>
            </a:r>
            <a:endParaRPr kumimoji="1" lang="en-US" altLang="ja-JP" sz="2400" dirty="0"/>
          </a:p>
          <a:p>
            <a:r>
              <a:rPr kumimoji="1" lang="ja-JP" altLang="en-US" sz="2400" dirty="0"/>
              <a:t>プロット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884284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8FEB57-C2AD-E06C-5C3D-CEF6CEE22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クラスタリングの例②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E92BB5-1254-7A3D-5327-A1499900F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804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/>
              <a:t>クラスタ数</a:t>
            </a:r>
            <a:r>
              <a:rPr kumimoji="1" lang="ja-JP" altLang="en-US" dirty="0"/>
              <a:t>を </a:t>
            </a:r>
            <a:r>
              <a:rPr kumimoji="1" lang="en-US" altLang="ja-JP" b="1" dirty="0">
                <a:solidFill>
                  <a:srgbClr val="C00000"/>
                </a:solidFill>
              </a:rPr>
              <a:t>3</a:t>
            </a:r>
            <a:r>
              <a:rPr kumimoji="1" lang="en-US" altLang="ja-JP" dirty="0"/>
              <a:t> </a:t>
            </a:r>
            <a:r>
              <a:rPr kumimoji="1" lang="ja-JP" altLang="en-US" dirty="0"/>
              <a:t>に設定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5319C9-6343-0BB7-1DDE-909E0FDF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31</a:t>
            </a:fld>
            <a:endParaRPr kumimoji="1" lang="ja-JP" altLang="en-US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A6FA9B6B-358F-A7B7-F237-EE5E86D6A6DB}"/>
              </a:ext>
            </a:extLst>
          </p:cNvPr>
          <p:cNvGraphicFramePr>
            <a:graphicFrameLocks noGrp="1"/>
          </p:cNvGraphicFramePr>
          <p:nvPr/>
        </p:nvGraphicFramePr>
        <p:xfrm>
          <a:off x="321845" y="1955542"/>
          <a:ext cx="1899682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69">
                  <a:extLst>
                    <a:ext uri="{9D8B030D-6E8A-4147-A177-3AD203B41FA5}">
                      <a16:colId xmlns:a16="http://schemas.microsoft.com/office/drawing/2014/main" val="1471105048"/>
                    </a:ext>
                  </a:extLst>
                </a:gridCol>
                <a:gridCol w="630069">
                  <a:extLst>
                    <a:ext uri="{9D8B030D-6E8A-4147-A177-3AD203B41FA5}">
                      <a16:colId xmlns:a16="http://schemas.microsoft.com/office/drawing/2014/main" val="868721337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val="129506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x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y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502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090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868771"/>
                  </a:ext>
                </a:extLst>
              </a:tr>
              <a:tr h="415939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14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74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46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880813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97331D-440A-CA11-36DD-E32AC923A360}"/>
              </a:ext>
            </a:extLst>
          </p:cNvPr>
          <p:cNvSpPr txBox="1"/>
          <p:nvPr/>
        </p:nvSpPr>
        <p:spPr>
          <a:xfrm>
            <a:off x="457200" y="58946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元データ</a:t>
            </a: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1D503F32-A2A2-314B-B506-74DD20C964A9}"/>
              </a:ext>
            </a:extLst>
          </p:cNvPr>
          <p:cNvSpPr/>
          <p:nvPr/>
        </p:nvSpPr>
        <p:spPr>
          <a:xfrm>
            <a:off x="2597150" y="3359150"/>
            <a:ext cx="234950" cy="927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BFD744-717C-CF9C-CCBD-9B8752962443}"/>
              </a:ext>
            </a:extLst>
          </p:cNvPr>
          <p:cNvSpPr txBox="1"/>
          <p:nvPr/>
        </p:nvSpPr>
        <p:spPr>
          <a:xfrm>
            <a:off x="2432405" y="5839620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クラスタリング結果</a:t>
            </a:r>
            <a:endParaRPr kumimoji="1" lang="en-US" altLang="ja-JP" sz="2400" dirty="0"/>
          </a:p>
          <a:p>
            <a:r>
              <a:rPr kumimoji="1" lang="ja-JP" altLang="en-US" sz="2400" dirty="0"/>
              <a:t>は番号</a:t>
            </a:r>
          </a:p>
        </p:txBody>
      </p:sp>
      <p:graphicFrame>
        <p:nvGraphicFramePr>
          <p:cNvPr id="9" name="表 5">
            <a:extLst>
              <a:ext uri="{FF2B5EF4-FFF2-40B4-BE49-F238E27FC236}">
                <a16:creationId xmlns:a16="http://schemas.microsoft.com/office/drawing/2014/main" id="{3CD7B8E4-9521-4D44-08C9-F62977580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219889"/>
              </p:ext>
            </p:extLst>
          </p:nvPr>
        </p:nvGraphicFramePr>
        <p:xfrm>
          <a:off x="3331745" y="2473702"/>
          <a:ext cx="639544" cy="3108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39544">
                  <a:extLst>
                    <a:ext uri="{9D8B030D-6E8A-4147-A177-3AD203B41FA5}">
                      <a16:colId xmlns:a16="http://schemas.microsoft.com/office/drawing/2014/main" val="129506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kumimoji="1" lang="ja-JP" alt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090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kumimoji="1" lang="ja-JP" alt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868771"/>
                  </a:ext>
                </a:extLst>
              </a:tr>
              <a:tr h="415939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kumimoji="1" lang="ja-JP" alt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14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kumimoji="1" lang="ja-JP" alt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74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kumimoji="1" lang="ja-JP" alt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46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rgbClr val="C00000"/>
                          </a:solidFill>
                        </a:rPr>
                        <a:t>2</a:t>
                      </a:r>
                      <a:endParaRPr kumimoji="1" lang="ja-JP" alt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880813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93D3BE-9806-21E4-10BF-A5BF76EFFA03}"/>
              </a:ext>
            </a:extLst>
          </p:cNvPr>
          <p:cNvSpPr txBox="1"/>
          <p:nvPr/>
        </p:nvSpPr>
        <p:spPr>
          <a:xfrm>
            <a:off x="5677255" y="5426502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クラスタリング結果</a:t>
            </a:r>
            <a:endParaRPr kumimoji="1" lang="en-US" altLang="ja-JP" sz="2400" dirty="0"/>
          </a:p>
          <a:p>
            <a:r>
              <a:rPr kumimoji="1" lang="ja-JP" altLang="en-US" sz="2400" dirty="0"/>
              <a:t>を色付きの散布図で</a:t>
            </a:r>
            <a:endParaRPr kumimoji="1" lang="en-US" altLang="ja-JP" sz="2400" dirty="0"/>
          </a:p>
          <a:p>
            <a:r>
              <a:rPr kumimoji="1" lang="ja-JP" altLang="en-US" sz="2400" dirty="0"/>
              <a:t>プロット</a:t>
            </a:r>
            <a:endParaRPr kumimoji="1" lang="en-US" altLang="ja-JP" sz="2400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6249A3B-A47B-CD2A-A9C7-0D23F8202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887" y="1691750"/>
            <a:ext cx="3924367" cy="347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76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35AFD2-B7A2-BDB9-30FB-A1D93AF2B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クラスタリング①を行う </a:t>
            </a:r>
            <a:r>
              <a:rPr lang="en-US" altLang="ja-JP" dirty="0"/>
              <a:t>Python </a:t>
            </a:r>
            <a:r>
              <a:rPr lang="ja-JP" altLang="en-US" dirty="0"/>
              <a:t>プログラム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1C8CCB-FD66-A37C-0891-90A0C63C7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633297"/>
          </a:xfrm>
        </p:spPr>
        <p:txBody>
          <a:bodyPr/>
          <a:lstStyle/>
          <a:p>
            <a:r>
              <a:rPr kumimoji="1" lang="ja-JP" altLang="en-US" dirty="0"/>
              <a:t>クラスタ数</a:t>
            </a:r>
            <a:r>
              <a:rPr kumimoji="1" lang="en-US" altLang="ja-JP" dirty="0"/>
              <a:t>: </a:t>
            </a:r>
            <a:r>
              <a:rPr lang="en-US" altLang="ja-JP" b="1" dirty="0">
                <a:solidFill>
                  <a:srgbClr val="C00000"/>
                </a:solidFill>
              </a:rPr>
              <a:t>2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BBD6C9-7AA7-7E44-ACAC-8BC790B52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32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BF50228-BA63-9420-66F8-444050642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6" y="2162134"/>
            <a:ext cx="5882255" cy="295596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C6F3620-EFDA-97B6-7FA5-575C803C2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333" y="2481182"/>
            <a:ext cx="2933120" cy="2636918"/>
          </a:xfrm>
          <a:prstGeom prst="rect">
            <a:avLst/>
          </a:prstGeom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F906C326-DC1A-7DE5-CE18-54B8809D9D86}"/>
              </a:ext>
            </a:extLst>
          </p:cNvPr>
          <p:cNvCxnSpPr>
            <a:cxnSpLocks/>
          </p:cNvCxnSpPr>
          <p:nvPr/>
        </p:nvCxnSpPr>
        <p:spPr>
          <a:xfrm flipH="1">
            <a:off x="4393699" y="1993923"/>
            <a:ext cx="832351" cy="14350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002D8603-B3C8-DDE8-1357-9D14B0A20FF0}"/>
              </a:ext>
            </a:extLst>
          </p:cNvPr>
          <p:cNvSpPr txBox="1">
            <a:spLocks/>
          </p:cNvSpPr>
          <p:nvPr/>
        </p:nvSpPr>
        <p:spPr>
          <a:xfrm>
            <a:off x="5215500" y="1472023"/>
            <a:ext cx="1120942" cy="1002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6915CC90-0126-C0F6-A77F-31AA4E637FF1}"/>
              </a:ext>
            </a:extLst>
          </p:cNvPr>
          <p:cNvSpPr txBox="1">
            <a:spLocks/>
          </p:cNvSpPr>
          <p:nvPr/>
        </p:nvSpPr>
        <p:spPr>
          <a:xfrm>
            <a:off x="163095" y="5695098"/>
            <a:ext cx="8461208" cy="10263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クラスタリング</a:t>
            </a:r>
            <a:r>
              <a:rPr lang="ja-JP" altLang="en-US" dirty="0"/>
              <a:t>では，乱数が使用されるため，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実行のたびに違った値になる可能性がある</a:t>
            </a:r>
          </a:p>
        </p:txBody>
      </p:sp>
    </p:spTree>
    <p:extLst>
      <p:ext uri="{BB962C8B-B14F-4D97-AF65-F5344CB8AC3E}">
        <p14:creationId xmlns:p14="http://schemas.microsoft.com/office/powerpoint/2010/main" val="2580388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8FEB57-C2AD-E06C-5C3D-CEF6CEE22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E92BB5-1254-7A3D-5327-A1499900F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79719"/>
            <a:ext cx="8461208" cy="1109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クラスタリング</a:t>
            </a:r>
            <a:r>
              <a:rPr kumimoji="1" lang="ja-JP" altLang="en-US" dirty="0"/>
              <a:t>は，</a:t>
            </a:r>
            <a:r>
              <a:rPr kumimoji="1" lang="ja-JP" altLang="en-US" b="1" u="sng" dirty="0">
                <a:solidFill>
                  <a:srgbClr val="C00000"/>
                </a:solidFill>
              </a:rPr>
              <a:t>近いデータをまとめて</a:t>
            </a:r>
            <a:r>
              <a:rPr kumimoji="1" lang="ja-JP" altLang="en-US" dirty="0"/>
              <a:t>，１グループにする．クラスタ数を設定可能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5319C9-6343-0BB7-1DDE-909E0FDF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33</a:t>
            </a:fld>
            <a:endParaRPr kumimoji="1" lang="ja-JP" altLang="en-US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A6FA9B6B-358F-A7B7-F237-EE5E86D6A6DB}"/>
              </a:ext>
            </a:extLst>
          </p:cNvPr>
          <p:cNvGraphicFramePr>
            <a:graphicFrameLocks noGrp="1"/>
          </p:cNvGraphicFramePr>
          <p:nvPr/>
        </p:nvGraphicFramePr>
        <p:xfrm>
          <a:off x="321845" y="1955542"/>
          <a:ext cx="1899682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69">
                  <a:extLst>
                    <a:ext uri="{9D8B030D-6E8A-4147-A177-3AD203B41FA5}">
                      <a16:colId xmlns:a16="http://schemas.microsoft.com/office/drawing/2014/main" val="1471105048"/>
                    </a:ext>
                  </a:extLst>
                </a:gridCol>
                <a:gridCol w="630069">
                  <a:extLst>
                    <a:ext uri="{9D8B030D-6E8A-4147-A177-3AD203B41FA5}">
                      <a16:colId xmlns:a16="http://schemas.microsoft.com/office/drawing/2014/main" val="868721337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val="129506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x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y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502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090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868771"/>
                  </a:ext>
                </a:extLst>
              </a:tr>
              <a:tr h="415939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14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74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46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880813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97331D-440A-CA11-36DD-E32AC923A360}"/>
              </a:ext>
            </a:extLst>
          </p:cNvPr>
          <p:cNvSpPr txBox="1"/>
          <p:nvPr/>
        </p:nvSpPr>
        <p:spPr>
          <a:xfrm>
            <a:off x="457200" y="58946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元データ</a:t>
            </a: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1D503F32-A2A2-314B-B506-74DD20C964A9}"/>
              </a:ext>
            </a:extLst>
          </p:cNvPr>
          <p:cNvSpPr/>
          <p:nvPr/>
        </p:nvSpPr>
        <p:spPr>
          <a:xfrm>
            <a:off x="2597150" y="3359150"/>
            <a:ext cx="234950" cy="927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BFD744-717C-CF9C-CCBD-9B8752962443}"/>
              </a:ext>
            </a:extLst>
          </p:cNvPr>
          <p:cNvSpPr txBox="1"/>
          <p:nvPr/>
        </p:nvSpPr>
        <p:spPr>
          <a:xfrm>
            <a:off x="2432405" y="5839620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クラスタリング結果</a:t>
            </a:r>
            <a:endParaRPr kumimoji="1" lang="en-US" altLang="ja-JP" sz="2400" dirty="0"/>
          </a:p>
          <a:p>
            <a:r>
              <a:rPr kumimoji="1" lang="ja-JP" altLang="en-US" sz="2400" dirty="0"/>
              <a:t>は番号</a:t>
            </a:r>
          </a:p>
        </p:txBody>
      </p:sp>
      <p:graphicFrame>
        <p:nvGraphicFramePr>
          <p:cNvPr id="9" name="表 5">
            <a:extLst>
              <a:ext uri="{FF2B5EF4-FFF2-40B4-BE49-F238E27FC236}">
                <a16:creationId xmlns:a16="http://schemas.microsoft.com/office/drawing/2014/main" id="{3CD7B8E4-9521-4D44-08C9-F62977580A18}"/>
              </a:ext>
            </a:extLst>
          </p:cNvPr>
          <p:cNvGraphicFramePr>
            <a:graphicFrameLocks noGrp="1"/>
          </p:cNvGraphicFramePr>
          <p:nvPr/>
        </p:nvGraphicFramePr>
        <p:xfrm>
          <a:off x="3331745" y="2473702"/>
          <a:ext cx="639544" cy="3108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39544">
                  <a:extLst>
                    <a:ext uri="{9D8B030D-6E8A-4147-A177-3AD203B41FA5}">
                      <a16:colId xmlns:a16="http://schemas.microsoft.com/office/drawing/2014/main" val="129506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090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0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868771"/>
                  </a:ext>
                </a:extLst>
              </a:tr>
              <a:tr h="415939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14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74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46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0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880813"/>
                  </a:ext>
                </a:extLst>
              </a:tr>
            </a:tbl>
          </a:graphicData>
        </a:graphic>
      </p:graphicFrame>
      <p:pic>
        <p:nvPicPr>
          <p:cNvPr id="11" name="図 10">
            <a:extLst>
              <a:ext uri="{FF2B5EF4-FFF2-40B4-BE49-F238E27FC236}">
                <a16:creationId xmlns:a16="http://schemas.microsoft.com/office/drawing/2014/main" id="{2D530BCB-C418-923C-397B-4C5B042F7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740" y="2099207"/>
            <a:ext cx="3845398" cy="333979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93D3BE-9806-21E4-10BF-A5BF76EFFA03}"/>
              </a:ext>
            </a:extLst>
          </p:cNvPr>
          <p:cNvSpPr txBox="1"/>
          <p:nvPr/>
        </p:nvSpPr>
        <p:spPr>
          <a:xfrm>
            <a:off x="5387060" y="5411034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クラスタリング結果</a:t>
            </a:r>
            <a:endParaRPr kumimoji="1" lang="en-US" altLang="ja-JP" sz="2400" dirty="0"/>
          </a:p>
          <a:p>
            <a:r>
              <a:rPr kumimoji="1" lang="ja-JP" altLang="en-US" sz="2400" dirty="0"/>
              <a:t>を色付きの散布図で</a:t>
            </a:r>
            <a:endParaRPr kumimoji="1" lang="en-US" altLang="ja-JP" sz="2400" dirty="0"/>
          </a:p>
          <a:p>
            <a:r>
              <a:rPr kumimoji="1" lang="ja-JP" altLang="en-US" sz="2400" dirty="0"/>
              <a:t>プロット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110768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>
            <a:extLst>
              <a:ext uri="{FF2B5EF4-FFF2-40B4-BE49-F238E27FC236}">
                <a16:creationId xmlns:a16="http://schemas.microsoft.com/office/drawing/2014/main" id="{37C88082-E4C7-436D-B940-BCC09C905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416" y="1122363"/>
            <a:ext cx="8616325" cy="2387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dirty="0"/>
              <a:t>11-5. </a:t>
            </a:r>
            <a:r>
              <a:rPr lang="ja-JP" altLang="en-US" dirty="0"/>
              <a:t>外れ値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55EA51-9070-4602-B0BA-B1839A3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 dirty="0"/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9FFD449D-5B01-436C-BA35-7AF444F42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3422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A3F421-22C9-4A92-B072-FD2DF1BB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平均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201AA8-5C51-417C-BE10-C69370729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平均</a:t>
            </a:r>
            <a:r>
              <a:rPr kumimoji="1" lang="ja-JP" altLang="en-US" dirty="0"/>
              <a:t>の基本，</a:t>
            </a:r>
            <a:r>
              <a:rPr kumimoji="1" lang="ja-JP" altLang="en-US" b="1" dirty="0">
                <a:solidFill>
                  <a:srgbClr val="C00000"/>
                </a:solidFill>
              </a:rPr>
              <a:t>合計</a:t>
            </a:r>
            <a:r>
              <a:rPr kumimoji="1" lang="ja-JP" altLang="en-US" dirty="0"/>
              <a:t>して，</a:t>
            </a:r>
            <a:r>
              <a:rPr kumimoji="1" lang="ja-JP" altLang="en-US" b="1" dirty="0">
                <a:solidFill>
                  <a:srgbClr val="C00000"/>
                </a:solidFill>
              </a:rPr>
              <a:t>データの個数で割る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         10, 40, 30, 40 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平均</a:t>
            </a:r>
            <a:r>
              <a:rPr lang="en-US" altLang="ja-JP" dirty="0"/>
              <a:t>: </a:t>
            </a:r>
            <a:r>
              <a:rPr lang="en-US" altLang="ja-JP" b="1" dirty="0">
                <a:solidFill>
                  <a:srgbClr val="C00000"/>
                </a:solidFill>
              </a:rPr>
              <a:t>120</a:t>
            </a:r>
            <a:r>
              <a:rPr lang="en-US" altLang="ja-JP" dirty="0"/>
              <a:t> ÷ </a:t>
            </a:r>
            <a:r>
              <a:rPr lang="en-US" altLang="ja-JP" b="1" dirty="0">
                <a:solidFill>
                  <a:srgbClr val="C00000"/>
                </a:solidFill>
              </a:rPr>
              <a:t>4</a:t>
            </a:r>
            <a:r>
              <a:rPr lang="en-US" altLang="ja-JP" dirty="0"/>
              <a:t> </a:t>
            </a:r>
            <a:r>
              <a:rPr lang="ja-JP" altLang="en-US" dirty="0"/>
              <a:t>で </a:t>
            </a:r>
            <a:r>
              <a:rPr lang="en-US" altLang="ja-JP" b="1" dirty="0"/>
              <a:t>30</a:t>
            </a:r>
          </a:p>
          <a:p>
            <a:pPr marL="0" indent="0">
              <a:buNone/>
            </a:pPr>
            <a:endParaRPr kumimoji="1" lang="en-US" altLang="ja-JP" b="1" dirty="0"/>
          </a:p>
          <a:p>
            <a:r>
              <a:rPr kumimoji="1" lang="ja-JP" altLang="en-US" b="1" dirty="0"/>
              <a:t>複数の値の組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平均</a:t>
            </a:r>
            <a:r>
              <a:rPr kumimoji="1" lang="ja-JP" altLang="en-US" dirty="0"/>
              <a:t>を考えることもある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(10, 5), (40, 10), (30, 5), (40, 20) </a:t>
            </a:r>
            <a:r>
              <a:rPr lang="ja-JP" altLang="en-US" dirty="0"/>
              <a:t>の平均</a:t>
            </a:r>
            <a:r>
              <a:rPr lang="en-US" altLang="ja-JP" dirty="0"/>
              <a:t>: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合計は </a:t>
            </a:r>
            <a:r>
              <a:rPr lang="en-US" altLang="ja-JP" dirty="0"/>
              <a:t>120 </a:t>
            </a:r>
            <a:r>
              <a:rPr lang="ja-JP" altLang="en-US" dirty="0"/>
              <a:t>と </a:t>
            </a:r>
            <a:r>
              <a:rPr lang="en-US" altLang="ja-JP" dirty="0"/>
              <a:t>40</a:t>
            </a:r>
            <a:r>
              <a:rPr lang="ja-JP" altLang="en-US" dirty="0" err="1"/>
              <a:t>．</a:t>
            </a:r>
            <a:r>
              <a:rPr lang="en-US" altLang="ja-JP" dirty="0"/>
              <a:t>4</a:t>
            </a:r>
            <a:r>
              <a:rPr lang="ja-JP" altLang="en-US" dirty="0"/>
              <a:t>で割って </a:t>
            </a:r>
            <a:r>
              <a:rPr lang="en-US" altLang="ja-JP" dirty="0"/>
              <a:t>(30, 10)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B911CE-1ED1-4409-BD49-F1A84459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0E792E2-C92F-4458-AA19-759406920A6E}"/>
              </a:ext>
            </a:extLst>
          </p:cNvPr>
          <p:cNvCxnSpPr/>
          <p:nvPr/>
        </p:nvCxnSpPr>
        <p:spPr>
          <a:xfrm>
            <a:off x="1873250" y="6356351"/>
            <a:ext cx="2349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73A5F55-3F25-47F3-BAD1-C363FDCAFB65}"/>
              </a:ext>
            </a:extLst>
          </p:cNvPr>
          <p:cNvCxnSpPr>
            <a:cxnSpLocks/>
          </p:cNvCxnSpPr>
          <p:nvPr/>
        </p:nvCxnSpPr>
        <p:spPr>
          <a:xfrm flipV="1">
            <a:off x="2025650" y="5010151"/>
            <a:ext cx="0" cy="149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楕円 10">
            <a:extLst>
              <a:ext uri="{FF2B5EF4-FFF2-40B4-BE49-F238E27FC236}">
                <a16:creationId xmlns:a16="http://schemas.microsoft.com/office/drawing/2014/main" id="{39635268-BBF5-498B-A70C-C558D7E1173D}"/>
              </a:ext>
            </a:extLst>
          </p:cNvPr>
          <p:cNvSpPr/>
          <p:nvPr/>
        </p:nvSpPr>
        <p:spPr>
          <a:xfrm>
            <a:off x="2844800" y="544830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1C9FB27C-3323-49D6-A946-A85AFB1C84B0}"/>
              </a:ext>
            </a:extLst>
          </p:cNvPr>
          <p:cNvSpPr/>
          <p:nvPr/>
        </p:nvSpPr>
        <p:spPr>
          <a:xfrm>
            <a:off x="2997200" y="560070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0F846ED4-81DC-48F5-A7A4-FA02A262CB89}"/>
              </a:ext>
            </a:extLst>
          </p:cNvPr>
          <p:cNvSpPr/>
          <p:nvPr/>
        </p:nvSpPr>
        <p:spPr>
          <a:xfrm>
            <a:off x="3070222" y="558165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B58E0C22-5C6F-4076-83D8-5C03D790E5D4}"/>
              </a:ext>
            </a:extLst>
          </p:cNvPr>
          <p:cNvSpPr/>
          <p:nvPr/>
        </p:nvSpPr>
        <p:spPr>
          <a:xfrm>
            <a:off x="2800347" y="5758582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4FB948C7-7072-49BB-A6A8-4A7D050DB214}"/>
              </a:ext>
            </a:extLst>
          </p:cNvPr>
          <p:cNvSpPr/>
          <p:nvPr/>
        </p:nvSpPr>
        <p:spPr>
          <a:xfrm>
            <a:off x="2836858" y="5625232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1365901-F3EC-4746-926C-754506B173AC}"/>
              </a:ext>
            </a:extLst>
          </p:cNvPr>
          <p:cNvSpPr/>
          <p:nvPr/>
        </p:nvSpPr>
        <p:spPr>
          <a:xfrm>
            <a:off x="2505069" y="558165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95110E8E-7CC7-49D1-8EBD-C099E3E5149D}"/>
              </a:ext>
            </a:extLst>
          </p:cNvPr>
          <p:cNvSpPr/>
          <p:nvPr/>
        </p:nvSpPr>
        <p:spPr>
          <a:xfrm>
            <a:off x="3176580" y="5258772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96D51DE-9BA8-4FF0-843D-C8CB1BA7879D}"/>
              </a:ext>
            </a:extLst>
          </p:cNvPr>
          <p:cNvSpPr/>
          <p:nvPr/>
        </p:nvSpPr>
        <p:spPr>
          <a:xfrm>
            <a:off x="2651114" y="5117231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69A391D-C478-49E2-8B2A-B337C7795F1F}"/>
              </a:ext>
            </a:extLst>
          </p:cNvPr>
          <p:cNvSpPr/>
          <p:nvPr/>
        </p:nvSpPr>
        <p:spPr>
          <a:xfrm>
            <a:off x="3176579" y="5945072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6C32A0CE-0167-473D-9D16-45327A19629A}"/>
              </a:ext>
            </a:extLst>
          </p:cNvPr>
          <p:cNvSpPr/>
          <p:nvPr/>
        </p:nvSpPr>
        <p:spPr>
          <a:xfrm>
            <a:off x="2382047" y="6055593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B52842C8-34D4-40B0-8271-2BE18F8D74A9}"/>
              </a:ext>
            </a:extLst>
          </p:cNvPr>
          <p:cNvSpPr/>
          <p:nvPr/>
        </p:nvSpPr>
        <p:spPr>
          <a:xfrm>
            <a:off x="2811466" y="5594350"/>
            <a:ext cx="146045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4DB1DB7-C9A5-4F7A-8C6E-81A76B246389}"/>
              </a:ext>
            </a:extLst>
          </p:cNvPr>
          <p:cNvSpPr txBox="1"/>
          <p:nvPr/>
        </p:nvSpPr>
        <p:spPr>
          <a:xfrm>
            <a:off x="2550203" y="60306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36E2250-16AD-4183-8F85-88851E03046D}"/>
              </a:ext>
            </a:extLst>
          </p:cNvPr>
          <p:cNvSpPr txBox="1"/>
          <p:nvPr/>
        </p:nvSpPr>
        <p:spPr>
          <a:xfrm>
            <a:off x="4736690" y="4604250"/>
            <a:ext cx="373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は，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データ集合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代表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とみることができる場合がある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D10A6FB-B992-41E8-B9FC-2EB3078C88C9}"/>
              </a:ext>
            </a:extLst>
          </p:cNvPr>
          <p:cNvSpPr txBox="1"/>
          <p:nvPr/>
        </p:nvSpPr>
        <p:spPr>
          <a:xfrm>
            <a:off x="4736690" y="5514975"/>
            <a:ext cx="4046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計測に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誤差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があるとき，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複数の計測を繰り返し，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をとることで，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誤差を軽減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できることも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1683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A3F421-22C9-4A92-B072-FD2DF1BB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平均を使うときの注意点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B911CE-1ED1-4409-BD49-F1A84459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0E792E2-C92F-4458-AA19-759406920A6E}"/>
              </a:ext>
            </a:extLst>
          </p:cNvPr>
          <p:cNvCxnSpPr/>
          <p:nvPr/>
        </p:nvCxnSpPr>
        <p:spPr>
          <a:xfrm>
            <a:off x="1090374" y="3130899"/>
            <a:ext cx="2349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73A5F55-3F25-47F3-BAD1-C363FDCAFB65}"/>
              </a:ext>
            </a:extLst>
          </p:cNvPr>
          <p:cNvCxnSpPr>
            <a:cxnSpLocks/>
          </p:cNvCxnSpPr>
          <p:nvPr/>
        </p:nvCxnSpPr>
        <p:spPr>
          <a:xfrm flipV="1">
            <a:off x="1242774" y="1784699"/>
            <a:ext cx="0" cy="149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楕円 10">
            <a:extLst>
              <a:ext uri="{FF2B5EF4-FFF2-40B4-BE49-F238E27FC236}">
                <a16:creationId xmlns:a16="http://schemas.microsoft.com/office/drawing/2014/main" id="{39635268-BBF5-498B-A70C-C558D7E1173D}"/>
              </a:ext>
            </a:extLst>
          </p:cNvPr>
          <p:cNvSpPr/>
          <p:nvPr/>
        </p:nvSpPr>
        <p:spPr>
          <a:xfrm>
            <a:off x="2061924" y="222284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1C9FB27C-3323-49D6-A946-A85AFB1C84B0}"/>
              </a:ext>
            </a:extLst>
          </p:cNvPr>
          <p:cNvSpPr/>
          <p:nvPr/>
        </p:nvSpPr>
        <p:spPr>
          <a:xfrm>
            <a:off x="2214324" y="237524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0F846ED4-81DC-48F5-A7A4-FA02A262CB89}"/>
              </a:ext>
            </a:extLst>
          </p:cNvPr>
          <p:cNvSpPr/>
          <p:nvPr/>
        </p:nvSpPr>
        <p:spPr>
          <a:xfrm>
            <a:off x="2287346" y="235619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B58E0C22-5C6F-4076-83D8-5C03D790E5D4}"/>
              </a:ext>
            </a:extLst>
          </p:cNvPr>
          <p:cNvSpPr/>
          <p:nvPr/>
        </p:nvSpPr>
        <p:spPr>
          <a:xfrm>
            <a:off x="2017471" y="253313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4FB948C7-7072-49BB-A6A8-4A7D050DB214}"/>
              </a:ext>
            </a:extLst>
          </p:cNvPr>
          <p:cNvSpPr/>
          <p:nvPr/>
        </p:nvSpPr>
        <p:spPr>
          <a:xfrm>
            <a:off x="2053982" y="239978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1365901-F3EC-4746-926C-754506B173AC}"/>
              </a:ext>
            </a:extLst>
          </p:cNvPr>
          <p:cNvSpPr/>
          <p:nvPr/>
        </p:nvSpPr>
        <p:spPr>
          <a:xfrm>
            <a:off x="1722193" y="235619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95110E8E-7CC7-49D1-8EBD-C099E3E5149D}"/>
              </a:ext>
            </a:extLst>
          </p:cNvPr>
          <p:cNvSpPr/>
          <p:nvPr/>
        </p:nvSpPr>
        <p:spPr>
          <a:xfrm>
            <a:off x="2393704" y="203332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69A391D-C478-49E2-8B2A-B337C7795F1F}"/>
              </a:ext>
            </a:extLst>
          </p:cNvPr>
          <p:cNvSpPr/>
          <p:nvPr/>
        </p:nvSpPr>
        <p:spPr>
          <a:xfrm>
            <a:off x="2393703" y="271962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6C32A0CE-0167-473D-9D16-45327A19629A}"/>
              </a:ext>
            </a:extLst>
          </p:cNvPr>
          <p:cNvSpPr/>
          <p:nvPr/>
        </p:nvSpPr>
        <p:spPr>
          <a:xfrm>
            <a:off x="1599171" y="2830141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B52842C8-34D4-40B0-8271-2BE18F8D74A9}"/>
              </a:ext>
            </a:extLst>
          </p:cNvPr>
          <p:cNvSpPr/>
          <p:nvPr/>
        </p:nvSpPr>
        <p:spPr>
          <a:xfrm>
            <a:off x="2028590" y="2368898"/>
            <a:ext cx="146045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4DB1DB7-C9A5-4F7A-8C6E-81A76B246389}"/>
              </a:ext>
            </a:extLst>
          </p:cNvPr>
          <p:cNvSpPr txBox="1"/>
          <p:nvPr/>
        </p:nvSpPr>
        <p:spPr>
          <a:xfrm>
            <a:off x="1767327" y="280514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D10A6FB-B992-41E8-B9FC-2EB3078C88C9}"/>
              </a:ext>
            </a:extLst>
          </p:cNvPr>
          <p:cNvSpPr txBox="1"/>
          <p:nvPr/>
        </p:nvSpPr>
        <p:spPr>
          <a:xfrm>
            <a:off x="1995658" y="4994604"/>
            <a:ext cx="5726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データの分布によって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は，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役に立たない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こともある．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（平均は万能ではない）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C587FEAB-6CD2-4A81-B180-8EB5B01365CF}"/>
              </a:ext>
            </a:extLst>
          </p:cNvPr>
          <p:cNvCxnSpPr/>
          <p:nvPr/>
        </p:nvCxnSpPr>
        <p:spPr>
          <a:xfrm>
            <a:off x="4777029" y="3174481"/>
            <a:ext cx="23495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BE293F24-78D4-42B6-BB31-BD6AE7DF1BBB}"/>
              </a:ext>
            </a:extLst>
          </p:cNvPr>
          <p:cNvCxnSpPr>
            <a:cxnSpLocks/>
          </p:cNvCxnSpPr>
          <p:nvPr/>
        </p:nvCxnSpPr>
        <p:spPr>
          <a:xfrm flipV="1">
            <a:off x="4929429" y="1828281"/>
            <a:ext cx="0" cy="149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楕円 26">
            <a:extLst>
              <a:ext uri="{FF2B5EF4-FFF2-40B4-BE49-F238E27FC236}">
                <a16:creationId xmlns:a16="http://schemas.microsoft.com/office/drawing/2014/main" id="{D099AC8A-92D8-4540-A7C3-B4AFF7D36D84}"/>
              </a:ext>
            </a:extLst>
          </p:cNvPr>
          <p:cNvSpPr/>
          <p:nvPr/>
        </p:nvSpPr>
        <p:spPr>
          <a:xfrm>
            <a:off x="5527004" y="2753644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A9ED5F67-95B7-4EDF-8925-586043A42741}"/>
              </a:ext>
            </a:extLst>
          </p:cNvPr>
          <p:cNvSpPr/>
          <p:nvPr/>
        </p:nvSpPr>
        <p:spPr>
          <a:xfrm>
            <a:off x="6923326" y="2058200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8758B2ED-29D4-4C27-9E4B-7E060569D1B4}"/>
              </a:ext>
            </a:extLst>
          </p:cNvPr>
          <p:cNvSpPr/>
          <p:nvPr/>
        </p:nvSpPr>
        <p:spPr>
          <a:xfrm>
            <a:off x="5527634" y="2584568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683AE0A9-937E-4767-A738-00E1E943DCD6}"/>
              </a:ext>
            </a:extLst>
          </p:cNvPr>
          <p:cNvSpPr/>
          <p:nvPr/>
        </p:nvSpPr>
        <p:spPr>
          <a:xfrm>
            <a:off x="5314632" y="2505853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D9A71F6C-BAB2-4E2D-A9A2-D4EE8686D7B6}"/>
              </a:ext>
            </a:extLst>
          </p:cNvPr>
          <p:cNvSpPr/>
          <p:nvPr/>
        </p:nvSpPr>
        <p:spPr>
          <a:xfrm>
            <a:off x="7275762" y="2352155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90928F5C-085F-4FF9-88B1-FB407BDF46F5}"/>
              </a:ext>
            </a:extLst>
          </p:cNvPr>
          <p:cNvSpPr/>
          <p:nvPr/>
        </p:nvSpPr>
        <p:spPr>
          <a:xfrm>
            <a:off x="5314632" y="2720455"/>
            <a:ext cx="146045" cy="13335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B2555F5-CE2A-4FDB-BE01-E7408DF7480C}"/>
              </a:ext>
            </a:extLst>
          </p:cNvPr>
          <p:cNvSpPr txBox="1"/>
          <p:nvPr/>
        </p:nvSpPr>
        <p:spPr>
          <a:xfrm>
            <a:off x="5791878" y="27023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</a:t>
            </a: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3A6F99ED-F304-48A5-B794-1B8DD72D067B}"/>
              </a:ext>
            </a:extLst>
          </p:cNvPr>
          <p:cNvSpPr/>
          <p:nvPr/>
        </p:nvSpPr>
        <p:spPr>
          <a:xfrm>
            <a:off x="5968999" y="2487865"/>
            <a:ext cx="146045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484519-14BD-4F20-A064-87D9231FA69A}"/>
              </a:ext>
            </a:extLst>
          </p:cNvPr>
          <p:cNvSpPr txBox="1"/>
          <p:nvPr/>
        </p:nvSpPr>
        <p:spPr>
          <a:xfrm>
            <a:off x="5062888" y="3686476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このような平均に，</a:t>
            </a:r>
            <a:endParaRPr kumimoji="1" lang="en-US" altLang="ja-JP"/>
          </a:p>
          <a:p>
            <a:r>
              <a:rPr kumimoji="1" lang="ja-JP" altLang="en-US" dirty="0"/>
              <a:t>意味があるでしょうか？</a:t>
            </a:r>
          </a:p>
        </p:txBody>
      </p:sp>
    </p:spTree>
    <p:extLst>
      <p:ext uri="{BB962C8B-B14F-4D97-AF65-F5344CB8AC3E}">
        <p14:creationId xmlns:p14="http://schemas.microsoft.com/office/powerpoint/2010/main" val="3106426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5F6E59-84D1-0A30-EB49-33C8A1B3E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クラスタリングでの各クラスタの中心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91B5F8-7556-C042-650F-450FE47A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37</a:t>
            </a:fld>
            <a:endParaRPr kumimoji="1" lang="ja-JP" altLang="en-US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7C2AAD69-CB8B-21E2-19EB-A1F403444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815266"/>
              </p:ext>
            </p:extLst>
          </p:nvPr>
        </p:nvGraphicFramePr>
        <p:xfrm>
          <a:off x="455406" y="1712170"/>
          <a:ext cx="1899682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69">
                  <a:extLst>
                    <a:ext uri="{9D8B030D-6E8A-4147-A177-3AD203B41FA5}">
                      <a16:colId xmlns:a16="http://schemas.microsoft.com/office/drawing/2014/main" val="1471105048"/>
                    </a:ext>
                  </a:extLst>
                </a:gridCol>
                <a:gridCol w="630069">
                  <a:extLst>
                    <a:ext uri="{9D8B030D-6E8A-4147-A177-3AD203B41FA5}">
                      <a16:colId xmlns:a16="http://schemas.microsoft.com/office/drawing/2014/main" val="868721337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val="129506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x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y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502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090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868771"/>
                  </a:ext>
                </a:extLst>
              </a:tr>
              <a:tr h="415939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14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74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46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880813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645F59-212D-F12E-065C-3FE33FAEACD4}"/>
              </a:ext>
            </a:extLst>
          </p:cNvPr>
          <p:cNvSpPr txBox="1"/>
          <p:nvPr/>
        </p:nvSpPr>
        <p:spPr>
          <a:xfrm>
            <a:off x="590761" y="565131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元データ</a:t>
            </a: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C96C9141-F5D5-8C86-4FA0-540428297E08}"/>
              </a:ext>
            </a:extLst>
          </p:cNvPr>
          <p:cNvSpPr/>
          <p:nvPr/>
        </p:nvSpPr>
        <p:spPr>
          <a:xfrm>
            <a:off x="2730711" y="3115778"/>
            <a:ext cx="234950" cy="927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06DBE10-24A6-49F7-53E5-5FA875F7096D}"/>
              </a:ext>
            </a:extLst>
          </p:cNvPr>
          <p:cNvSpPr txBox="1"/>
          <p:nvPr/>
        </p:nvSpPr>
        <p:spPr>
          <a:xfrm>
            <a:off x="2565966" y="5596248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クラスタリング結果</a:t>
            </a:r>
            <a:endParaRPr kumimoji="1" lang="en-US" altLang="ja-JP" sz="2400" dirty="0"/>
          </a:p>
          <a:p>
            <a:r>
              <a:rPr kumimoji="1" lang="ja-JP" altLang="en-US" sz="2400" dirty="0"/>
              <a:t>は番号</a:t>
            </a:r>
          </a:p>
        </p:txBody>
      </p:sp>
      <p:graphicFrame>
        <p:nvGraphicFramePr>
          <p:cNvPr id="9" name="表 5">
            <a:extLst>
              <a:ext uri="{FF2B5EF4-FFF2-40B4-BE49-F238E27FC236}">
                <a16:creationId xmlns:a16="http://schemas.microsoft.com/office/drawing/2014/main" id="{E9361020-116D-7AC3-002E-DC3898DE2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926046"/>
              </p:ext>
            </p:extLst>
          </p:nvPr>
        </p:nvGraphicFramePr>
        <p:xfrm>
          <a:off x="3465306" y="2230330"/>
          <a:ext cx="639544" cy="3108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39544">
                  <a:extLst>
                    <a:ext uri="{9D8B030D-6E8A-4147-A177-3AD203B41FA5}">
                      <a16:colId xmlns:a16="http://schemas.microsoft.com/office/drawing/2014/main" val="129506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090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0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868771"/>
                  </a:ext>
                </a:extLst>
              </a:tr>
              <a:tr h="415939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14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74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46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0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880813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D7A7A77-8CFA-54E3-E996-712B6C22F482}"/>
              </a:ext>
            </a:extLst>
          </p:cNvPr>
          <p:cNvSpPr txBox="1"/>
          <p:nvPr/>
        </p:nvSpPr>
        <p:spPr>
          <a:xfrm>
            <a:off x="5520621" y="5167662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２つのクラスタの中心</a:t>
            </a:r>
            <a:endParaRPr kumimoji="1" lang="en-US" altLang="ja-JP" sz="2400" dirty="0"/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94080B5C-08AF-1CA8-B31D-E5CEE6D97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633297"/>
          </a:xfrm>
        </p:spPr>
        <p:txBody>
          <a:bodyPr/>
          <a:lstStyle/>
          <a:p>
            <a:r>
              <a:rPr kumimoji="1" lang="ja-JP" altLang="en-US" dirty="0"/>
              <a:t>クラスタ数</a:t>
            </a:r>
            <a:r>
              <a:rPr kumimoji="1" lang="en-US" altLang="ja-JP" dirty="0"/>
              <a:t>: </a:t>
            </a:r>
            <a:r>
              <a:rPr lang="en-US" altLang="ja-JP" b="1" dirty="0">
                <a:solidFill>
                  <a:srgbClr val="C00000"/>
                </a:solidFill>
              </a:rPr>
              <a:t>2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8ED5A77-47FA-29E8-39D3-FF0481392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283" y="2190715"/>
            <a:ext cx="4224938" cy="2885194"/>
          </a:xfrm>
          <a:prstGeom prst="rect">
            <a:avLst/>
          </a:prstGeom>
        </p:spPr>
      </p:pic>
      <p:sp>
        <p:nvSpPr>
          <p:cNvPr id="15" name="矢印: 右 14">
            <a:extLst>
              <a:ext uri="{FF2B5EF4-FFF2-40B4-BE49-F238E27FC236}">
                <a16:creationId xmlns:a16="http://schemas.microsoft.com/office/drawing/2014/main" id="{0B93D928-BAD1-3259-D0B6-080A700165CD}"/>
              </a:ext>
            </a:extLst>
          </p:cNvPr>
          <p:cNvSpPr/>
          <p:nvPr/>
        </p:nvSpPr>
        <p:spPr>
          <a:xfrm rot="2630137">
            <a:off x="5858159" y="2063526"/>
            <a:ext cx="693019" cy="4682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6E01884C-86D7-DA1D-2071-FAD7BBAFF292}"/>
              </a:ext>
            </a:extLst>
          </p:cNvPr>
          <p:cNvSpPr/>
          <p:nvPr/>
        </p:nvSpPr>
        <p:spPr>
          <a:xfrm rot="2630137">
            <a:off x="6230713" y="3808739"/>
            <a:ext cx="693019" cy="4682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9283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>
            <a:extLst>
              <a:ext uri="{FF2B5EF4-FFF2-40B4-BE49-F238E27FC236}">
                <a16:creationId xmlns:a16="http://schemas.microsoft.com/office/drawing/2014/main" id="{ADC3DED8-FAD8-9462-57F3-D88A233FE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164" y="2241549"/>
            <a:ext cx="3903397" cy="185151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C5F6E59-84D1-0A30-EB49-33C8A1B3E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各クラスタの中心からの距離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91B5F8-7556-C042-650F-450FE47A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38</a:t>
            </a:fld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D7A7A77-8CFA-54E3-E996-712B6C22F482}"/>
              </a:ext>
            </a:extLst>
          </p:cNvPr>
          <p:cNvSpPr txBox="1"/>
          <p:nvPr/>
        </p:nvSpPr>
        <p:spPr>
          <a:xfrm>
            <a:off x="1043871" y="4812062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２つのクラスタの中心</a:t>
            </a:r>
            <a:endParaRPr kumimoji="1" lang="en-US" altLang="ja-JP" sz="2400" dirty="0"/>
          </a:p>
          <a:p>
            <a:r>
              <a:rPr kumimoji="1" lang="ja-JP" altLang="en-US" sz="2400" dirty="0"/>
              <a:t>からの距離</a:t>
            </a:r>
            <a:endParaRPr kumimoji="1" lang="en-US" altLang="ja-JP" sz="2400" dirty="0"/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94080B5C-08AF-1CA8-B31D-E5CEE6D97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633297"/>
          </a:xfrm>
        </p:spPr>
        <p:txBody>
          <a:bodyPr/>
          <a:lstStyle/>
          <a:p>
            <a:r>
              <a:rPr kumimoji="1" lang="ja-JP" altLang="en-US" dirty="0"/>
              <a:t>元データが </a:t>
            </a:r>
            <a:r>
              <a:rPr kumimoji="1" lang="en-US" altLang="ja-JP" dirty="0"/>
              <a:t>6</a:t>
            </a:r>
            <a:r>
              <a:rPr kumimoji="1" lang="ja-JP" altLang="en-US" dirty="0"/>
              <a:t>個のとき，</a:t>
            </a:r>
            <a:r>
              <a:rPr kumimoji="1" lang="ja-JP" altLang="en-US" b="1" dirty="0"/>
              <a:t>距離</a:t>
            </a:r>
            <a:r>
              <a:rPr kumimoji="1" lang="ja-JP" altLang="en-US" dirty="0"/>
              <a:t>は </a:t>
            </a:r>
            <a:r>
              <a:rPr kumimoji="1" lang="en-US" altLang="ja-JP" b="1" dirty="0"/>
              <a:t>6</a:t>
            </a:r>
            <a:r>
              <a:rPr kumimoji="1" lang="ja-JP" altLang="en-US" b="1" dirty="0"/>
              <a:t>個算出</a:t>
            </a:r>
            <a:r>
              <a:rPr kumimoji="1" lang="ja-JP" altLang="en-US" dirty="0"/>
              <a:t>される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8ED5A77-47FA-29E8-39D3-FF0481392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33" y="1835115"/>
            <a:ext cx="4224938" cy="2885194"/>
          </a:xfrm>
          <a:prstGeom prst="rect">
            <a:avLst/>
          </a:prstGeom>
        </p:spPr>
      </p:pic>
      <p:sp>
        <p:nvSpPr>
          <p:cNvPr id="15" name="矢印: 右 14">
            <a:extLst>
              <a:ext uri="{FF2B5EF4-FFF2-40B4-BE49-F238E27FC236}">
                <a16:creationId xmlns:a16="http://schemas.microsoft.com/office/drawing/2014/main" id="{0B93D928-BAD1-3259-D0B6-080A700165CD}"/>
              </a:ext>
            </a:extLst>
          </p:cNvPr>
          <p:cNvSpPr/>
          <p:nvPr/>
        </p:nvSpPr>
        <p:spPr>
          <a:xfrm rot="2630137">
            <a:off x="1381409" y="1707926"/>
            <a:ext cx="693019" cy="4682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6E01884C-86D7-DA1D-2071-FAD7BBAFF292}"/>
              </a:ext>
            </a:extLst>
          </p:cNvPr>
          <p:cNvSpPr/>
          <p:nvPr/>
        </p:nvSpPr>
        <p:spPr>
          <a:xfrm rot="2630137">
            <a:off x="1753963" y="3453139"/>
            <a:ext cx="693019" cy="4682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87D5198C-E2C7-F3CA-8453-F2E640FB27B2}"/>
              </a:ext>
            </a:extLst>
          </p:cNvPr>
          <p:cNvCxnSpPr/>
          <p:nvPr/>
        </p:nvCxnSpPr>
        <p:spPr>
          <a:xfrm flipV="1">
            <a:off x="2140029" y="2019300"/>
            <a:ext cx="1809671" cy="331646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37D1204-BC09-9080-C651-8ABE5DD0D7DE}"/>
              </a:ext>
            </a:extLst>
          </p:cNvPr>
          <p:cNvCxnSpPr>
            <a:cxnSpLocks/>
          </p:cNvCxnSpPr>
          <p:nvPr/>
        </p:nvCxnSpPr>
        <p:spPr>
          <a:xfrm>
            <a:off x="2140029" y="2497198"/>
            <a:ext cx="241221" cy="209313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93664552-A7C8-C1A9-5333-112E60E93D7D}"/>
              </a:ext>
            </a:extLst>
          </p:cNvPr>
          <p:cNvCxnSpPr>
            <a:cxnSpLocks/>
          </p:cNvCxnSpPr>
          <p:nvPr/>
        </p:nvCxnSpPr>
        <p:spPr>
          <a:xfrm>
            <a:off x="882650" y="2019300"/>
            <a:ext cx="971550" cy="331646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F71E30E3-747E-413A-C1DB-69EEBA01AD9E}"/>
              </a:ext>
            </a:extLst>
          </p:cNvPr>
          <p:cNvCxnSpPr>
            <a:cxnSpLocks/>
          </p:cNvCxnSpPr>
          <p:nvPr/>
        </p:nvCxnSpPr>
        <p:spPr>
          <a:xfrm flipV="1">
            <a:off x="882650" y="2497198"/>
            <a:ext cx="901700" cy="237853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9F7CF828-0FBB-8C39-3545-9CDC2D9E4BE5}"/>
              </a:ext>
            </a:extLst>
          </p:cNvPr>
          <p:cNvCxnSpPr>
            <a:cxnSpLocks/>
          </p:cNvCxnSpPr>
          <p:nvPr/>
        </p:nvCxnSpPr>
        <p:spPr>
          <a:xfrm flipV="1">
            <a:off x="864958" y="4023109"/>
            <a:ext cx="1275071" cy="283729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65BABB57-BB62-F563-9956-A731529724C5}"/>
              </a:ext>
            </a:extLst>
          </p:cNvPr>
          <p:cNvCxnSpPr>
            <a:cxnSpLocks/>
          </p:cNvCxnSpPr>
          <p:nvPr/>
        </p:nvCxnSpPr>
        <p:spPr>
          <a:xfrm flipV="1">
            <a:off x="2658341" y="3634221"/>
            <a:ext cx="1275071" cy="283729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87B6F25-0477-C6D9-AE3E-F1BD35301D67}"/>
              </a:ext>
            </a:extLst>
          </p:cNvPr>
          <p:cNvSpPr txBox="1"/>
          <p:nvPr/>
        </p:nvSpPr>
        <p:spPr>
          <a:xfrm>
            <a:off x="5060436" y="441090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算出された距離</a:t>
            </a:r>
            <a:endParaRPr kumimoji="1" lang="en-US" altLang="ja-JP" sz="2400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697E2657-7568-4A1C-9945-5265640E0801}"/>
              </a:ext>
            </a:extLst>
          </p:cNvPr>
          <p:cNvSpPr/>
          <p:nvPr/>
        </p:nvSpPr>
        <p:spPr>
          <a:xfrm>
            <a:off x="7509277" y="2252905"/>
            <a:ext cx="1225977" cy="1981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9289653-CDAB-0AA2-2061-877C98865148}"/>
              </a:ext>
            </a:extLst>
          </p:cNvPr>
          <p:cNvSpPr txBox="1"/>
          <p:nvPr/>
        </p:nvSpPr>
        <p:spPr>
          <a:xfrm>
            <a:off x="585402" y="2773590"/>
            <a:ext cx="458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endParaRPr kumimoji="1" lang="ja-JP" alt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E28C81B-175A-DBB5-D8A0-4376DF60CE8A}"/>
              </a:ext>
            </a:extLst>
          </p:cNvPr>
          <p:cNvSpPr txBox="1"/>
          <p:nvPr/>
        </p:nvSpPr>
        <p:spPr>
          <a:xfrm>
            <a:off x="653415" y="3733978"/>
            <a:ext cx="458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kumimoji="1" lang="ja-JP" alt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30DFAD7-5F6B-873B-96E3-0DF9C408B696}"/>
              </a:ext>
            </a:extLst>
          </p:cNvPr>
          <p:cNvSpPr txBox="1"/>
          <p:nvPr/>
        </p:nvSpPr>
        <p:spPr>
          <a:xfrm>
            <a:off x="543802" y="1949162"/>
            <a:ext cx="458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kumimoji="1" lang="ja-JP" alt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2300B3C-6CA6-004C-AE59-3458FCC4EE62}"/>
              </a:ext>
            </a:extLst>
          </p:cNvPr>
          <p:cNvSpPr txBox="1"/>
          <p:nvPr/>
        </p:nvSpPr>
        <p:spPr>
          <a:xfrm>
            <a:off x="2499882" y="2630443"/>
            <a:ext cx="458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kumimoji="1" lang="ja-JP" alt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A7F926-39F8-684C-2151-7E2F9F2DBEAC}"/>
              </a:ext>
            </a:extLst>
          </p:cNvPr>
          <p:cNvSpPr txBox="1"/>
          <p:nvPr/>
        </p:nvSpPr>
        <p:spPr>
          <a:xfrm>
            <a:off x="3755957" y="2058558"/>
            <a:ext cx="458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kumimoji="1" lang="ja-JP" alt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8066610-9A69-6B6F-0698-038904B5F932}"/>
              </a:ext>
            </a:extLst>
          </p:cNvPr>
          <p:cNvSpPr txBox="1"/>
          <p:nvPr/>
        </p:nvSpPr>
        <p:spPr>
          <a:xfrm>
            <a:off x="3843842" y="3580198"/>
            <a:ext cx="458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kumimoji="1" lang="ja-JP" alt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コンテンツ プレースホルダー 2">
            <a:extLst>
              <a:ext uri="{FF2B5EF4-FFF2-40B4-BE49-F238E27FC236}">
                <a16:creationId xmlns:a16="http://schemas.microsoft.com/office/drawing/2014/main" id="{A7DA799E-E590-10F3-DC3B-197FCA333346}"/>
              </a:ext>
            </a:extLst>
          </p:cNvPr>
          <p:cNvSpPr txBox="1">
            <a:spLocks/>
          </p:cNvSpPr>
          <p:nvPr/>
        </p:nvSpPr>
        <p:spPr>
          <a:xfrm>
            <a:off x="104353" y="5948748"/>
            <a:ext cx="8461208" cy="633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u="sng" dirty="0">
                <a:solidFill>
                  <a:srgbClr val="FF0000"/>
                </a:solidFill>
              </a:rPr>
              <a:t>距離が極端に大きいものは，外れ値と判断できる</a:t>
            </a:r>
            <a:endParaRPr lang="ja-JP" alt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3843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1F0037-2408-D751-E472-D7592D405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7EC883-5C2F-9572-F48D-A3462A68F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596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クラスタの中心からの遠近が，外れ値であるかの判断に使える場合がある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66E64B-B549-FAB8-0E04-9754281F9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39</a:t>
            </a:fld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3B28C6-6096-F9B8-C0A1-28D818D71E0D}"/>
              </a:ext>
            </a:extLst>
          </p:cNvPr>
          <p:cNvSpPr txBox="1"/>
          <p:nvPr/>
        </p:nvSpPr>
        <p:spPr>
          <a:xfrm>
            <a:off x="3215571" y="5358162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２つのクラスタの中心</a:t>
            </a:r>
            <a:endParaRPr kumimoji="1" lang="en-US" altLang="ja-JP" sz="2400" dirty="0"/>
          </a:p>
          <a:p>
            <a:r>
              <a:rPr kumimoji="1" lang="ja-JP" altLang="en-US" sz="2400" dirty="0"/>
              <a:t>からの距離</a:t>
            </a:r>
            <a:endParaRPr kumimoji="1"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A959789-4477-7C6D-3312-7659740C9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233" y="2381215"/>
            <a:ext cx="4224938" cy="2885194"/>
          </a:xfrm>
          <a:prstGeom prst="rect">
            <a:avLst/>
          </a:prstGeom>
        </p:spPr>
      </p:pic>
      <p:sp>
        <p:nvSpPr>
          <p:cNvPr id="7" name="矢印: 右 6">
            <a:extLst>
              <a:ext uri="{FF2B5EF4-FFF2-40B4-BE49-F238E27FC236}">
                <a16:creationId xmlns:a16="http://schemas.microsoft.com/office/drawing/2014/main" id="{1E1F153B-B90D-BB5F-B4D1-96B86C5B464A}"/>
              </a:ext>
            </a:extLst>
          </p:cNvPr>
          <p:cNvSpPr/>
          <p:nvPr/>
        </p:nvSpPr>
        <p:spPr>
          <a:xfrm rot="2630137">
            <a:off x="3925663" y="3999239"/>
            <a:ext cx="693019" cy="4682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C6C4010-DCFC-E038-F9D4-5C31F573701D}"/>
              </a:ext>
            </a:extLst>
          </p:cNvPr>
          <p:cNvCxnSpPr/>
          <p:nvPr/>
        </p:nvCxnSpPr>
        <p:spPr>
          <a:xfrm flipV="1">
            <a:off x="4311729" y="2565400"/>
            <a:ext cx="1809671" cy="331646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64E9818-A48D-52CE-572A-30F11DF95614}"/>
              </a:ext>
            </a:extLst>
          </p:cNvPr>
          <p:cNvCxnSpPr>
            <a:cxnSpLocks/>
          </p:cNvCxnSpPr>
          <p:nvPr/>
        </p:nvCxnSpPr>
        <p:spPr>
          <a:xfrm>
            <a:off x="4311729" y="3043298"/>
            <a:ext cx="241221" cy="209313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E21CA26-6078-C5E1-C581-A6D98081A34D}"/>
              </a:ext>
            </a:extLst>
          </p:cNvPr>
          <p:cNvCxnSpPr>
            <a:cxnSpLocks/>
          </p:cNvCxnSpPr>
          <p:nvPr/>
        </p:nvCxnSpPr>
        <p:spPr>
          <a:xfrm>
            <a:off x="3054350" y="2565400"/>
            <a:ext cx="971550" cy="331646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A7CDB631-F07A-D8F2-3DB4-F683F498705E}"/>
              </a:ext>
            </a:extLst>
          </p:cNvPr>
          <p:cNvCxnSpPr>
            <a:cxnSpLocks/>
          </p:cNvCxnSpPr>
          <p:nvPr/>
        </p:nvCxnSpPr>
        <p:spPr>
          <a:xfrm flipV="1">
            <a:off x="3054350" y="3043298"/>
            <a:ext cx="901700" cy="237853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DB56EA-771C-A382-6869-0F5C93CE912B}"/>
              </a:ext>
            </a:extLst>
          </p:cNvPr>
          <p:cNvCxnSpPr>
            <a:cxnSpLocks/>
          </p:cNvCxnSpPr>
          <p:nvPr/>
        </p:nvCxnSpPr>
        <p:spPr>
          <a:xfrm flipV="1">
            <a:off x="3036658" y="4569209"/>
            <a:ext cx="1275071" cy="283729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731641E3-5DAE-9D9D-73CD-AC9B56D3FA0F}"/>
              </a:ext>
            </a:extLst>
          </p:cNvPr>
          <p:cNvCxnSpPr>
            <a:cxnSpLocks/>
          </p:cNvCxnSpPr>
          <p:nvPr/>
        </p:nvCxnSpPr>
        <p:spPr>
          <a:xfrm flipV="1">
            <a:off x="4830041" y="4180321"/>
            <a:ext cx="1275071" cy="283729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CC8AEB7-55EE-DD1C-F5CD-7EE40760D5DA}"/>
              </a:ext>
            </a:extLst>
          </p:cNvPr>
          <p:cNvSpPr txBox="1"/>
          <p:nvPr/>
        </p:nvSpPr>
        <p:spPr>
          <a:xfrm>
            <a:off x="2757102" y="3319690"/>
            <a:ext cx="458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endParaRPr kumimoji="1" lang="ja-JP" alt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DAE60DF-4F0A-D39F-E492-6F1DC046D7F2}"/>
              </a:ext>
            </a:extLst>
          </p:cNvPr>
          <p:cNvSpPr txBox="1"/>
          <p:nvPr/>
        </p:nvSpPr>
        <p:spPr>
          <a:xfrm>
            <a:off x="2825115" y="4280078"/>
            <a:ext cx="458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kumimoji="1" lang="ja-JP" alt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74105CB-FD3A-E174-94B2-7C1B8CADA07A}"/>
              </a:ext>
            </a:extLst>
          </p:cNvPr>
          <p:cNvSpPr txBox="1"/>
          <p:nvPr/>
        </p:nvSpPr>
        <p:spPr>
          <a:xfrm>
            <a:off x="2715502" y="2495262"/>
            <a:ext cx="458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kumimoji="1" lang="ja-JP" alt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5B33475-0574-55EA-3975-A93FFCA3CE00}"/>
              </a:ext>
            </a:extLst>
          </p:cNvPr>
          <p:cNvSpPr txBox="1"/>
          <p:nvPr/>
        </p:nvSpPr>
        <p:spPr>
          <a:xfrm>
            <a:off x="4671582" y="3176543"/>
            <a:ext cx="458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kumimoji="1" lang="ja-JP" alt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06FD780-80AE-2D08-7A27-A18ED28EF1A8}"/>
              </a:ext>
            </a:extLst>
          </p:cNvPr>
          <p:cNvSpPr txBox="1"/>
          <p:nvPr/>
        </p:nvSpPr>
        <p:spPr>
          <a:xfrm>
            <a:off x="5927657" y="2604658"/>
            <a:ext cx="458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kumimoji="1" lang="ja-JP" alt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17614C4-A797-8B1D-48BF-E4CA1C021C54}"/>
              </a:ext>
            </a:extLst>
          </p:cNvPr>
          <p:cNvSpPr txBox="1"/>
          <p:nvPr/>
        </p:nvSpPr>
        <p:spPr>
          <a:xfrm>
            <a:off x="6015542" y="4126298"/>
            <a:ext cx="458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kumimoji="1" lang="ja-JP" alt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5AAB8BE7-BD8B-E2A5-3FC9-BFD7A6629E1A}"/>
              </a:ext>
            </a:extLst>
          </p:cNvPr>
          <p:cNvSpPr/>
          <p:nvPr/>
        </p:nvSpPr>
        <p:spPr>
          <a:xfrm rot="2630137">
            <a:off x="3578419" y="2169016"/>
            <a:ext cx="693019" cy="4682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19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E697F9-70CC-4E5E-957C-308DC50B9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18" y="136524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クラスタリング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6F9602-6CB9-4DEC-812F-B6E5FE425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543" y="999104"/>
            <a:ext cx="2745205" cy="74124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訓練データ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7727EF-919C-48E7-9A48-41776FD1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C2DEAFC-E99E-47DD-81F1-575112A35B41}"/>
              </a:ext>
            </a:extLst>
          </p:cNvPr>
          <p:cNvSpPr/>
          <p:nvPr/>
        </p:nvSpPr>
        <p:spPr>
          <a:xfrm>
            <a:off x="306918" y="1638398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4E0DBB9E-5F11-49D6-8DF6-31368CF4F63C}"/>
              </a:ext>
            </a:extLst>
          </p:cNvPr>
          <p:cNvSpPr/>
          <p:nvPr/>
        </p:nvSpPr>
        <p:spPr>
          <a:xfrm>
            <a:off x="1105958" y="2401099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C7D4ADB-EAF6-4A13-AAE7-6F1FD5A473FE}"/>
              </a:ext>
            </a:extLst>
          </p:cNvPr>
          <p:cNvSpPr/>
          <p:nvPr/>
        </p:nvSpPr>
        <p:spPr>
          <a:xfrm>
            <a:off x="647425" y="5358054"/>
            <a:ext cx="8135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クラスタリング</a:t>
            </a:r>
            <a:r>
              <a:rPr lang="ja-JP" altLang="en-US" sz="2800" dirty="0"/>
              <a:t>：データの密集を見ることによる分析</a:t>
            </a:r>
            <a:endParaRPr lang="en-US" altLang="ja-JP" sz="2800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B902282-E4B2-4802-9831-2A035BC27FF0}"/>
              </a:ext>
            </a:extLst>
          </p:cNvPr>
          <p:cNvSpPr/>
          <p:nvPr/>
        </p:nvSpPr>
        <p:spPr>
          <a:xfrm>
            <a:off x="5257796" y="1638398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矢印: 右 41">
            <a:extLst>
              <a:ext uri="{FF2B5EF4-FFF2-40B4-BE49-F238E27FC236}">
                <a16:creationId xmlns:a16="http://schemas.microsoft.com/office/drawing/2014/main" id="{6C8A3F25-9D8E-4EA9-9227-49E08A76CC4B}"/>
              </a:ext>
            </a:extLst>
          </p:cNvPr>
          <p:cNvSpPr/>
          <p:nvPr/>
        </p:nvSpPr>
        <p:spPr>
          <a:xfrm>
            <a:off x="4324350" y="2902228"/>
            <a:ext cx="300560" cy="749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DA99FC8A-3786-4C72-9A76-EBCA45772BDC}"/>
              </a:ext>
            </a:extLst>
          </p:cNvPr>
          <p:cNvSpPr/>
          <p:nvPr/>
        </p:nvSpPr>
        <p:spPr>
          <a:xfrm>
            <a:off x="1239308" y="2618671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B32C59B-46A9-44D7-B05C-23DCB14C3C55}"/>
              </a:ext>
            </a:extLst>
          </p:cNvPr>
          <p:cNvSpPr/>
          <p:nvPr/>
        </p:nvSpPr>
        <p:spPr>
          <a:xfrm>
            <a:off x="822324" y="2764721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DF27445F-300D-4C94-A986-7961A322EAD3}"/>
              </a:ext>
            </a:extLst>
          </p:cNvPr>
          <p:cNvSpPr/>
          <p:nvPr/>
        </p:nvSpPr>
        <p:spPr>
          <a:xfrm>
            <a:off x="1484840" y="219014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0995136D-3016-4710-BD09-4293086A311C}"/>
              </a:ext>
            </a:extLst>
          </p:cNvPr>
          <p:cNvSpPr/>
          <p:nvPr/>
        </p:nvSpPr>
        <p:spPr>
          <a:xfrm>
            <a:off x="2473323" y="3841534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1CF6E4B1-8E26-4139-810D-15800C010FCA}"/>
              </a:ext>
            </a:extLst>
          </p:cNvPr>
          <p:cNvSpPr/>
          <p:nvPr/>
        </p:nvSpPr>
        <p:spPr>
          <a:xfrm>
            <a:off x="2215145" y="4178209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284D9C2F-3C6C-4F63-92C8-BBB91D9977E0}"/>
              </a:ext>
            </a:extLst>
          </p:cNvPr>
          <p:cNvSpPr/>
          <p:nvPr/>
        </p:nvSpPr>
        <p:spPr>
          <a:xfrm>
            <a:off x="1992843" y="3818457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A8048733-0942-46E7-8609-28E86F2C1078}"/>
              </a:ext>
            </a:extLst>
          </p:cNvPr>
          <p:cNvSpPr/>
          <p:nvPr/>
        </p:nvSpPr>
        <p:spPr>
          <a:xfrm>
            <a:off x="2571750" y="3355975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E601AB35-D81E-48B7-8F14-35A3F9EE0A2F}"/>
              </a:ext>
            </a:extLst>
          </p:cNvPr>
          <p:cNvSpPr/>
          <p:nvPr/>
        </p:nvSpPr>
        <p:spPr>
          <a:xfrm>
            <a:off x="3167591" y="3768509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5CCAEBEE-0DAE-424B-95FC-94C122F8BC1C}"/>
              </a:ext>
            </a:extLst>
          </p:cNvPr>
          <p:cNvSpPr/>
          <p:nvPr/>
        </p:nvSpPr>
        <p:spPr>
          <a:xfrm>
            <a:off x="2856274" y="4298931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07F80FC1-310C-459D-9022-19F588C110CA}"/>
              </a:ext>
            </a:extLst>
          </p:cNvPr>
          <p:cNvSpPr/>
          <p:nvPr/>
        </p:nvSpPr>
        <p:spPr>
          <a:xfrm>
            <a:off x="1859493" y="429370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6752813E-5B9C-40E1-9037-A7C60257197E}"/>
              </a:ext>
            </a:extLst>
          </p:cNvPr>
          <p:cNvSpPr/>
          <p:nvPr/>
        </p:nvSpPr>
        <p:spPr>
          <a:xfrm>
            <a:off x="5983773" y="2308020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A78912D0-56DE-46CB-BF3F-5E466F38DF45}"/>
              </a:ext>
            </a:extLst>
          </p:cNvPr>
          <p:cNvSpPr/>
          <p:nvPr/>
        </p:nvSpPr>
        <p:spPr>
          <a:xfrm>
            <a:off x="6117123" y="252559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AA7F289B-CF4F-48E4-B874-526D21EC1650}"/>
              </a:ext>
            </a:extLst>
          </p:cNvPr>
          <p:cNvSpPr/>
          <p:nvPr/>
        </p:nvSpPr>
        <p:spPr>
          <a:xfrm>
            <a:off x="5700139" y="267164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260B954C-1032-4D97-9A67-7D029D0DC547}"/>
              </a:ext>
            </a:extLst>
          </p:cNvPr>
          <p:cNvSpPr/>
          <p:nvPr/>
        </p:nvSpPr>
        <p:spPr>
          <a:xfrm>
            <a:off x="6362655" y="2097063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楕円 59">
            <a:extLst>
              <a:ext uri="{FF2B5EF4-FFF2-40B4-BE49-F238E27FC236}">
                <a16:creationId xmlns:a16="http://schemas.microsoft.com/office/drawing/2014/main" id="{CE986616-67CA-4FE0-8903-2B05D569D19D}"/>
              </a:ext>
            </a:extLst>
          </p:cNvPr>
          <p:cNvSpPr/>
          <p:nvPr/>
        </p:nvSpPr>
        <p:spPr>
          <a:xfrm>
            <a:off x="7351138" y="3748455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52446550-9A44-421F-A80B-970ECE7D13B0}"/>
              </a:ext>
            </a:extLst>
          </p:cNvPr>
          <p:cNvSpPr/>
          <p:nvPr/>
        </p:nvSpPr>
        <p:spPr>
          <a:xfrm>
            <a:off x="7092960" y="4085130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BE924F84-4B5E-49C0-88E8-94FB3AD4AADA}"/>
              </a:ext>
            </a:extLst>
          </p:cNvPr>
          <p:cNvSpPr/>
          <p:nvPr/>
        </p:nvSpPr>
        <p:spPr>
          <a:xfrm>
            <a:off x="6870658" y="3725378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E89389D0-59A7-404C-894B-858610A6AAC4}"/>
              </a:ext>
            </a:extLst>
          </p:cNvPr>
          <p:cNvSpPr/>
          <p:nvPr/>
        </p:nvSpPr>
        <p:spPr>
          <a:xfrm>
            <a:off x="7449565" y="3262896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楕円 63">
            <a:extLst>
              <a:ext uri="{FF2B5EF4-FFF2-40B4-BE49-F238E27FC236}">
                <a16:creationId xmlns:a16="http://schemas.microsoft.com/office/drawing/2014/main" id="{1F436B62-0576-4879-A8BD-A05EC548B2EF}"/>
              </a:ext>
            </a:extLst>
          </p:cNvPr>
          <p:cNvSpPr/>
          <p:nvPr/>
        </p:nvSpPr>
        <p:spPr>
          <a:xfrm>
            <a:off x="8045406" y="3675430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7409D2E4-AB02-41A4-9B27-84C22A4E56C1}"/>
              </a:ext>
            </a:extLst>
          </p:cNvPr>
          <p:cNvSpPr/>
          <p:nvPr/>
        </p:nvSpPr>
        <p:spPr>
          <a:xfrm>
            <a:off x="7734089" y="4205852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A0898E8C-E621-4DCC-8EFC-6C356BB5250D}"/>
              </a:ext>
            </a:extLst>
          </p:cNvPr>
          <p:cNvSpPr/>
          <p:nvPr/>
        </p:nvSpPr>
        <p:spPr>
          <a:xfrm>
            <a:off x="6737308" y="4200623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643F1AC-EC44-4EE0-8943-33A98E9C5579}"/>
              </a:ext>
            </a:extLst>
          </p:cNvPr>
          <p:cNvSpPr/>
          <p:nvPr/>
        </p:nvSpPr>
        <p:spPr>
          <a:xfrm>
            <a:off x="5351806" y="596530"/>
            <a:ext cx="34163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u="sng" dirty="0">
                <a:solidFill>
                  <a:srgbClr val="FF0000"/>
                </a:solidFill>
              </a:rPr>
              <a:t>近くにある</a:t>
            </a:r>
            <a:r>
              <a:rPr lang="ja-JP" altLang="en-US" sz="2800" dirty="0"/>
              <a:t>データを</a:t>
            </a:r>
            <a:endParaRPr lang="en-US" altLang="ja-JP" sz="2800" dirty="0"/>
          </a:p>
          <a:p>
            <a:r>
              <a:rPr lang="ja-JP" altLang="en-US" sz="2800" dirty="0"/>
              <a:t>１つにまとめる</a:t>
            </a:r>
          </a:p>
        </p:txBody>
      </p:sp>
    </p:spTree>
    <p:extLst>
      <p:ext uri="{BB962C8B-B14F-4D97-AF65-F5344CB8AC3E}">
        <p14:creationId xmlns:p14="http://schemas.microsoft.com/office/powerpoint/2010/main" val="42108472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B280B3-1383-47AE-BEE7-B0CCF4DE8D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11-6. </a:t>
            </a:r>
            <a:r>
              <a:rPr kumimoji="1" lang="ja-JP" altLang="en-US" dirty="0"/>
              <a:t>演習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E27D033-2664-4BA4-A403-F2058D198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0AB49B-173D-4C49-B8C5-84FEBB12C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8206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E1552-A508-4408-91B1-7C2E77EC8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今回の演習の特徴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1DB5A2-262E-4261-8B4E-A5AD0B180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で</a:t>
            </a:r>
            <a:r>
              <a:rPr kumimoji="1" lang="ja-JP" altLang="en-US" b="1" dirty="0"/>
              <a:t>自動化</a:t>
            </a:r>
            <a:r>
              <a:rPr kumimoji="1" lang="ja-JP" altLang="en-US" dirty="0"/>
              <a:t>する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Excel </a:t>
            </a:r>
            <a:r>
              <a:rPr kumimoji="1" lang="ja-JP" altLang="en-US" dirty="0"/>
              <a:t>よりも、</a:t>
            </a:r>
            <a:r>
              <a:rPr kumimoji="1" lang="ja-JP" altLang="en-US" b="1" dirty="0"/>
              <a:t>きれいなグラフ</a:t>
            </a:r>
            <a:r>
              <a:rPr kumimoji="1" lang="ja-JP" altLang="en-US" dirty="0"/>
              <a:t>をめざす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Excel </a:t>
            </a:r>
            <a:r>
              <a:rPr kumimoji="1" lang="ja-JP" altLang="en-US" dirty="0"/>
              <a:t>で</a:t>
            </a:r>
            <a:r>
              <a:rPr lang="ja-JP" altLang="en-US" dirty="0"/>
              <a:t>は難しいこと</a:t>
            </a:r>
            <a:r>
              <a:rPr kumimoji="1" lang="ja-JP" altLang="en-US" dirty="0"/>
              <a:t>（クラスタリング，外れ値の判断）も行う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b="1" dirty="0"/>
              <a:t>Python </a:t>
            </a:r>
            <a:r>
              <a:rPr kumimoji="1" lang="ja-JP" altLang="en-US" b="1" dirty="0"/>
              <a:t>の簡単なプログラム</a:t>
            </a:r>
            <a:r>
              <a:rPr kumimoji="1" lang="ja-JP" altLang="en-US" dirty="0"/>
              <a:t>で行う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書き換えて違う結果を得る，考察すること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にもチャレンジ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AB48E3-1669-4542-8DB6-6DC0D5951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2493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AAF672-DEBC-2163-1AEF-B4C2C1F3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Google </a:t>
            </a:r>
            <a:r>
              <a:rPr kumimoji="1" lang="en-US" altLang="ja-JP" dirty="0" err="1"/>
              <a:t>Colaboratory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の使い方概要 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FE5809-38E5-700F-41B8-72FEF910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FCEB40-D929-372A-391C-C04D7DA7E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30" y="650749"/>
            <a:ext cx="7090139" cy="4896102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443B05C-F7C5-9818-58E0-D69EB83500BB}"/>
              </a:ext>
            </a:extLst>
          </p:cNvPr>
          <p:cNvSpPr/>
          <p:nvPr/>
        </p:nvSpPr>
        <p:spPr>
          <a:xfrm>
            <a:off x="73872" y="5623051"/>
            <a:ext cx="57567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Google</a:t>
            </a:r>
            <a:r>
              <a:rPr lang="ja-JP" altLang="en-US" sz="2400" dirty="0"/>
              <a:t> </a:t>
            </a:r>
            <a:r>
              <a:rPr lang="en-US" altLang="ja-JP" sz="2400" dirty="0" err="1"/>
              <a:t>Colaboratory</a:t>
            </a:r>
            <a:r>
              <a:rPr lang="en-US" altLang="ja-JP" sz="2400" dirty="0"/>
              <a:t> </a:t>
            </a:r>
            <a:r>
              <a:rPr lang="ja-JP" altLang="en-US" sz="2400" dirty="0"/>
              <a:t>ノートブック</a:t>
            </a:r>
            <a:endParaRPr lang="en-US" altLang="ja-JP" sz="2400" dirty="0"/>
          </a:p>
          <a:p>
            <a:r>
              <a:rPr lang="ja-JP" altLang="en-US" sz="2400" dirty="0"/>
              <a:t>　コードセルの</a:t>
            </a:r>
            <a:r>
              <a:rPr lang="ja-JP" altLang="en-US" sz="2400" dirty="0">
                <a:solidFill>
                  <a:srgbClr val="FF0000"/>
                </a:solidFill>
              </a:rPr>
              <a:t>再実行</a:t>
            </a:r>
            <a:r>
              <a:rPr lang="ja-JP" altLang="en-US" sz="2400" dirty="0"/>
              <a:t>や</a:t>
            </a:r>
            <a:r>
              <a:rPr lang="ja-JP" altLang="en-US" sz="2400" dirty="0">
                <a:solidFill>
                  <a:srgbClr val="FF0000"/>
                </a:solidFill>
              </a:rPr>
              <a:t>変更</a:t>
            </a:r>
            <a:r>
              <a:rPr lang="ja-JP" altLang="en-US" sz="2400" dirty="0"/>
              <a:t>には，</a:t>
            </a:r>
            <a:endParaRPr lang="en-US" altLang="ja-JP" sz="2400" dirty="0"/>
          </a:p>
          <a:p>
            <a:r>
              <a:rPr lang="ja-JP" altLang="en-US" sz="2400" dirty="0"/>
              <a:t>　</a:t>
            </a:r>
            <a:r>
              <a:rPr lang="en-US" altLang="ja-JP" sz="2400" dirty="0"/>
              <a:t>Google </a:t>
            </a:r>
            <a:r>
              <a:rPr lang="ja-JP" altLang="en-US" sz="2400" dirty="0"/>
              <a:t>アカウントでのログインが必要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97F866-79BB-5789-A819-B49A3EC174AA}"/>
              </a:ext>
            </a:extLst>
          </p:cNvPr>
          <p:cNvSpPr/>
          <p:nvPr/>
        </p:nvSpPr>
        <p:spPr>
          <a:xfrm flipH="1">
            <a:off x="2692399" y="1885950"/>
            <a:ext cx="317500" cy="317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571B6B4-A942-64ED-7996-611C5F0B1342}"/>
              </a:ext>
            </a:extLst>
          </p:cNvPr>
          <p:cNvSpPr txBox="1"/>
          <p:nvPr/>
        </p:nvSpPr>
        <p:spPr>
          <a:xfrm>
            <a:off x="2571749" y="227965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実行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AAF02AD-5447-A5F9-C610-551BDA0372E7}"/>
              </a:ext>
            </a:extLst>
          </p:cNvPr>
          <p:cNvSpPr/>
          <p:nvPr/>
        </p:nvSpPr>
        <p:spPr>
          <a:xfrm flipH="1">
            <a:off x="2635249" y="1835150"/>
            <a:ext cx="4965699" cy="17462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93B3850-91E4-4342-88E4-CDF49DE3BFD5}"/>
              </a:ext>
            </a:extLst>
          </p:cNvPr>
          <p:cNvSpPr txBox="1"/>
          <p:nvPr/>
        </p:nvSpPr>
        <p:spPr>
          <a:xfrm>
            <a:off x="4448684" y="360448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コードセル</a:t>
            </a:r>
          </a:p>
        </p:txBody>
      </p:sp>
    </p:spTree>
    <p:extLst>
      <p:ext uri="{BB962C8B-B14F-4D97-AF65-F5344CB8AC3E}">
        <p14:creationId xmlns:p14="http://schemas.microsoft.com/office/powerpoint/2010/main" val="20345942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48B96668-7379-4549-91EC-D74F1D04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77" y="555526"/>
            <a:ext cx="5305042" cy="586584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8D8D885-E511-42AA-998D-FAAA2646794D}"/>
              </a:ext>
            </a:extLst>
          </p:cNvPr>
          <p:cNvSpPr txBox="1"/>
          <p:nvPr/>
        </p:nvSpPr>
        <p:spPr>
          <a:xfrm>
            <a:off x="5766816" y="1741344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</a:rPr>
              <a:t>テキストセル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AF81622-7A68-4F39-B814-A5E01AD9732D}"/>
              </a:ext>
            </a:extLst>
          </p:cNvPr>
          <p:cNvSpPr txBox="1"/>
          <p:nvPr/>
        </p:nvSpPr>
        <p:spPr>
          <a:xfrm>
            <a:off x="5766816" y="332876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</a:rPr>
              <a:t>コードセル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6792649-5F4D-4B89-81EB-C84029E7F57E}"/>
              </a:ext>
            </a:extLst>
          </p:cNvPr>
          <p:cNvSpPr txBox="1"/>
          <p:nvPr/>
        </p:nvSpPr>
        <p:spPr>
          <a:xfrm>
            <a:off x="5766816" y="67581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</a:rPr>
              <a:t>コードセル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28A0AFE-2B45-4B16-BDC0-CA9E66BD3469}"/>
              </a:ext>
            </a:extLst>
          </p:cNvPr>
          <p:cNvSpPr txBox="1"/>
          <p:nvPr/>
        </p:nvSpPr>
        <p:spPr>
          <a:xfrm>
            <a:off x="5805519" y="4116720"/>
            <a:ext cx="334739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b="1" dirty="0"/>
              <a:t>WEB</a:t>
            </a:r>
            <a:r>
              <a:rPr kumimoji="1" lang="ja-JP" altLang="en-US" sz="2000" b="1" dirty="0"/>
              <a:t>ブラウザでアクセス</a:t>
            </a:r>
            <a:endParaRPr kumimoji="1" lang="en-US" altLang="ja-JP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コードセル</a:t>
            </a:r>
            <a:r>
              <a:rPr kumimoji="1" lang="ja-JP" altLang="en-US" sz="2000" dirty="0"/>
              <a:t>は</a:t>
            </a:r>
            <a:endParaRPr kumimoji="1" lang="en-US" altLang="ja-JP" sz="2000" dirty="0"/>
          </a:p>
          <a:p>
            <a:r>
              <a:rPr kumimoji="1" lang="ja-JP" altLang="en-US" sz="2000" b="1" dirty="0"/>
              <a:t>　</a:t>
            </a:r>
            <a:r>
              <a:rPr kumimoji="1" lang="en-US" altLang="ja-JP" sz="2000" b="1" dirty="0"/>
              <a:t>Python </a:t>
            </a:r>
            <a:r>
              <a:rPr kumimoji="1" lang="ja-JP" altLang="en-US" sz="2000" b="1" dirty="0"/>
              <a:t>プログラム</a:t>
            </a:r>
            <a:r>
              <a:rPr kumimoji="1" lang="ja-JP" altLang="en-US" sz="2000" dirty="0"/>
              <a:t>．</a:t>
            </a:r>
            <a:endParaRPr kumimoji="1" lang="en-US" altLang="ja-JP" sz="2000" dirty="0"/>
          </a:p>
          <a:p>
            <a:r>
              <a:rPr kumimoji="1" lang="ja-JP" altLang="en-US" sz="2000" dirty="0"/>
              <a:t>　各自の </a:t>
            </a:r>
            <a:r>
              <a:rPr kumimoji="1" lang="en-US" altLang="ja-JP" sz="2000" dirty="0"/>
              <a:t>Google </a:t>
            </a:r>
            <a:r>
              <a:rPr kumimoji="1" lang="ja-JP" altLang="en-US" sz="2000" dirty="0"/>
              <a:t>アカウント</a:t>
            </a:r>
            <a:endParaRPr kumimoji="1" lang="en-US" altLang="ja-JP" sz="2000" dirty="0"/>
          </a:p>
          <a:p>
            <a:r>
              <a:rPr kumimoji="1" lang="ja-JP" altLang="en-US" sz="2000" dirty="0"/>
              <a:t>　でログインすれば，</a:t>
            </a:r>
            <a:endParaRPr kumimoji="1" lang="en-US" altLang="ja-JP" sz="2000" dirty="0"/>
          </a:p>
          <a:p>
            <a:r>
              <a:rPr kumimoji="1" lang="ja-JP" altLang="en-US" sz="2000" dirty="0"/>
              <a:t>　変更，再実行可能</a:t>
            </a:r>
            <a:endParaRPr kumimoji="1" lang="en-US" altLang="ja-JP" sz="2000" dirty="0"/>
          </a:p>
          <a:p>
            <a:endParaRPr kumimoji="1" lang="ja-JP" altLang="en-US" sz="32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6AAF672-DEBC-2163-1AEF-B4C2C1F3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Google </a:t>
            </a:r>
            <a:r>
              <a:rPr kumimoji="1" lang="en-US" altLang="ja-JP" dirty="0" err="1"/>
              <a:t>Colaboratory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の使い方概要 </a:t>
            </a:r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FE5809-38E5-700F-41B8-72FEF910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D2A44EE-A94F-6685-F3E1-B1CA7A86191D}"/>
              </a:ext>
            </a:extLst>
          </p:cNvPr>
          <p:cNvSpPr/>
          <p:nvPr/>
        </p:nvSpPr>
        <p:spPr>
          <a:xfrm flipH="1">
            <a:off x="508608" y="579479"/>
            <a:ext cx="317500" cy="317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F910254-917A-3E4E-8651-0BB2FAB0CF42}"/>
              </a:ext>
            </a:extLst>
          </p:cNvPr>
          <p:cNvSpPr txBox="1"/>
          <p:nvPr/>
        </p:nvSpPr>
        <p:spPr>
          <a:xfrm>
            <a:off x="115593" y="96205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実行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B0FA6A0-05E9-9952-403F-888BCF43C8F1}"/>
              </a:ext>
            </a:extLst>
          </p:cNvPr>
          <p:cNvSpPr/>
          <p:nvPr/>
        </p:nvSpPr>
        <p:spPr>
          <a:xfrm>
            <a:off x="958273" y="6436242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一番上のコードセルから順々に実行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B73716A-7D34-09D2-E7E2-7960CC698AFC}"/>
              </a:ext>
            </a:extLst>
          </p:cNvPr>
          <p:cNvSpPr/>
          <p:nvPr/>
        </p:nvSpPr>
        <p:spPr>
          <a:xfrm flipH="1">
            <a:off x="508608" y="2543072"/>
            <a:ext cx="317500" cy="317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CDB577B-4921-7732-0EB4-CDC322BCD4F9}"/>
              </a:ext>
            </a:extLst>
          </p:cNvPr>
          <p:cNvSpPr txBox="1"/>
          <p:nvPr/>
        </p:nvSpPr>
        <p:spPr>
          <a:xfrm>
            <a:off x="115593" y="292565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実行</a:t>
            </a:r>
          </a:p>
        </p:txBody>
      </p:sp>
    </p:spTree>
    <p:extLst>
      <p:ext uri="{BB962C8B-B14F-4D97-AF65-F5344CB8AC3E}">
        <p14:creationId xmlns:p14="http://schemas.microsoft.com/office/powerpoint/2010/main" val="20065845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03A6C-112E-48D6-83E9-5ADA8CF9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Google </a:t>
            </a:r>
            <a:r>
              <a:rPr kumimoji="1" lang="ja-JP" altLang="en-US" dirty="0"/>
              <a:t>アカウント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E60A48-0B12-4E2F-9C26-E5D7BDC99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/>
              <a:t>Google </a:t>
            </a:r>
            <a:r>
              <a:rPr kumimoji="1" lang="ja-JP" altLang="en-US" b="1" dirty="0"/>
              <a:t>アカウントの取得が必要</a:t>
            </a:r>
            <a:endParaRPr lang="en-US" altLang="ja-JP" b="1" dirty="0"/>
          </a:p>
          <a:p>
            <a:r>
              <a:rPr kumimoji="1" lang="ja-JP" altLang="en-US" dirty="0"/>
              <a:t>次のページを使用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>
                <a:hlinkClick r:id="rId2"/>
              </a:rPr>
              <a:t>https://</a:t>
            </a:r>
            <a:r>
              <a:rPr kumimoji="1" lang="en-US" altLang="ja-JP" dirty="0" err="1">
                <a:hlinkClick r:id="rId2"/>
              </a:rPr>
              <a:t>accounts.google.com</a:t>
            </a:r>
            <a:r>
              <a:rPr kumimoji="1" lang="en-US" altLang="ja-JP" dirty="0">
                <a:hlinkClick r:id="rId2"/>
              </a:rPr>
              <a:t>/</a:t>
            </a:r>
            <a:r>
              <a:rPr kumimoji="1" lang="en-US" altLang="ja-JP" dirty="0" err="1">
                <a:hlinkClick r:id="rId2"/>
              </a:rPr>
              <a:t>SignUp</a:t>
            </a:r>
            <a:endParaRPr lang="en-US" altLang="ja-JP" dirty="0"/>
          </a:p>
          <a:p>
            <a:r>
              <a:rPr kumimoji="1" lang="ja-JP" altLang="en-US" dirty="0"/>
              <a:t>次の情報を登録する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氏名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自分が希望するメールアドレス</a:t>
            </a:r>
            <a:endParaRPr lang="en-US" altLang="ja-JP" b="1" dirty="0"/>
          </a:p>
          <a:p>
            <a:pPr marL="0" indent="0">
              <a:buNone/>
            </a:pPr>
            <a:r>
              <a:rPr kumimoji="1" lang="en-US" altLang="ja-JP" dirty="0"/>
              <a:t>     </a:t>
            </a:r>
            <a:r>
              <a:rPr kumimoji="1" lang="ja-JP" altLang="en-US" dirty="0"/>
              <a:t>＜ユーザー名＞</a:t>
            </a:r>
            <a:r>
              <a:rPr kumimoji="1" lang="en-US" altLang="ja-JP" dirty="0">
                <a:hlinkClick r:id="rId3"/>
              </a:rPr>
              <a:t>@</a:t>
            </a:r>
            <a:r>
              <a:rPr kumimoji="1" lang="en-US" altLang="ja-JP" dirty="0" err="1">
                <a:hlinkClick r:id="rId3"/>
              </a:rPr>
              <a:t>gmail.com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パスワード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生年月日，性別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965912-21B9-46E3-A044-C0C11B77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44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3896D71-2476-4AEA-8A0B-800F97501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146" y="3222631"/>
            <a:ext cx="2394335" cy="31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208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BFBF65-11D2-420F-78DA-1AE84020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593322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演習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DFEAB2-DEDE-65EC-1DE7-BA095DEED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sz="2400" b="1" dirty="0"/>
              <a:t>使用するページ</a:t>
            </a:r>
            <a:r>
              <a:rPr kumimoji="1" lang="en-US" altLang="ja-JP" sz="2400" b="1" dirty="0"/>
              <a:t>:</a:t>
            </a:r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err="1">
                <a:hlinkClick r:id="rId2"/>
              </a:rPr>
              <a:t>colab.research.google.com</a:t>
            </a:r>
            <a:r>
              <a:rPr lang="en-US" altLang="ja-JP" sz="2400" dirty="0">
                <a:hlinkClick r:id="rId2"/>
              </a:rPr>
              <a:t>/drive/</a:t>
            </a:r>
            <a:r>
              <a:rPr lang="en-US" altLang="ja-JP" sz="2400" dirty="0" err="1">
                <a:hlinkClick r:id="rId2"/>
              </a:rPr>
              <a:t>1eGdELBNegyEoF43ueYqwa6WDk13_7yuY?usp</a:t>
            </a:r>
            <a:r>
              <a:rPr lang="en-US" altLang="ja-JP" sz="2400" dirty="0">
                <a:hlinkClick r:id="rId2"/>
              </a:rPr>
              <a:t>=sharing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2. </a:t>
            </a:r>
            <a:r>
              <a:rPr lang="ja-JP" altLang="en-US" sz="2400" b="1" dirty="0"/>
              <a:t>必要な事前知識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Python</a:t>
            </a:r>
            <a:r>
              <a:rPr lang="ja-JP" altLang="en-US" sz="2400" dirty="0"/>
              <a:t> の基本，散布図，クラスタリング，クラスタリングの中心からの距離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3. </a:t>
            </a:r>
            <a:r>
              <a:rPr lang="ja-JP" altLang="en-US" sz="2400" b="1" dirty="0"/>
              <a:t>各自で行うこと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①各自で説明、ソースコード、実行結果を確認する．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②セレッソでの「各自の演習の指示」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③セレッソの「課題」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73CB30-B8FF-C1BF-29D8-417385A86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2808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FF90E2-FA10-42A3-90A2-5418B465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DD5BC6-1E05-42F0-979C-8B9D814C2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46</a:t>
            </a:fld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FBC1BC1-E047-6FB6-83D4-90C07E88C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051" y="1500457"/>
            <a:ext cx="1906671" cy="1796368"/>
          </a:xfrm>
          <a:prstGeom prst="rect">
            <a:avLst/>
          </a:prstGeom>
        </p:spPr>
      </p:pic>
      <p:sp>
        <p:nvSpPr>
          <p:cNvPr id="7" name="矢印: 右 6">
            <a:extLst>
              <a:ext uri="{FF2B5EF4-FFF2-40B4-BE49-F238E27FC236}">
                <a16:creationId xmlns:a16="http://schemas.microsoft.com/office/drawing/2014/main" id="{F5602FC0-8DA3-296C-0D11-467C90B295BB}"/>
              </a:ext>
            </a:extLst>
          </p:cNvPr>
          <p:cNvSpPr/>
          <p:nvPr/>
        </p:nvSpPr>
        <p:spPr>
          <a:xfrm>
            <a:off x="6602507" y="1921587"/>
            <a:ext cx="246464" cy="954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64A7029-ABBE-C363-3137-1819F4E64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071" y="1523235"/>
            <a:ext cx="2057400" cy="181209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864D059-2F67-69C0-9B98-0B274C2FE113}"/>
              </a:ext>
            </a:extLst>
          </p:cNvPr>
          <p:cNvSpPr txBox="1"/>
          <p:nvPr/>
        </p:nvSpPr>
        <p:spPr>
          <a:xfrm>
            <a:off x="5750313" y="333532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/>
              <a:t>クラスタリング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6FC81D5-2F0A-0F66-4D5E-B7A3813E0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02" y="4667120"/>
            <a:ext cx="2142159" cy="1515635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2468A04-2F3F-19B9-B345-0D635AD7D9B1}"/>
              </a:ext>
            </a:extLst>
          </p:cNvPr>
          <p:cNvSpPr txBox="1"/>
          <p:nvPr/>
        </p:nvSpPr>
        <p:spPr>
          <a:xfrm>
            <a:off x="981629" y="637019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/>
              <a:t>ヒストグラム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2F4DFE7-05CB-92C2-93AA-6304C81946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405" y="4591003"/>
            <a:ext cx="2520014" cy="1667871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70B0AAA-859F-B45D-3316-57699C305A59}"/>
              </a:ext>
            </a:extLst>
          </p:cNvPr>
          <p:cNvSpPr txBox="1"/>
          <p:nvPr/>
        </p:nvSpPr>
        <p:spPr>
          <a:xfrm>
            <a:off x="4100839" y="6282862"/>
            <a:ext cx="4544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/>
              <a:t>クラスタリングののち，外れ値を除去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BECABE27-D716-AA46-6843-E066FDA8B4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266" y="832333"/>
            <a:ext cx="1939808" cy="1690351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5DC54762-DE04-93FD-C461-0BAAAF4E20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5941" y="2330159"/>
            <a:ext cx="2733596" cy="1438358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4EAC642-1852-E460-B439-4CC00425C743}"/>
              </a:ext>
            </a:extLst>
          </p:cNvPr>
          <p:cNvSpPr txBox="1"/>
          <p:nvPr/>
        </p:nvSpPr>
        <p:spPr>
          <a:xfrm>
            <a:off x="869560" y="3875084"/>
            <a:ext cx="209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/>
              <a:t>Iris </a:t>
            </a:r>
            <a:r>
              <a:rPr kumimoji="1" lang="ja-JP" altLang="en-US" sz="2000" dirty="0"/>
              <a:t>データセット</a:t>
            </a:r>
          </a:p>
        </p:txBody>
      </p:sp>
    </p:spTree>
    <p:extLst>
      <p:ext uri="{BB962C8B-B14F-4D97-AF65-F5344CB8AC3E}">
        <p14:creationId xmlns:p14="http://schemas.microsoft.com/office/powerpoint/2010/main" val="1083166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E697F9-70CC-4E5E-957C-308DC50B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分類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6F9602-6CB9-4DEC-812F-B6E5FE425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543" y="999104"/>
            <a:ext cx="2745205" cy="74124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訓練データ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7727EF-919C-48E7-9A48-41776FD1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C2DEAFC-E99E-47DD-81F1-575112A35B41}"/>
              </a:ext>
            </a:extLst>
          </p:cNvPr>
          <p:cNvSpPr/>
          <p:nvPr/>
        </p:nvSpPr>
        <p:spPr>
          <a:xfrm>
            <a:off x="306918" y="1638398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4E0DBB9E-5F11-49D6-8DF6-31368CF4F63C}"/>
              </a:ext>
            </a:extLst>
          </p:cNvPr>
          <p:cNvSpPr/>
          <p:nvPr/>
        </p:nvSpPr>
        <p:spPr>
          <a:xfrm>
            <a:off x="1321288" y="281769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C7D4ADB-EAF6-4A13-AAE7-6F1FD5A473FE}"/>
              </a:ext>
            </a:extLst>
          </p:cNvPr>
          <p:cNvSpPr/>
          <p:nvPr/>
        </p:nvSpPr>
        <p:spPr>
          <a:xfrm>
            <a:off x="842543" y="5798163"/>
            <a:ext cx="8135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/>
              <a:t>　</a:t>
            </a:r>
            <a:r>
              <a:rPr lang="ja-JP" altLang="en-US" sz="2800" b="1" dirty="0">
                <a:solidFill>
                  <a:srgbClr val="C00000"/>
                </a:solidFill>
              </a:rPr>
              <a:t>分類</a:t>
            </a:r>
            <a:r>
              <a:rPr lang="ja-JP" altLang="en-US" sz="2800" dirty="0"/>
              <a:t>（異常と正常の分類など）</a:t>
            </a:r>
            <a:endParaRPr lang="en-US" altLang="ja-JP" sz="2800" dirty="0"/>
          </a:p>
          <a:p>
            <a:endParaRPr lang="en-US" altLang="ja-JP" sz="2800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B902282-E4B2-4802-9831-2A035BC27FF0}"/>
              </a:ext>
            </a:extLst>
          </p:cNvPr>
          <p:cNvSpPr/>
          <p:nvPr/>
        </p:nvSpPr>
        <p:spPr>
          <a:xfrm>
            <a:off x="5257796" y="1638398"/>
            <a:ext cx="3371850" cy="3130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DA99FC8A-3786-4C72-9A76-EBCA45772BDC}"/>
              </a:ext>
            </a:extLst>
          </p:cNvPr>
          <p:cNvSpPr/>
          <p:nvPr/>
        </p:nvSpPr>
        <p:spPr>
          <a:xfrm>
            <a:off x="1538062" y="3035574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B32C59B-46A9-44D7-B05C-23DCB14C3C55}"/>
              </a:ext>
            </a:extLst>
          </p:cNvPr>
          <p:cNvSpPr/>
          <p:nvPr/>
        </p:nvSpPr>
        <p:spPr>
          <a:xfrm>
            <a:off x="1785828" y="2677760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DF27445F-300D-4C94-A986-7961A322EAD3}"/>
              </a:ext>
            </a:extLst>
          </p:cNvPr>
          <p:cNvSpPr/>
          <p:nvPr/>
        </p:nvSpPr>
        <p:spPr>
          <a:xfrm>
            <a:off x="1659468" y="2543192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0995136D-3016-4710-BD09-4293086A311C}"/>
              </a:ext>
            </a:extLst>
          </p:cNvPr>
          <p:cNvSpPr/>
          <p:nvPr/>
        </p:nvSpPr>
        <p:spPr>
          <a:xfrm>
            <a:off x="580750" y="4450154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1CF6E4B1-8E26-4139-810D-15800C010FCA}"/>
              </a:ext>
            </a:extLst>
          </p:cNvPr>
          <p:cNvSpPr/>
          <p:nvPr/>
        </p:nvSpPr>
        <p:spPr>
          <a:xfrm>
            <a:off x="1992843" y="3602405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284D9C2F-3C6C-4F63-92C8-BBB91D9977E0}"/>
              </a:ext>
            </a:extLst>
          </p:cNvPr>
          <p:cNvSpPr/>
          <p:nvPr/>
        </p:nvSpPr>
        <p:spPr>
          <a:xfrm>
            <a:off x="2148470" y="3029049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A8048733-0942-46E7-8609-28E86F2C1078}"/>
              </a:ext>
            </a:extLst>
          </p:cNvPr>
          <p:cNvSpPr/>
          <p:nvPr/>
        </p:nvSpPr>
        <p:spPr>
          <a:xfrm>
            <a:off x="1792818" y="3090764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E601AB35-D81E-48B7-8F14-35A3F9EE0A2F}"/>
              </a:ext>
            </a:extLst>
          </p:cNvPr>
          <p:cNvSpPr/>
          <p:nvPr/>
        </p:nvSpPr>
        <p:spPr>
          <a:xfrm>
            <a:off x="3331413" y="2699081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5CCAEBEE-0DAE-424B-95FC-94C122F8BC1C}"/>
              </a:ext>
            </a:extLst>
          </p:cNvPr>
          <p:cNvSpPr/>
          <p:nvPr/>
        </p:nvSpPr>
        <p:spPr>
          <a:xfrm>
            <a:off x="3071066" y="4273648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07F80FC1-310C-459D-9022-19F588C110CA}"/>
              </a:ext>
            </a:extLst>
          </p:cNvPr>
          <p:cNvSpPr/>
          <p:nvPr/>
        </p:nvSpPr>
        <p:spPr>
          <a:xfrm>
            <a:off x="1308192" y="3479823"/>
            <a:ext cx="13335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0501C53E-E81F-48D5-A417-BA010B2AD6FF}"/>
              </a:ext>
            </a:extLst>
          </p:cNvPr>
          <p:cNvSpPr/>
          <p:nvPr/>
        </p:nvSpPr>
        <p:spPr>
          <a:xfrm>
            <a:off x="6340259" y="2723346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182F7B33-BFAF-4692-A783-67D14C74E874}"/>
              </a:ext>
            </a:extLst>
          </p:cNvPr>
          <p:cNvSpPr/>
          <p:nvPr/>
        </p:nvSpPr>
        <p:spPr>
          <a:xfrm>
            <a:off x="6557033" y="2941228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815F42C1-FCC9-4EE6-8079-BB762D72468F}"/>
              </a:ext>
            </a:extLst>
          </p:cNvPr>
          <p:cNvSpPr/>
          <p:nvPr/>
        </p:nvSpPr>
        <p:spPr>
          <a:xfrm>
            <a:off x="6804799" y="2583414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E3218E03-0BAF-43C3-ADAD-8FC7AE7F7346}"/>
              </a:ext>
            </a:extLst>
          </p:cNvPr>
          <p:cNvSpPr/>
          <p:nvPr/>
        </p:nvSpPr>
        <p:spPr>
          <a:xfrm>
            <a:off x="6678439" y="2448846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A5FE86E6-B352-4F4F-968D-A4B24BA76C14}"/>
              </a:ext>
            </a:extLst>
          </p:cNvPr>
          <p:cNvSpPr/>
          <p:nvPr/>
        </p:nvSpPr>
        <p:spPr>
          <a:xfrm>
            <a:off x="5599721" y="4355808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44F7E326-C5B3-442E-9A56-1AC4EE09905B}"/>
              </a:ext>
            </a:extLst>
          </p:cNvPr>
          <p:cNvSpPr/>
          <p:nvPr/>
        </p:nvSpPr>
        <p:spPr>
          <a:xfrm>
            <a:off x="7011814" y="3508059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1A480815-4F1F-46B1-9A9D-CC27A8AFA389}"/>
              </a:ext>
            </a:extLst>
          </p:cNvPr>
          <p:cNvSpPr/>
          <p:nvPr/>
        </p:nvSpPr>
        <p:spPr>
          <a:xfrm>
            <a:off x="7167441" y="2934703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84FC224E-6A6D-44A4-AD64-9C1F48AFA802}"/>
              </a:ext>
            </a:extLst>
          </p:cNvPr>
          <p:cNvSpPr/>
          <p:nvPr/>
        </p:nvSpPr>
        <p:spPr>
          <a:xfrm>
            <a:off x="6811789" y="2996418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FB58F7BC-B929-466C-B554-64C91362E5EC}"/>
              </a:ext>
            </a:extLst>
          </p:cNvPr>
          <p:cNvSpPr/>
          <p:nvPr/>
        </p:nvSpPr>
        <p:spPr>
          <a:xfrm>
            <a:off x="8350384" y="2604735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FFC17653-8026-40C3-86E9-C02F844977C9}"/>
              </a:ext>
            </a:extLst>
          </p:cNvPr>
          <p:cNvSpPr/>
          <p:nvPr/>
        </p:nvSpPr>
        <p:spPr>
          <a:xfrm>
            <a:off x="8090037" y="4179302"/>
            <a:ext cx="133350" cy="1460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7C867071-C6E7-417A-BB13-461AE680F282}"/>
              </a:ext>
            </a:extLst>
          </p:cNvPr>
          <p:cNvSpPr/>
          <p:nvPr/>
        </p:nvSpPr>
        <p:spPr>
          <a:xfrm>
            <a:off x="6327163" y="3385477"/>
            <a:ext cx="133350" cy="1460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69EF3F30-0C1C-463D-AE26-9C06E6AA1779}"/>
              </a:ext>
            </a:extLst>
          </p:cNvPr>
          <p:cNvSpPr/>
          <p:nvPr/>
        </p:nvSpPr>
        <p:spPr>
          <a:xfrm>
            <a:off x="4634437" y="543930"/>
            <a:ext cx="44740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/>
              <a:t>集まっているものを正常と</a:t>
            </a:r>
            <a:endParaRPr lang="en-US" altLang="ja-JP" sz="2800" dirty="0"/>
          </a:p>
          <a:p>
            <a:r>
              <a:rPr lang="ja-JP" altLang="en-US" sz="2800" dirty="0"/>
              <a:t>考え，</a:t>
            </a:r>
            <a:r>
              <a:rPr lang="ja-JP" altLang="en-US" sz="2800" u="sng" dirty="0">
                <a:solidFill>
                  <a:srgbClr val="FF0000"/>
                </a:solidFill>
              </a:rPr>
              <a:t>それ以外</a:t>
            </a:r>
            <a:r>
              <a:rPr lang="ja-JP" altLang="en-US" sz="2800" dirty="0"/>
              <a:t>は異常</a:t>
            </a:r>
            <a:endParaRPr lang="en-US" altLang="ja-JP" sz="2800" dirty="0"/>
          </a:p>
          <a:p>
            <a:endParaRPr lang="en-US" altLang="ja-JP" sz="2800" dirty="0"/>
          </a:p>
        </p:txBody>
      </p:sp>
      <p:sp>
        <p:nvSpPr>
          <p:cNvPr id="44" name="矢印: 右 43">
            <a:extLst>
              <a:ext uri="{FF2B5EF4-FFF2-40B4-BE49-F238E27FC236}">
                <a16:creationId xmlns:a16="http://schemas.microsoft.com/office/drawing/2014/main" id="{28A4A2D8-4397-4E9B-895A-84B0D48F5FD3}"/>
              </a:ext>
            </a:extLst>
          </p:cNvPr>
          <p:cNvSpPr/>
          <p:nvPr/>
        </p:nvSpPr>
        <p:spPr>
          <a:xfrm>
            <a:off x="4324350" y="2902228"/>
            <a:ext cx="300560" cy="749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05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 17"/>
          <p:cNvSpPr/>
          <p:nvPr/>
        </p:nvSpPr>
        <p:spPr>
          <a:xfrm>
            <a:off x="1140626" y="1620285"/>
            <a:ext cx="471371" cy="1150288"/>
          </a:xfrm>
          <a:custGeom>
            <a:avLst/>
            <a:gdLst>
              <a:gd name="connsiteX0" fmla="*/ 437565 w 471371"/>
              <a:gd name="connsiteY0" fmla="*/ 1138792 h 1150288"/>
              <a:gd name="connsiteX1" fmla="*/ 415126 w 471371"/>
              <a:gd name="connsiteY1" fmla="*/ 942449 h 1150288"/>
              <a:gd name="connsiteX2" fmla="*/ 403906 w 471371"/>
              <a:gd name="connsiteY2" fmla="*/ 858302 h 1150288"/>
              <a:gd name="connsiteX3" fmla="*/ 392687 w 471371"/>
              <a:gd name="connsiteY3" fmla="*/ 824643 h 1150288"/>
              <a:gd name="connsiteX4" fmla="*/ 370247 w 471371"/>
              <a:gd name="connsiteY4" fmla="*/ 779764 h 1150288"/>
              <a:gd name="connsiteX5" fmla="*/ 364638 w 471371"/>
              <a:gd name="connsiteY5" fmla="*/ 751715 h 1150288"/>
              <a:gd name="connsiteX6" fmla="*/ 347808 w 471371"/>
              <a:gd name="connsiteY6" fmla="*/ 701227 h 1150288"/>
              <a:gd name="connsiteX7" fmla="*/ 342198 w 471371"/>
              <a:gd name="connsiteY7" fmla="*/ 684397 h 1150288"/>
              <a:gd name="connsiteX8" fmla="*/ 336589 w 471371"/>
              <a:gd name="connsiteY8" fmla="*/ 667568 h 1150288"/>
              <a:gd name="connsiteX9" fmla="*/ 325369 w 471371"/>
              <a:gd name="connsiteY9" fmla="*/ 650738 h 1150288"/>
              <a:gd name="connsiteX10" fmla="*/ 319759 w 471371"/>
              <a:gd name="connsiteY10" fmla="*/ 600250 h 1150288"/>
              <a:gd name="connsiteX11" fmla="*/ 314149 w 471371"/>
              <a:gd name="connsiteY11" fmla="*/ 566591 h 1150288"/>
              <a:gd name="connsiteX12" fmla="*/ 302930 w 471371"/>
              <a:gd name="connsiteY12" fmla="*/ 499273 h 1150288"/>
              <a:gd name="connsiteX13" fmla="*/ 297320 w 471371"/>
              <a:gd name="connsiteY13" fmla="*/ 476834 h 1150288"/>
              <a:gd name="connsiteX14" fmla="*/ 280490 w 471371"/>
              <a:gd name="connsiteY14" fmla="*/ 460005 h 1150288"/>
              <a:gd name="connsiteX15" fmla="*/ 235612 w 471371"/>
              <a:gd name="connsiteY15" fmla="*/ 420736 h 1150288"/>
              <a:gd name="connsiteX16" fmla="*/ 201953 w 471371"/>
              <a:gd name="connsiteY16" fmla="*/ 398297 h 1150288"/>
              <a:gd name="connsiteX17" fmla="*/ 185124 w 471371"/>
              <a:gd name="connsiteY17" fmla="*/ 387077 h 1150288"/>
              <a:gd name="connsiteX18" fmla="*/ 168294 w 471371"/>
              <a:gd name="connsiteY18" fmla="*/ 381467 h 1150288"/>
              <a:gd name="connsiteX19" fmla="*/ 134635 w 471371"/>
              <a:gd name="connsiteY19" fmla="*/ 364638 h 1150288"/>
              <a:gd name="connsiteX20" fmla="*/ 95366 w 471371"/>
              <a:gd name="connsiteY20" fmla="*/ 347808 h 1150288"/>
              <a:gd name="connsiteX21" fmla="*/ 61708 w 471371"/>
              <a:gd name="connsiteY21" fmla="*/ 325369 h 1150288"/>
              <a:gd name="connsiteX22" fmla="*/ 39268 w 471371"/>
              <a:gd name="connsiteY22" fmla="*/ 314149 h 1150288"/>
              <a:gd name="connsiteX23" fmla="*/ 28049 w 471371"/>
              <a:gd name="connsiteY23" fmla="*/ 280491 h 1150288"/>
              <a:gd name="connsiteX24" fmla="*/ 16829 w 471371"/>
              <a:gd name="connsiteY24" fmla="*/ 235612 h 1150288"/>
              <a:gd name="connsiteX25" fmla="*/ 11219 w 471371"/>
              <a:gd name="connsiteY25" fmla="*/ 213173 h 1150288"/>
              <a:gd name="connsiteX26" fmla="*/ 0 w 471371"/>
              <a:gd name="connsiteY26" fmla="*/ 196343 h 1150288"/>
              <a:gd name="connsiteX27" fmla="*/ 5609 w 471371"/>
              <a:gd name="connsiteY27" fmla="*/ 112196 h 1150288"/>
              <a:gd name="connsiteX28" fmla="*/ 11219 w 471371"/>
              <a:gd name="connsiteY28" fmla="*/ 95367 h 1150288"/>
              <a:gd name="connsiteX29" fmla="*/ 28049 w 471371"/>
              <a:gd name="connsiteY29" fmla="*/ 84147 h 1150288"/>
              <a:gd name="connsiteX30" fmla="*/ 56098 w 471371"/>
              <a:gd name="connsiteY30" fmla="*/ 61708 h 1150288"/>
              <a:gd name="connsiteX31" fmla="*/ 89757 w 471371"/>
              <a:gd name="connsiteY31" fmla="*/ 39268 h 1150288"/>
              <a:gd name="connsiteX32" fmla="*/ 106586 w 471371"/>
              <a:gd name="connsiteY32" fmla="*/ 28049 h 1150288"/>
              <a:gd name="connsiteX33" fmla="*/ 145855 w 471371"/>
              <a:gd name="connsiteY33" fmla="*/ 16829 h 1150288"/>
              <a:gd name="connsiteX34" fmla="*/ 179514 w 471371"/>
              <a:gd name="connsiteY34" fmla="*/ 5610 h 1150288"/>
              <a:gd name="connsiteX35" fmla="*/ 196343 w 471371"/>
              <a:gd name="connsiteY35" fmla="*/ 0 h 1150288"/>
              <a:gd name="connsiteX36" fmla="*/ 241222 w 471371"/>
              <a:gd name="connsiteY36" fmla="*/ 5610 h 1150288"/>
              <a:gd name="connsiteX37" fmla="*/ 258051 w 471371"/>
              <a:gd name="connsiteY37" fmla="*/ 16829 h 1150288"/>
              <a:gd name="connsiteX38" fmla="*/ 274881 w 471371"/>
              <a:gd name="connsiteY38" fmla="*/ 22439 h 1150288"/>
              <a:gd name="connsiteX39" fmla="*/ 291710 w 471371"/>
              <a:gd name="connsiteY39" fmla="*/ 33659 h 1150288"/>
              <a:gd name="connsiteX40" fmla="*/ 308539 w 471371"/>
              <a:gd name="connsiteY40" fmla="*/ 39268 h 1150288"/>
              <a:gd name="connsiteX41" fmla="*/ 336589 w 471371"/>
              <a:gd name="connsiteY41" fmla="*/ 61708 h 1150288"/>
              <a:gd name="connsiteX42" fmla="*/ 364638 w 471371"/>
              <a:gd name="connsiteY42" fmla="*/ 84147 h 1150288"/>
              <a:gd name="connsiteX43" fmla="*/ 387077 w 471371"/>
              <a:gd name="connsiteY43" fmla="*/ 123416 h 1150288"/>
              <a:gd name="connsiteX44" fmla="*/ 415126 w 471371"/>
              <a:gd name="connsiteY44" fmla="*/ 173904 h 1150288"/>
              <a:gd name="connsiteX45" fmla="*/ 409516 w 471371"/>
              <a:gd name="connsiteY45" fmla="*/ 342198 h 1150288"/>
              <a:gd name="connsiteX46" fmla="*/ 403906 w 471371"/>
              <a:gd name="connsiteY46" fmla="*/ 359028 h 1150288"/>
              <a:gd name="connsiteX47" fmla="*/ 392687 w 471371"/>
              <a:gd name="connsiteY47" fmla="*/ 420736 h 1150288"/>
              <a:gd name="connsiteX48" fmla="*/ 381467 w 471371"/>
              <a:gd name="connsiteY48" fmla="*/ 493664 h 1150288"/>
              <a:gd name="connsiteX49" fmla="*/ 370247 w 471371"/>
              <a:gd name="connsiteY49" fmla="*/ 527322 h 1150288"/>
              <a:gd name="connsiteX50" fmla="*/ 375857 w 471371"/>
              <a:gd name="connsiteY50" fmla="*/ 650738 h 1150288"/>
              <a:gd name="connsiteX51" fmla="*/ 381467 w 471371"/>
              <a:gd name="connsiteY51" fmla="*/ 667568 h 1150288"/>
              <a:gd name="connsiteX52" fmla="*/ 387077 w 471371"/>
              <a:gd name="connsiteY52" fmla="*/ 807813 h 1150288"/>
              <a:gd name="connsiteX53" fmla="*/ 398297 w 471371"/>
              <a:gd name="connsiteY53" fmla="*/ 936839 h 1150288"/>
              <a:gd name="connsiteX54" fmla="*/ 409516 w 471371"/>
              <a:gd name="connsiteY54" fmla="*/ 976108 h 1150288"/>
              <a:gd name="connsiteX55" fmla="*/ 415126 w 471371"/>
              <a:gd name="connsiteY55" fmla="*/ 1026596 h 1150288"/>
              <a:gd name="connsiteX56" fmla="*/ 426346 w 471371"/>
              <a:gd name="connsiteY56" fmla="*/ 1049035 h 1150288"/>
              <a:gd name="connsiteX57" fmla="*/ 431955 w 471371"/>
              <a:gd name="connsiteY57" fmla="*/ 1065865 h 1150288"/>
              <a:gd name="connsiteX58" fmla="*/ 443175 w 471371"/>
              <a:gd name="connsiteY58" fmla="*/ 1105133 h 1150288"/>
              <a:gd name="connsiteX59" fmla="*/ 454395 w 471371"/>
              <a:gd name="connsiteY59" fmla="*/ 1121963 h 1150288"/>
              <a:gd name="connsiteX60" fmla="*/ 471224 w 471371"/>
              <a:gd name="connsiteY60" fmla="*/ 1127573 h 1150288"/>
              <a:gd name="connsiteX61" fmla="*/ 437565 w 471371"/>
              <a:gd name="connsiteY61" fmla="*/ 1138792 h 115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71371" h="1150288">
                <a:moveTo>
                  <a:pt x="437565" y="1138792"/>
                </a:moveTo>
                <a:cubicBezTo>
                  <a:pt x="428215" y="1107938"/>
                  <a:pt x="447516" y="1096306"/>
                  <a:pt x="415126" y="942449"/>
                </a:cubicBezTo>
                <a:cubicBezTo>
                  <a:pt x="402672" y="883290"/>
                  <a:pt x="416054" y="906893"/>
                  <a:pt x="403906" y="858302"/>
                </a:cubicBezTo>
                <a:cubicBezTo>
                  <a:pt x="401038" y="846829"/>
                  <a:pt x="395799" y="836053"/>
                  <a:pt x="392687" y="824643"/>
                </a:cubicBezTo>
                <a:cubicBezTo>
                  <a:pt x="381939" y="785232"/>
                  <a:pt x="396800" y="806317"/>
                  <a:pt x="370247" y="779764"/>
                </a:cubicBezTo>
                <a:cubicBezTo>
                  <a:pt x="368377" y="770414"/>
                  <a:pt x="367147" y="760914"/>
                  <a:pt x="364638" y="751715"/>
                </a:cubicBezTo>
                <a:cubicBezTo>
                  <a:pt x="364636" y="751706"/>
                  <a:pt x="350615" y="709646"/>
                  <a:pt x="347808" y="701227"/>
                </a:cubicBezTo>
                <a:lnTo>
                  <a:pt x="342198" y="684397"/>
                </a:lnTo>
                <a:cubicBezTo>
                  <a:pt x="340328" y="678787"/>
                  <a:pt x="339869" y="672488"/>
                  <a:pt x="336589" y="667568"/>
                </a:cubicBezTo>
                <a:lnTo>
                  <a:pt x="325369" y="650738"/>
                </a:lnTo>
                <a:cubicBezTo>
                  <a:pt x="323499" y="633909"/>
                  <a:pt x="321997" y="617034"/>
                  <a:pt x="319759" y="600250"/>
                </a:cubicBezTo>
                <a:cubicBezTo>
                  <a:pt x="318256" y="588975"/>
                  <a:pt x="315652" y="577866"/>
                  <a:pt x="314149" y="566591"/>
                </a:cubicBezTo>
                <a:cubicBezTo>
                  <a:pt x="301615" y="472590"/>
                  <a:pt x="316083" y="545310"/>
                  <a:pt x="302930" y="499273"/>
                </a:cubicBezTo>
                <a:cubicBezTo>
                  <a:pt x="300812" y="491860"/>
                  <a:pt x="301145" y="483528"/>
                  <a:pt x="297320" y="476834"/>
                </a:cubicBezTo>
                <a:cubicBezTo>
                  <a:pt x="293384" y="469946"/>
                  <a:pt x="285569" y="466100"/>
                  <a:pt x="280490" y="460005"/>
                </a:cubicBezTo>
                <a:cubicBezTo>
                  <a:pt x="251270" y="424940"/>
                  <a:pt x="295925" y="460944"/>
                  <a:pt x="235612" y="420736"/>
                </a:cubicBezTo>
                <a:lnTo>
                  <a:pt x="201953" y="398297"/>
                </a:lnTo>
                <a:cubicBezTo>
                  <a:pt x="196343" y="394557"/>
                  <a:pt x="191520" y="389209"/>
                  <a:pt x="185124" y="387077"/>
                </a:cubicBezTo>
                <a:cubicBezTo>
                  <a:pt x="179514" y="385207"/>
                  <a:pt x="173583" y="384112"/>
                  <a:pt x="168294" y="381467"/>
                </a:cubicBezTo>
                <a:cubicBezTo>
                  <a:pt x="124794" y="359718"/>
                  <a:pt x="176939" y="378739"/>
                  <a:pt x="134635" y="364638"/>
                </a:cubicBezTo>
                <a:cubicBezTo>
                  <a:pt x="73387" y="323804"/>
                  <a:pt x="167808" y="384029"/>
                  <a:pt x="95366" y="347808"/>
                </a:cubicBezTo>
                <a:cubicBezTo>
                  <a:pt x="83306" y="341778"/>
                  <a:pt x="73768" y="331399"/>
                  <a:pt x="61708" y="325369"/>
                </a:cubicBezTo>
                <a:lnTo>
                  <a:pt x="39268" y="314149"/>
                </a:lnTo>
                <a:cubicBezTo>
                  <a:pt x="35528" y="302930"/>
                  <a:pt x="30368" y="292088"/>
                  <a:pt x="28049" y="280491"/>
                </a:cubicBezTo>
                <a:cubicBezTo>
                  <a:pt x="16644" y="223464"/>
                  <a:pt x="28329" y="275861"/>
                  <a:pt x="16829" y="235612"/>
                </a:cubicBezTo>
                <a:cubicBezTo>
                  <a:pt x="14711" y="228199"/>
                  <a:pt x="14256" y="220260"/>
                  <a:pt x="11219" y="213173"/>
                </a:cubicBezTo>
                <a:cubicBezTo>
                  <a:pt x="8563" y="206976"/>
                  <a:pt x="3740" y="201953"/>
                  <a:pt x="0" y="196343"/>
                </a:cubicBezTo>
                <a:cubicBezTo>
                  <a:pt x="1870" y="168294"/>
                  <a:pt x="2505" y="140135"/>
                  <a:pt x="5609" y="112196"/>
                </a:cubicBezTo>
                <a:cubicBezTo>
                  <a:pt x="6262" y="106319"/>
                  <a:pt x="7525" y="99984"/>
                  <a:pt x="11219" y="95367"/>
                </a:cubicBezTo>
                <a:cubicBezTo>
                  <a:pt x="15431" y="90102"/>
                  <a:pt x="22439" y="87887"/>
                  <a:pt x="28049" y="84147"/>
                </a:cubicBezTo>
                <a:cubicBezTo>
                  <a:pt x="48779" y="53049"/>
                  <a:pt x="27406" y="77648"/>
                  <a:pt x="56098" y="61708"/>
                </a:cubicBezTo>
                <a:cubicBezTo>
                  <a:pt x="67886" y="55159"/>
                  <a:pt x="78537" y="46748"/>
                  <a:pt x="89757" y="39268"/>
                </a:cubicBezTo>
                <a:cubicBezTo>
                  <a:pt x="95367" y="35528"/>
                  <a:pt x="100190" y="30181"/>
                  <a:pt x="106586" y="28049"/>
                </a:cubicBezTo>
                <a:cubicBezTo>
                  <a:pt x="163128" y="9202"/>
                  <a:pt x="75440" y="37953"/>
                  <a:pt x="145855" y="16829"/>
                </a:cubicBezTo>
                <a:cubicBezTo>
                  <a:pt x="157183" y="13431"/>
                  <a:pt x="168294" y="9350"/>
                  <a:pt x="179514" y="5610"/>
                </a:cubicBezTo>
                <a:lnTo>
                  <a:pt x="196343" y="0"/>
                </a:lnTo>
                <a:cubicBezTo>
                  <a:pt x="211303" y="1870"/>
                  <a:pt x="226677" y="1643"/>
                  <a:pt x="241222" y="5610"/>
                </a:cubicBezTo>
                <a:cubicBezTo>
                  <a:pt x="247726" y="7384"/>
                  <a:pt x="252021" y="13814"/>
                  <a:pt x="258051" y="16829"/>
                </a:cubicBezTo>
                <a:cubicBezTo>
                  <a:pt x="263340" y="19474"/>
                  <a:pt x="269271" y="20569"/>
                  <a:pt x="274881" y="22439"/>
                </a:cubicBezTo>
                <a:cubicBezTo>
                  <a:pt x="280491" y="26179"/>
                  <a:pt x="285680" y="30644"/>
                  <a:pt x="291710" y="33659"/>
                </a:cubicBezTo>
                <a:cubicBezTo>
                  <a:pt x="296999" y="36303"/>
                  <a:pt x="303922" y="35574"/>
                  <a:pt x="308539" y="39268"/>
                </a:cubicBezTo>
                <a:cubicBezTo>
                  <a:pt x="344790" y="68269"/>
                  <a:pt x="294286" y="47607"/>
                  <a:pt x="336589" y="61708"/>
                </a:cubicBezTo>
                <a:cubicBezTo>
                  <a:pt x="368740" y="109936"/>
                  <a:pt x="325929" y="53180"/>
                  <a:pt x="364638" y="84147"/>
                </a:cubicBezTo>
                <a:cubicBezTo>
                  <a:pt x="372100" y="90117"/>
                  <a:pt x="383256" y="117047"/>
                  <a:pt x="387077" y="123416"/>
                </a:cubicBezTo>
                <a:cubicBezTo>
                  <a:pt x="416011" y="171640"/>
                  <a:pt x="403842" y="140053"/>
                  <a:pt x="415126" y="173904"/>
                </a:cubicBezTo>
                <a:cubicBezTo>
                  <a:pt x="413256" y="230002"/>
                  <a:pt x="412912" y="286172"/>
                  <a:pt x="409516" y="342198"/>
                </a:cubicBezTo>
                <a:cubicBezTo>
                  <a:pt x="409158" y="348101"/>
                  <a:pt x="405340" y="353291"/>
                  <a:pt x="403906" y="359028"/>
                </a:cubicBezTo>
                <a:cubicBezTo>
                  <a:pt x="400687" y="371904"/>
                  <a:pt x="394353" y="409078"/>
                  <a:pt x="392687" y="420736"/>
                </a:cubicBezTo>
                <a:cubicBezTo>
                  <a:pt x="389275" y="444619"/>
                  <a:pt x="387895" y="470094"/>
                  <a:pt x="381467" y="493664"/>
                </a:cubicBezTo>
                <a:cubicBezTo>
                  <a:pt x="378355" y="505074"/>
                  <a:pt x="373987" y="516103"/>
                  <a:pt x="370247" y="527322"/>
                </a:cubicBezTo>
                <a:cubicBezTo>
                  <a:pt x="372117" y="568461"/>
                  <a:pt x="372573" y="609688"/>
                  <a:pt x="375857" y="650738"/>
                </a:cubicBezTo>
                <a:cubicBezTo>
                  <a:pt x="376329" y="656633"/>
                  <a:pt x="381046" y="661670"/>
                  <a:pt x="381467" y="667568"/>
                </a:cubicBezTo>
                <a:cubicBezTo>
                  <a:pt x="384800" y="714235"/>
                  <a:pt x="384681" y="761089"/>
                  <a:pt x="387077" y="807813"/>
                </a:cubicBezTo>
                <a:cubicBezTo>
                  <a:pt x="388474" y="835050"/>
                  <a:pt x="393285" y="904260"/>
                  <a:pt x="398297" y="936839"/>
                </a:cubicBezTo>
                <a:cubicBezTo>
                  <a:pt x="400310" y="949925"/>
                  <a:pt x="405326" y="963538"/>
                  <a:pt x="409516" y="976108"/>
                </a:cubicBezTo>
                <a:cubicBezTo>
                  <a:pt x="411386" y="992937"/>
                  <a:pt x="411318" y="1010097"/>
                  <a:pt x="415126" y="1026596"/>
                </a:cubicBezTo>
                <a:cubicBezTo>
                  <a:pt x="417006" y="1034744"/>
                  <a:pt x="423052" y="1041349"/>
                  <a:pt x="426346" y="1049035"/>
                </a:cubicBezTo>
                <a:cubicBezTo>
                  <a:pt x="428675" y="1054470"/>
                  <a:pt x="430331" y="1060179"/>
                  <a:pt x="431955" y="1065865"/>
                </a:cubicBezTo>
                <a:cubicBezTo>
                  <a:pt x="434351" y="1074253"/>
                  <a:pt x="438692" y="1096166"/>
                  <a:pt x="443175" y="1105133"/>
                </a:cubicBezTo>
                <a:cubicBezTo>
                  <a:pt x="446190" y="1111164"/>
                  <a:pt x="449130" y="1117751"/>
                  <a:pt x="454395" y="1121963"/>
                </a:cubicBezTo>
                <a:cubicBezTo>
                  <a:pt x="459012" y="1125657"/>
                  <a:pt x="465935" y="1124928"/>
                  <a:pt x="471224" y="1127573"/>
                </a:cubicBezTo>
                <a:cubicBezTo>
                  <a:pt x="473589" y="1128756"/>
                  <a:pt x="446915" y="1169646"/>
                  <a:pt x="437565" y="113879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1633042" y="2184481"/>
            <a:ext cx="803451" cy="664353"/>
          </a:xfrm>
          <a:custGeom>
            <a:avLst/>
            <a:gdLst>
              <a:gd name="connsiteX0" fmla="*/ 1247 w 803451"/>
              <a:gd name="connsiteY0" fmla="*/ 496059 h 664353"/>
              <a:gd name="connsiteX1" fmla="*/ 6857 w 803451"/>
              <a:gd name="connsiteY1" fmla="*/ 344594 h 664353"/>
              <a:gd name="connsiteX2" fmla="*/ 23687 w 803451"/>
              <a:gd name="connsiteY2" fmla="*/ 322155 h 664353"/>
              <a:gd name="connsiteX3" fmla="*/ 29296 w 803451"/>
              <a:gd name="connsiteY3" fmla="*/ 271666 h 664353"/>
              <a:gd name="connsiteX4" fmla="*/ 34906 w 803451"/>
              <a:gd name="connsiteY4" fmla="*/ 254837 h 664353"/>
              <a:gd name="connsiteX5" fmla="*/ 40516 w 803451"/>
              <a:gd name="connsiteY5" fmla="*/ 232398 h 664353"/>
              <a:gd name="connsiteX6" fmla="*/ 62955 w 803451"/>
              <a:gd name="connsiteY6" fmla="*/ 215568 h 664353"/>
              <a:gd name="connsiteX7" fmla="*/ 68565 w 803451"/>
              <a:gd name="connsiteY7" fmla="*/ 198739 h 664353"/>
              <a:gd name="connsiteX8" fmla="*/ 74175 w 803451"/>
              <a:gd name="connsiteY8" fmla="*/ 176299 h 664353"/>
              <a:gd name="connsiteX9" fmla="*/ 113444 w 803451"/>
              <a:gd name="connsiteY9" fmla="*/ 137031 h 664353"/>
              <a:gd name="connsiteX10" fmla="*/ 124663 w 803451"/>
              <a:gd name="connsiteY10" fmla="*/ 120201 h 664353"/>
              <a:gd name="connsiteX11" fmla="*/ 158322 w 803451"/>
              <a:gd name="connsiteY11" fmla="*/ 103372 h 664353"/>
              <a:gd name="connsiteX12" fmla="*/ 191981 w 803451"/>
              <a:gd name="connsiteY12" fmla="*/ 86542 h 664353"/>
              <a:gd name="connsiteX13" fmla="*/ 231250 w 803451"/>
              <a:gd name="connsiteY13" fmla="*/ 97762 h 664353"/>
              <a:gd name="connsiteX14" fmla="*/ 248079 w 803451"/>
              <a:gd name="connsiteY14" fmla="*/ 103372 h 664353"/>
              <a:gd name="connsiteX15" fmla="*/ 298568 w 803451"/>
              <a:gd name="connsiteY15" fmla="*/ 131421 h 664353"/>
              <a:gd name="connsiteX16" fmla="*/ 309787 w 803451"/>
              <a:gd name="connsiteY16" fmla="*/ 165080 h 664353"/>
              <a:gd name="connsiteX17" fmla="*/ 321007 w 803451"/>
              <a:gd name="connsiteY17" fmla="*/ 215568 h 664353"/>
              <a:gd name="connsiteX18" fmla="*/ 326617 w 803451"/>
              <a:gd name="connsiteY18" fmla="*/ 282886 h 664353"/>
              <a:gd name="connsiteX19" fmla="*/ 315397 w 803451"/>
              <a:gd name="connsiteY19" fmla="*/ 299715 h 664353"/>
              <a:gd name="connsiteX20" fmla="*/ 309787 w 803451"/>
              <a:gd name="connsiteY20" fmla="*/ 350204 h 664353"/>
              <a:gd name="connsiteX21" fmla="*/ 321007 w 803451"/>
              <a:gd name="connsiteY21" fmla="*/ 462400 h 664353"/>
              <a:gd name="connsiteX22" fmla="*/ 326617 w 803451"/>
              <a:gd name="connsiteY22" fmla="*/ 479229 h 664353"/>
              <a:gd name="connsiteX23" fmla="*/ 343446 w 803451"/>
              <a:gd name="connsiteY23" fmla="*/ 490449 h 664353"/>
              <a:gd name="connsiteX24" fmla="*/ 371495 w 803451"/>
              <a:gd name="connsiteY24" fmla="*/ 540937 h 664353"/>
              <a:gd name="connsiteX25" fmla="*/ 388325 w 803451"/>
              <a:gd name="connsiteY25" fmla="*/ 546547 h 664353"/>
              <a:gd name="connsiteX26" fmla="*/ 410764 w 803451"/>
              <a:gd name="connsiteY26" fmla="*/ 568987 h 664353"/>
              <a:gd name="connsiteX27" fmla="*/ 416374 w 803451"/>
              <a:gd name="connsiteY27" fmla="*/ 585816 h 664353"/>
              <a:gd name="connsiteX28" fmla="*/ 438813 w 803451"/>
              <a:gd name="connsiteY28" fmla="*/ 591426 h 664353"/>
              <a:gd name="connsiteX29" fmla="*/ 455642 w 803451"/>
              <a:gd name="connsiteY29" fmla="*/ 597036 h 664353"/>
              <a:gd name="connsiteX30" fmla="*/ 466862 w 803451"/>
              <a:gd name="connsiteY30" fmla="*/ 613865 h 664353"/>
              <a:gd name="connsiteX31" fmla="*/ 500521 w 803451"/>
              <a:gd name="connsiteY31" fmla="*/ 625085 h 664353"/>
              <a:gd name="connsiteX32" fmla="*/ 534180 w 803451"/>
              <a:gd name="connsiteY32" fmla="*/ 647524 h 664353"/>
              <a:gd name="connsiteX33" fmla="*/ 551009 w 803451"/>
              <a:gd name="connsiteY33" fmla="*/ 658744 h 664353"/>
              <a:gd name="connsiteX34" fmla="*/ 590278 w 803451"/>
              <a:gd name="connsiteY34" fmla="*/ 664353 h 664353"/>
              <a:gd name="connsiteX35" fmla="*/ 663206 w 803451"/>
              <a:gd name="connsiteY35" fmla="*/ 653134 h 664353"/>
              <a:gd name="connsiteX36" fmla="*/ 680035 w 803451"/>
              <a:gd name="connsiteY36" fmla="*/ 641914 h 664353"/>
              <a:gd name="connsiteX37" fmla="*/ 702474 w 803451"/>
              <a:gd name="connsiteY37" fmla="*/ 636304 h 664353"/>
              <a:gd name="connsiteX38" fmla="*/ 724914 w 803451"/>
              <a:gd name="connsiteY38" fmla="*/ 625085 h 664353"/>
              <a:gd name="connsiteX39" fmla="*/ 758573 w 803451"/>
              <a:gd name="connsiteY39" fmla="*/ 585816 h 664353"/>
              <a:gd name="connsiteX40" fmla="*/ 775402 w 803451"/>
              <a:gd name="connsiteY40" fmla="*/ 557767 h 664353"/>
              <a:gd name="connsiteX41" fmla="*/ 786622 w 803451"/>
              <a:gd name="connsiteY41" fmla="*/ 501669 h 664353"/>
              <a:gd name="connsiteX42" fmla="*/ 792231 w 803451"/>
              <a:gd name="connsiteY42" fmla="*/ 479229 h 664353"/>
              <a:gd name="connsiteX43" fmla="*/ 803451 w 803451"/>
              <a:gd name="connsiteY43" fmla="*/ 456790 h 664353"/>
              <a:gd name="connsiteX44" fmla="*/ 781012 w 803451"/>
              <a:gd name="connsiteY44" fmla="*/ 389472 h 664353"/>
              <a:gd name="connsiteX45" fmla="*/ 775402 w 803451"/>
              <a:gd name="connsiteY45" fmla="*/ 367033 h 664353"/>
              <a:gd name="connsiteX46" fmla="*/ 764182 w 803451"/>
              <a:gd name="connsiteY46" fmla="*/ 327764 h 664353"/>
              <a:gd name="connsiteX47" fmla="*/ 736133 w 803451"/>
              <a:gd name="connsiteY47" fmla="*/ 277276 h 664353"/>
              <a:gd name="connsiteX48" fmla="*/ 691255 w 803451"/>
              <a:gd name="connsiteY48" fmla="*/ 209958 h 664353"/>
              <a:gd name="connsiteX49" fmla="*/ 646376 w 803451"/>
              <a:gd name="connsiteY49" fmla="*/ 153860 h 664353"/>
              <a:gd name="connsiteX50" fmla="*/ 640766 w 803451"/>
              <a:gd name="connsiteY50" fmla="*/ 137031 h 664353"/>
              <a:gd name="connsiteX51" fmla="*/ 623937 w 803451"/>
              <a:gd name="connsiteY51" fmla="*/ 125811 h 664353"/>
              <a:gd name="connsiteX52" fmla="*/ 590278 w 803451"/>
              <a:gd name="connsiteY52" fmla="*/ 86542 h 664353"/>
              <a:gd name="connsiteX53" fmla="*/ 567839 w 803451"/>
              <a:gd name="connsiteY53" fmla="*/ 75323 h 664353"/>
              <a:gd name="connsiteX54" fmla="*/ 517350 w 803451"/>
              <a:gd name="connsiteY54" fmla="*/ 41664 h 664353"/>
              <a:gd name="connsiteX55" fmla="*/ 461252 w 803451"/>
              <a:gd name="connsiteY55" fmla="*/ 24834 h 664353"/>
              <a:gd name="connsiteX56" fmla="*/ 444423 w 803451"/>
              <a:gd name="connsiteY56" fmla="*/ 19225 h 664353"/>
              <a:gd name="connsiteX57" fmla="*/ 399544 w 803451"/>
              <a:gd name="connsiteY57" fmla="*/ 13615 h 664353"/>
              <a:gd name="connsiteX58" fmla="*/ 270519 w 803451"/>
              <a:gd name="connsiteY58" fmla="*/ 8005 h 664353"/>
              <a:gd name="connsiteX59" fmla="*/ 220030 w 803451"/>
              <a:gd name="connsiteY59" fmla="*/ 36054 h 664353"/>
              <a:gd name="connsiteX60" fmla="*/ 214420 w 803451"/>
              <a:gd name="connsiteY60" fmla="*/ 52883 h 664353"/>
              <a:gd name="connsiteX61" fmla="*/ 175152 w 803451"/>
              <a:gd name="connsiteY61" fmla="*/ 80933 h 664353"/>
              <a:gd name="connsiteX62" fmla="*/ 141493 w 803451"/>
              <a:gd name="connsiteY62" fmla="*/ 148250 h 664353"/>
              <a:gd name="connsiteX63" fmla="*/ 130273 w 803451"/>
              <a:gd name="connsiteY63" fmla="*/ 165080 h 664353"/>
              <a:gd name="connsiteX64" fmla="*/ 113444 w 803451"/>
              <a:gd name="connsiteY64" fmla="*/ 176299 h 664353"/>
              <a:gd name="connsiteX65" fmla="*/ 85395 w 803451"/>
              <a:gd name="connsiteY65" fmla="*/ 204348 h 664353"/>
              <a:gd name="connsiteX66" fmla="*/ 57346 w 803451"/>
              <a:gd name="connsiteY66" fmla="*/ 238007 h 664353"/>
              <a:gd name="connsiteX67" fmla="*/ 34906 w 803451"/>
              <a:gd name="connsiteY67" fmla="*/ 254837 h 664353"/>
              <a:gd name="connsiteX68" fmla="*/ 12467 w 803451"/>
              <a:gd name="connsiteY68" fmla="*/ 294106 h 664353"/>
              <a:gd name="connsiteX69" fmla="*/ 1247 w 803451"/>
              <a:gd name="connsiteY69" fmla="*/ 333374 h 664353"/>
              <a:gd name="connsiteX70" fmla="*/ 6857 w 803451"/>
              <a:gd name="connsiteY70" fmla="*/ 389472 h 664353"/>
              <a:gd name="connsiteX71" fmla="*/ 23687 w 803451"/>
              <a:gd name="connsiteY71" fmla="*/ 434351 h 664353"/>
              <a:gd name="connsiteX72" fmla="*/ 1247 w 803451"/>
              <a:gd name="connsiteY72" fmla="*/ 496059 h 6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03451" h="664353">
                <a:moveTo>
                  <a:pt x="1247" y="496059"/>
                </a:moveTo>
                <a:cubicBezTo>
                  <a:pt x="-1558" y="481100"/>
                  <a:pt x="391" y="394702"/>
                  <a:pt x="6857" y="344594"/>
                </a:cubicBezTo>
                <a:cubicBezTo>
                  <a:pt x="8054" y="335321"/>
                  <a:pt x="20937" y="331091"/>
                  <a:pt x="23687" y="322155"/>
                </a:cubicBezTo>
                <a:cubicBezTo>
                  <a:pt x="28667" y="305971"/>
                  <a:pt x="26512" y="288369"/>
                  <a:pt x="29296" y="271666"/>
                </a:cubicBezTo>
                <a:cubicBezTo>
                  <a:pt x="30268" y="265833"/>
                  <a:pt x="33281" y="260523"/>
                  <a:pt x="34906" y="254837"/>
                </a:cubicBezTo>
                <a:cubicBezTo>
                  <a:pt x="37024" y="247424"/>
                  <a:pt x="36035" y="238672"/>
                  <a:pt x="40516" y="232398"/>
                </a:cubicBezTo>
                <a:cubicBezTo>
                  <a:pt x="45950" y="224790"/>
                  <a:pt x="55475" y="221178"/>
                  <a:pt x="62955" y="215568"/>
                </a:cubicBezTo>
                <a:cubicBezTo>
                  <a:pt x="64825" y="209958"/>
                  <a:pt x="66940" y="204425"/>
                  <a:pt x="68565" y="198739"/>
                </a:cubicBezTo>
                <a:cubicBezTo>
                  <a:pt x="70683" y="191325"/>
                  <a:pt x="70727" y="183195"/>
                  <a:pt x="74175" y="176299"/>
                </a:cubicBezTo>
                <a:cubicBezTo>
                  <a:pt x="84647" y="155355"/>
                  <a:pt x="95492" y="150495"/>
                  <a:pt x="113444" y="137031"/>
                </a:cubicBezTo>
                <a:cubicBezTo>
                  <a:pt x="117184" y="131421"/>
                  <a:pt x="119896" y="124968"/>
                  <a:pt x="124663" y="120201"/>
                </a:cubicBezTo>
                <a:cubicBezTo>
                  <a:pt x="140737" y="104127"/>
                  <a:pt x="140075" y="112496"/>
                  <a:pt x="158322" y="103372"/>
                </a:cubicBezTo>
                <a:cubicBezTo>
                  <a:pt x="201821" y="81622"/>
                  <a:pt x="149682" y="100643"/>
                  <a:pt x="191981" y="86542"/>
                </a:cubicBezTo>
                <a:lnTo>
                  <a:pt x="231250" y="97762"/>
                </a:lnTo>
                <a:cubicBezTo>
                  <a:pt x="236914" y="99461"/>
                  <a:pt x="242910" y="100500"/>
                  <a:pt x="248079" y="103372"/>
                </a:cubicBezTo>
                <a:cubicBezTo>
                  <a:pt x="305946" y="135520"/>
                  <a:pt x="260487" y="118727"/>
                  <a:pt x="298568" y="131421"/>
                </a:cubicBezTo>
                <a:cubicBezTo>
                  <a:pt x="302308" y="142641"/>
                  <a:pt x="307468" y="153483"/>
                  <a:pt x="309787" y="165080"/>
                </a:cubicBezTo>
                <a:cubicBezTo>
                  <a:pt x="316909" y="200689"/>
                  <a:pt x="313084" y="183879"/>
                  <a:pt x="321007" y="215568"/>
                </a:cubicBezTo>
                <a:cubicBezTo>
                  <a:pt x="322877" y="238007"/>
                  <a:pt x="328115" y="260419"/>
                  <a:pt x="326617" y="282886"/>
                </a:cubicBezTo>
                <a:cubicBezTo>
                  <a:pt x="326169" y="289613"/>
                  <a:pt x="317032" y="293174"/>
                  <a:pt x="315397" y="299715"/>
                </a:cubicBezTo>
                <a:cubicBezTo>
                  <a:pt x="311290" y="316143"/>
                  <a:pt x="311657" y="333374"/>
                  <a:pt x="309787" y="350204"/>
                </a:cubicBezTo>
                <a:cubicBezTo>
                  <a:pt x="313875" y="415603"/>
                  <a:pt x="308641" y="419122"/>
                  <a:pt x="321007" y="462400"/>
                </a:cubicBezTo>
                <a:cubicBezTo>
                  <a:pt x="322632" y="468086"/>
                  <a:pt x="322923" y="474612"/>
                  <a:pt x="326617" y="479229"/>
                </a:cubicBezTo>
                <a:cubicBezTo>
                  <a:pt x="330829" y="484494"/>
                  <a:pt x="337836" y="486709"/>
                  <a:pt x="343446" y="490449"/>
                </a:cubicBezTo>
                <a:cubicBezTo>
                  <a:pt x="343560" y="490678"/>
                  <a:pt x="363922" y="534879"/>
                  <a:pt x="371495" y="540937"/>
                </a:cubicBezTo>
                <a:cubicBezTo>
                  <a:pt x="376113" y="544631"/>
                  <a:pt x="382715" y="544677"/>
                  <a:pt x="388325" y="546547"/>
                </a:cubicBezTo>
                <a:cubicBezTo>
                  <a:pt x="403281" y="591423"/>
                  <a:pt x="380847" y="539071"/>
                  <a:pt x="410764" y="568987"/>
                </a:cubicBezTo>
                <a:cubicBezTo>
                  <a:pt x="414945" y="573168"/>
                  <a:pt x="411757" y="582122"/>
                  <a:pt x="416374" y="585816"/>
                </a:cubicBezTo>
                <a:cubicBezTo>
                  <a:pt x="422394" y="590632"/>
                  <a:pt x="431400" y="589308"/>
                  <a:pt x="438813" y="591426"/>
                </a:cubicBezTo>
                <a:cubicBezTo>
                  <a:pt x="444499" y="593051"/>
                  <a:pt x="450032" y="595166"/>
                  <a:pt x="455642" y="597036"/>
                </a:cubicBezTo>
                <a:cubicBezTo>
                  <a:pt x="459382" y="602646"/>
                  <a:pt x="461145" y="610292"/>
                  <a:pt x="466862" y="613865"/>
                </a:cubicBezTo>
                <a:cubicBezTo>
                  <a:pt x="476891" y="620133"/>
                  <a:pt x="500521" y="625085"/>
                  <a:pt x="500521" y="625085"/>
                </a:cubicBezTo>
                <a:cubicBezTo>
                  <a:pt x="532424" y="656988"/>
                  <a:pt x="501704" y="631286"/>
                  <a:pt x="534180" y="647524"/>
                </a:cubicBezTo>
                <a:cubicBezTo>
                  <a:pt x="540210" y="650539"/>
                  <a:pt x="544551" y="656807"/>
                  <a:pt x="551009" y="658744"/>
                </a:cubicBezTo>
                <a:cubicBezTo>
                  <a:pt x="563674" y="662543"/>
                  <a:pt x="577188" y="662483"/>
                  <a:pt x="590278" y="664353"/>
                </a:cubicBezTo>
                <a:cubicBezTo>
                  <a:pt x="614587" y="660613"/>
                  <a:pt x="639345" y="659099"/>
                  <a:pt x="663206" y="653134"/>
                </a:cubicBezTo>
                <a:cubicBezTo>
                  <a:pt x="669747" y="651499"/>
                  <a:pt x="673838" y="644570"/>
                  <a:pt x="680035" y="641914"/>
                </a:cubicBezTo>
                <a:cubicBezTo>
                  <a:pt x="687121" y="638877"/>
                  <a:pt x="695255" y="639011"/>
                  <a:pt x="702474" y="636304"/>
                </a:cubicBezTo>
                <a:cubicBezTo>
                  <a:pt x="710304" y="633368"/>
                  <a:pt x="717434" y="628825"/>
                  <a:pt x="724914" y="625085"/>
                </a:cubicBezTo>
                <a:cubicBezTo>
                  <a:pt x="752254" y="570400"/>
                  <a:pt x="716094" y="634363"/>
                  <a:pt x="758573" y="585816"/>
                </a:cubicBezTo>
                <a:cubicBezTo>
                  <a:pt x="765753" y="577610"/>
                  <a:pt x="769792" y="567117"/>
                  <a:pt x="775402" y="557767"/>
                </a:cubicBezTo>
                <a:cubicBezTo>
                  <a:pt x="779142" y="539068"/>
                  <a:pt x="781998" y="520170"/>
                  <a:pt x="786622" y="501669"/>
                </a:cubicBezTo>
                <a:cubicBezTo>
                  <a:pt x="788492" y="494189"/>
                  <a:pt x="789524" y="486448"/>
                  <a:pt x="792231" y="479229"/>
                </a:cubicBezTo>
                <a:cubicBezTo>
                  <a:pt x="795167" y="471399"/>
                  <a:pt x="799711" y="464270"/>
                  <a:pt x="803451" y="456790"/>
                </a:cubicBezTo>
                <a:cubicBezTo>
                  <a:pt x="792780" y="382092"/>
                  <a:pt x="807546" y="449174"/>
                  <a:pt x="781012" y="389472"/>
                </a:cubicBezTo>
                <a:cubicBezTo>
                  <a:pt x="777881" y="382427"/>
                  <a:pt x="777431" y="374471"/>
                  <a:pt x="775402" y="367033"/>
                </a:cubicBezTo>
                <a:cubicBezTo>
                  <a:pt x="771820" y="353899"/>
                  <a:pt x="769639" y="340236"/>
                  <a:pt x="764182" y="327764"/>
                </a:cubicBezTo>
                <a:cubicBezTo>
                  <a:pt x="756465" y="310126"/>
                  <a:pt x="745100" y="294313"/>
                  <a:pt x="736133" y="277276"/>
                </a:cubicBezTo>
                <a:cubicBezTo>
                  <a:pt x="702550" y="213468"/>
                  <a:pt x="726291" y="233317"/>
                  <a:pt x="691255" y="209958"/>
                </a:cubicBezTo>
                <a:cubicBezTo>
                  <a:pt x="664596" y="156642"/>
                  <a:pt x="701778" y="225090"/>
                  <a:pt x="646376" y="153860"/>
                </a:cubicBezTo>
                <a:cubicBezTo>
                  <a:pt x="642746" y="149192"/>
                  <a:pt x="644460" y="141648"/>
                  <a:pt x="640766" y="137031"/>
                </a:cubicBezTo>
                <a:cubicBezTo>
                  <a:pt x="636554" y="131766"/>
                  <a:pt x="628704" y="130578"/>
                  <a:pt x="623937" y="125811"/>
                </a:cubicBezTo>
                <a:cubicBezTo>
                  <a:pt x="611747" y="113620"/>
                  <a:pt x="603092" y="98075"/>
                  <a:pt x="590278" y="86542"/>
                </a:cubicBezTo>
                <a:cubicBezTo>
                  <a:pt x="584062" y="80948"/>
                  <a:pt x="574930" y="79755"/>
                  <a:pt x="567839" y="75323"/>
                </a:cubicBezTo>
                <a:cubicBezTo>
                  <a:pt x="540205" y="58052"/>
                  <a:pt x="549303" y="56188"/>
                  <a:pt x="517350" y="41664"/>
                </a:cubicBezTo>
                <a:cubicBezTo>
                  <a:pt x="494789" y="31409"/>
                  <a:pt x="483162" y="31094"/>
                  <a:pt x="461252" y="24834"/>
                </a:cubicBezTo>
                <a:cubicBezTo>
                  <a:pt x="455566" y="23210"/>
                  <a:pt x="450241" y="20283"/>
                  <a:pt x="444423" y="19225"/>
                </a:cubicBezTo>
                <a:cubicBezTo>
                  <a:pt x="429590" y="16528"/>
                  <a:pt x="414504" y="15485"/>
                  <a:pt x="399544" y="13615"/>
                </a:cubicBezTo>
                <a:cubicBezTo>
                  <a:pt x="342739" y="-587"/>
                  <a:pt x="342076" y="-5625"/>
                  <a:pt x="270519" y="8005"/>
                </a:cubicBezTo>
                <a:cubicBezTo>
                  <a:pt x="256626" y="10651"/>
                  <a:pt x="233431" y="27120"/>
                  <a:pt x="220030" y="36054"/>
                </a:cubicBezTo>
                <a:cubicBezTo>
                  <a:pt x="218160" y="41664"/>
                  <a:pt x="218205" y="48340"/>
                  <a:pt x="214420" y="52883"/>
                </a:cubicBezTo>
                <a:cubicBezTo>
                  <a:pt x="210071" y="58102"/>
                  <a:pt x="182826" y="75817"/>
                  <a:pt x="175152" y="80933"/>
                </a:cubicBezTo>
                <a:cubicBezTo>
                  <a:pt x="159668" y="127383"/>
                  <a:pt x="170492" y="104751"/>
                  <a:pt x="141493" y="148250"/>
                </a:cubicBezTo>
                <a:cubicBezTo>
                  <a:pt x="137753" y="153860"/>
                  <a:pt x="135883" y="161340"/>
                  <a:pt x="130273" y="165080"/>
                </a:cubicBezTo>
                <a:lnTo>
                  <a:pt x="113444" y="176299"/>
                </a:lnTo>
                <a:cubicBezTo>
                  <a:pt x="92874" y="207155"/>
                  <a:pt x="113444" y="180974"/>
                  <a:pt x="85395" y="204348"/>
                </a:cubicBezTo>
                <a:cubicBezTo>
                  <a:pt x="30249" y="250303"/>
                  <a:pt x="101475" y="193878"/>
                  <a:pt x="57346" y="238007"/>
                </a:cubicBezTo>
                <a:cubicBezTo>
                  <a:pt x="50735" y="244618"/>
                  <a:pt x="42386" y="249227"/>
                  <a:pt x="34906" y="254837"/>
                </a:cubicBezTo>
                <a:cubicBezTo>
                  <a:pt x="23638" y="271739"/>
                  <a:pt x="21008" y="274177"/>
                  <a:pt x="12467" y="294106"/>
                </a:cubicBezTo>
                <a:cubicBezTo>
                  <a:pt x="7638" y="305374"/>
                  <a:pt x="4094" y="321986"/>
                  <a:pt x="1247" y="333374"/>
                </a:cubicBezTo>
                <a:cubicBezTo>
                  <a:pt x="3117" y="352073"/>
                  <a:pt x="2631" y="371161"/>
                  <a:pt x="6857" y="389472"/>
                </a:cubicBezTo>
                <a:cubicBezTo>
                  <a:pt x="22753" y="458354"/>
                  <a:pt x="17621" y="337300"/>
                  <a:pt x="23687" y="434351"/>
                </a:cubicBezTo>
                <a:cubicBezTo>
                  <a:pt x="24970" y="454880"/>
                  <a:pt x="4052" y="511018"/>
                  <a:pt x="1247" y="496059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2900" dirty="0"/>
              <a:t>アヤメ属 </a:t>
            </a:r>
            <a:r>
              <a:rPr lang="en-US" altLang="ja-JP" sz="2900" dirty="0"/>
              <a:t>(Iris)</a:t>
            </a:r>
            <a:endParaRPr lang="ja-JP" altLang="en-US" sz="29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56815" y="834039"/>
            <a:ext cx="5770912" cy="5333166"/>
          </a:xfrm>
        </p:spPr>
        <p:txBody>
          <a:bodyPr>
            <a:noAutofit/>
          </a:bodyPr>
          <a:lstStyle/>
          <a:p>
            <a:r>
              <a:rPr lang="ja-JP" altLang="en-US" sz="2400" dirty="0"/>
              <a:t>多年草</a:t>
            </a:r>
            <a:endParaRPr lang="en-US" altLang="ja-JP" sz="2400" dirty="0"/>
          </a:p>
          <a:p>
            <a:r>
              <a:rPr lang="ja-JP" altLang="en-US" sz="2400" dirty="0"/>
              <a:t>世界に </a:t>
            </a:r>
            <a:r>
              <a:rPr lang="en-US" altLang="ja-JP" sz="2400" dirty="0"/>
              <a:t>150</a:t>
            </a:r>
            <a:r>
              <a:rPr lang="ja-JP" altLang="en-US" sz="2400" dirty="0"/>
              <a:t>種</a:t>
            </a:r>
            <a:r>
              <a:rPr lang="en-US" altLang="ja-JP" sz="2400" dirty="0"/>
              <a:t>. </a:t>
            </a:r>
            <a:r>
              <a:rPr lang="ja-JP" altLang="en-US" sz="2400" dirty="0"/>
              <a:t>日本に </a:t>
            </a:r>
            <a:r>
              <a:rPr lang="en-US" altLang="ja-JP" sz="2400" dirty="0"/>
              <a:t>9</a:t>
            </a:r>
            <a:r>
              <a:rPr lang="ja-JP" altLang="en-US" sz="2400" dirty="0"/>
              <a:t>種</a:t>
            </a:r>
            <a:r>
              <a:rPr lang="en-US" altLang="ja-JP" sz="2400" dirty="0"/>
              <a:t>.</a:t>
            </a:r>
          </a:p>
          <a:p>
            <a:r>
              <a:rPr lang="ja-JP" altLang="en-US" sz="2400" dirty="0"/>
              <a:t>花被片は </a:t>
            </a:r>
            <a:r>
              <a:rPr lang="en-US" altLang="ja-JP" sz="2400" dirty="0"/>
              <a:t>6</a:t>
            </a:r>
            <a:r>
              <a:rPr lang="ja-JP" altLang="en-US" sz="2400" dirty="0"/>
              <a:t>個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外花被片</a:t>
            </a:r>
            <a:r>
              <a:rPr lang="ja-JP" altLang="en-US" sz="2400" dirty="0"/>
              <a:t>（がいかひへん） </a:t>
            </a:r>
            <a:r>
              <a:rPr lang="en-US" altLang="ja-JP" sz="2400" dirty="0">
                <a:solidFill>
                  <a:srgbClr val="C00000"/>
                </a:solidFill>
              </a:rPr>
              <a:t>Sepal</a:t>
            </a:r>
            <a:r>
              <a:rPr lang="ja-JP" altLang="en-US" sz="2400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3</a:t>
            </a:r>
            <a:r>
              <a:rPr lang="ja-JP" altLang="en-US" sz="2400" dirty="0"/>
              <a:t>個（大型で下に垂れる）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内花被片</a:t>
            </a:r>
            <a:r>
              <a:rPr lang="ja-JP" altLang="en-US" sz="2400" dirty="0"/>
              <a:t>（ないかひへん） </a:t>
            </a:r>
            <a:r>
              <a:rPr lang="en-US" altLang="ja-JP" sz="2400" dirty="0">
                <a:solidFill>
                  <a:srgbClr val="C00000"/>
                </a:solidFill>
              </a:rPr>
              <a:t>Petal</a:t>
            </a:r>
          </a:p>
          <a:p>
            <a:pPr marL="0" indent="0">
              <a:buNone/>
            </a:pPr>
            <a:r>
              <a:rPr lang="en-US" altLang="ja-JP" sz="2400" dirty="0"/>
              <a:t>	3</a:t>
            </a:r>
            <a:r>
              <a:rPr lang="ja-JP" altLang="en-US" sz="2400" dirty="0"/>
              <a:t>個（直立する）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CA150-FBCC-4EED-BD77-593698E95F3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フリーフォーム 6"/>
          <p:cNvSpPr/>
          <p:nvPr/>
        </p:nvSpPr>
        <p:spPr>
          <a:xfrm>
            <a:off x="1538154" y="2646881"/>
            <a:ext cx="87054" cy="1240033"/>
          </a:xfrm>
          <a:custGeom>
            <a:avLst/>
            <a:gdLst>
              <a:gd name="connsiteX0" fmla="*/ 73696 w 87054"/>
              <a:gd name="connsiteY0" fmla="*/ 0 h 1240033"/>
              <a:gd name="connsiteX1" fmla="*/ 68086 w 87054"/>
              <a:gd name="connsiteY1" fmla="*/ 28049 h 1240033"/>
              <a:gd name="connsiteX2" fmla="*/ 62476 w 87054"/>
              <a:gd name="connsiteY2" fmla="*/ 201953 h 1240033"/>
              <a:gd name="connsiteX3" fmla="*/ 73696 w 87054"/>
              <a:gd name="connsiteY3" fmla="*/ 241222 h 1240033"/>
              <a:gd name="connsiteX4" fmla="*/ 79306 w 87054"/>
              <a:gd name="connsiteY4" fmla="*/ 448785 h 1240033"/>
              <a:gd name="connsiteX5" fmla="*/ 79306 w 87054"/>
              <a:gd name="connsiteY5" fmla="*/ 751715 h 1240033"/>
              <a:gd name="connsiteX6" fmla="*/ 56867 w 87054"/>
              <a:gd name="connsiteY6" fmla="*/ 807814 h 1240033"/>
              <a:gd name="connsiteX7" fmla="*/ 51257 w 87054"/>
              <a:gd name="connsiteY7" fmla="*/ 830253 h 1240033"/>
              <a:gd name="connsiteX8" fmla="*/ 45647 w 87054"/>
              <a:gd name="connsiteY8" fmla="*/ 976108 h 1240033"/>
              <a:gd name="connsiteX9" fmla="*/ 34427 w 87054"/>
              <a:gd name="connsiteY9" fmla="*/ 1099524 h 1240033"/>
              <a:gd name="connsiteX10" fmla="*/ 11988 w 87054"/>
              <a:gd name="connsiteY10" fmla="*/ 1155622 h 1240033"/>
              <a:gd name="connsiteX11" fmla="*/ 6378 w 87054"/>
              <a:gd name="connsiteY11" fmla="*/ 1178061 h 1240033"/>
              <a:gd name="connsiteX12" fmla="*/ 769 w 87054"/>
              <a:gd name="connsiteY12" fmla="*/ 1228550 h 1240033"/>
              <a:gd name="connsiteX13" fmla="*/ 17598 w 87054"/>
              <a:gd name="connsiteY13" fmla="*/ 1239769 h 1240033"/>
              <a:gd name="connsiteX14" fmla="*/ 23208 w 87054"/>
              <a:gd name="connsiteY14" fmla="*/ 1222940 h 1240033"/>
              <a:gd name="connsiteX15" fmla="*/ 28818 w 87054"/>
              <a:gd name="connsiteY15" fmla="*/ 1200501 h 124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7054" h="1240033">
                <a:moveTo>
                  <a:pt x="73696" y="0"/>
                </a:moveTo>
                <a:cubicBezTo>
                  <a:pt x="71826" y="9350"/>
                  <a:pt x="69139" y="18572"/>
                  <a:pt x="68086" y="28049"/>
                </a:cubicBezTo>
                <a:cubicBezTo>
                  <a:pt x="59903" y="101698"/>
                  <a:pt x="50433" y="137722"/>
                  <a:pt x="62476" y="201953"/>
                </a:cubicBezTo>
                <a:cubicBezTo>
                  <a:pt x="64985" y="215333"/>
                  <a:pt x="69956" y="228132"/>
                  <a:pt x="73696" y="241222"/>
                </a:cubicBezTo>
                <a:cubicBezTo>
                  <a:pt x="75566" y="310410"/>
                  <a:pt x="76791" y="379618"/>
                  <a:pt x="79306" y="448785"/>
                </a:cubicBezTo>
                <a:cubicBezTo>
                  <a:pt x="84775" y="599183"/>
                  <a:pt x="93596" y="551661"/>
                  <a:pt x="79306" y="751715"/>
                </a:cubicBezTo>
                <a:cubicBezTo>
                  <a:pt x="77525" y="776644"/>
                  <a:pt x="64830" y="786579"/>
                  <a:pt x="56867" y="807814"/>
                </a:cubicBezTo>
                <a:cubicBezTo>
                  <a:pt x="54160" y="815033"/>
                  <a:pt x="53127" y="822773"/>
                  <a:pt x="51257" y="830253"/>
                </a:cubicBezTo>
                <a:cubicBezTo>
                  <a:pt x="49387" y="878871"/>
                  <a:pt x="48077" y="927514"/>
                  <a:pt x="45647" y="976108"/>
                </a:cubicBezTo>
                <a:cubicBezTo>
                  <a:pt x="45549" y="978067"/>
                  <a:pt x="39509" y="1081228"/>
                  <a:pt x="34427" y="1099524"/>
                </a:cubicBezTo>
                <a:cubicBezTo>
                  <a:pt x="29037" y="1118929"/>
                  <a:pt x="16873" y="1136084"/>
                  <a:pt x="11988" y="1155622"/>
                </a:cubicBezTo>
                <a:lnTo>
                  <a:pt x="6378" y="1178061"/>
                </a:lnTo>
                <a:cubicBezTo>
                  <a:pt x="4508" y="1194891"/>
                  <a:pt x="-2260" y="1211890"/>
                  <a:pt x="769" y="1228550"/>
                </a:cubicBezTo>
                <a:cubicBezTo>
                  <a:pt x="1975" y="1235183"/>
                  <a:pt x="11057" y="1241404"/>
                  <a:pt x="17598" y="1239769"/>
                </a:cubicBezTo>
                <a:cubicBezTo>
                  <a:pt x="23335" y="1238335"/>
                  <a:pt x="21583" y="1228626"/>
                  <a:pt x="23208" y="1222940"/>
                </a:cubicBezTo>
                <a:cubicBezTo>
                  <a:pt x="25326" y="1215527"/>
                  <a:pt x="28818" y="1200501"/>
                  <a:pt x="28818" y="12005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1611850" y="2646881"/>
            <a:ext cx="61708" cy="1250989"/>
          </a:xfrm>
          <a:custGeom>
            <a:avLst/>
            <a:gdLst>
              <a:gd name="connsiteX0" fmla="*/ 61708 w 61708"/>
              <a:gd name="connsiteY0" fmla="*/ 0 h 1250989"/>
              <a:gd name="connsiteX1" fmla="*/ 50488 w 61708"/>
              <a:gd name="connsiteY1" fmla="*/ 375858 h 1250989"/>
              <a:gd name="connsiteX2" fmla="*/ 44879 w 61708"/>
              <a:gd name="connsiteY2" fmla="*/ 785374 h 1250989"/>
              <a:gd name="connsiteX3" fmla="*/ 28049 w 61708"/>
              <a:gd name="connsiteY3" fmla="*/ 936839 h 1250989"/>
              <a:gd name="connsiteX4" fmla="*/ 16830 w 61708"/>
              <a:gd name="connsiteY4" fmla="*/ 1105134 h 1250989"/>
              <a:gd name="connsiteX5" fmla="*/ 5610 w 61708"/>
              <a:gd name="connsiteY5" fmla="*/ 1172452 h 1250989"/>
              <a:gd name="connsiteX6" fmla="*/ 0 w 61708"/>
              <a:gd name="connsiteY6" fmla="*/ 1250989 h 125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08" h="1250989">
                <a:moveTo>
                  <a:pt x="61708" y="0"/>
                </a:moveTo>
                <a:cubicBezTo>
                  <a:pt x="57968" y="125286"/>
                  <a:pt x="53173" y="250545"/>
                  <a:pt x="50488" y="375858"/>
                </a:cubicBezTo>
                <a:cubicBezTo>
                  <a:pt x="47563" y="512345"/>
                  <a:pt x="48090" y="648894"/>
                  <a:pt x="44879" y="785374"/>
                </a:cubicBezTo>
                <a:cubicBezTo>
                  <a:pt x="43856" y="828868"/>
                  <a:pt x="33528" y="895750"/>
                  <a:pt x="28049" y="936839"/>
                </a:cubicBezTo>
                <a:cubicBezTo>
                  <a:pt x="25829" y="979018"/>
                  <a:pt x="23061" y="1057358"/>
                  <a:pt x="16830" y="1105134"/>
                </a:cubicBezTo>
                <a:cubicBezTo>
                  <a:pt x="13888" y="1127692"/>
                  <a:pt x="9350" y="1150013"/>
                  <a:pt x="5610" y="1172452"/>
                </a:cubicBezTo>
                <a:lnTo>
                  <a:pt x="0" y="125098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428179" y="2551514"/>
            <a:ext cx="1153025" cy="869522"/>
          </a:xfrm>
          <a:custGeom>
            <a:avLst/>
            <a:gdLst>
              <a:gd name="connsiteX0" fmla="*/ 1150012 w 1153025"/>
              <a:gd name="connsiteY0" fmla="*/ 72928 h 869522"/>
              <a:gd name="connsiteX1" fmla="*/ 1144402 w 1153025"/>
              <a:gd name="connsiteY1" fmla="*/ 22439 h 869522"/>
              <a:gd name="connsiteX2" fmla="*/ 1099524 w 1153025"/>
              <a:gd name="connsiteY2" fmla="*/ 5610 h 869522"/>
              <a:gd name="connsiteX3" fmla="*/ 1020986 w 1153025"/>
              <a:gd name="connsiteY3" fmla="*/ 0 h 869522"/>
              <a:gd name="connsiteX4" fmla="*/ 908790 w 1153025"/>
              <a:gd name="connsiteY4" fmla="*/ 5610 h 869522"/>
              <a:gd name="connsiteX5" fmla="*/ 891961 w 1153025"/>
              <a:gd name="connsiteY5" fmla="*/ 16830 h 869522"/>
              <a:gd name="connsiteX6" fmla="*/ 869521 w 1153025"/>
              <a:gd name="connsiteY6" fmla="*/ 22439 h 869522"/>
              <a:gd name="connsiteX7" fmla="*/ 852692 w 1153025"/>
              <a:gd name="connsiteY7" fmla="*/ 28049 h 869522"/>
              <a:gd name="connsiteX8" fmla="*/ 785374 w 1153025"/>
              <a:gd name="connsiteY8" fmla="*/ 50488 h 869522"/>
              <a:gd name="connsiteX9" fmla="*/ 740496 w 1153025"/>
              <a:gd name="connsiteY9" fmla="*/ 78538 h 869522"/>
              <a:gd name="connsiteX10" fmla="*/ 706837 w 1153025"/>
              <a:gd name="connsiteY10" fmla="*/ 95367 h 869522"/>
              <a:gd name="connsiteX11" fmla="*/ 690007 w 1153025"/>
              <a:gd name="connsiteY11" fmla="*/ 129026 h 869522"/>
              <a:gd name="connsiteX12" fmla="*/ 678788 w 1153025"/>
              <a:gd name="connsiteY12" fmla="*/ 145855 h 869522"/>
              <a:gd name="connsiteX13" fmla="*/ 667568 w 1153025"/>
              <a:gd name="connsiteY13" fmla="*/ 173904 h 869522"/>
              <a:gd name="connsiteX14" fmla="*/ 650739 w 1153025"/>
              <a:gd name="connsiteY14" fmla="*/ 190734 h 869522"/>
              <a:gd name="connsiteX15" fmla="*/ 633909 w 1153025"/>
              <a:gd name="connsiteY15" fmla="*/ 235612 h 869522"/>
              <a:gd name="connsiteX16" fmla="*/ 622690 w 1153025"/>
              <a:gd name="connsiteY16" fmla="*/ 280491 h 869522"/>
              <a:gd name="connsiteX17" fmla="*/ 605860 w 1153025"/>
              <a:gd name="connsiteY17" fmla="*/ 308540 h 869522"/>
              <a:gd name="connsiteX18" fmla="*/ 600250 w 1153025"/>
              <a:gd name="connsiteY18" fmla="*/ 325369 h 869522"/>
              <a:gd name="connsiteX19" fmla="*/ 589031 w 1153025"/>
              <a:gd name="connsiteY19" fmla="*/ 353419 h 869522"/>
              <a:gd name="connsiteX20" fmla="*/ 549762 w 1153025"/>
              <a:gd name="connsiteY20" fmla="*/ 443176 h 869522"/>
              <a:gd name="connsiteX21" fmla="*/ 516103 w 1153025"/>
              <a:gd name="connsiteY21" fmla="*/ 504884 h 869522"/>
              <a:gd name="connsiteX22" fmla="*/ 499274 w 1153025"/>
              <a:gd name="connsiteY22" fmla="*/ 560982 h 869522"/>
              <a:gd name="connsiteX23" fmla="*/ 493664 w 1153025"/>
              <a:gd name="connsiteY23" fmla="*/ 577811 h 869522"/>
              <a:gd name="connsiteX24" fmla="*/ 488054 w 1153025"/>
              <a:gd name="connsiteY24" fmla="*/ 605860 h 869522"/>
              <a:gd name="connsiteX25" fmla="*/ 465615 w 1153025"/>
              <a:gd name="connsiteY25" fmla="*/ 729276 h 869522"/>
              <a:gd name="connsiteX26" fmla="*/ 448785 w 1153025"/>
              <a:gd name="connsiteY26" fmla="*/ 768545 h 869522"/>
              <a:gd name="connsiteX27" fmla="*/ 420736 w 1153025"/>
              <a:gd name="connsiteY27" fmla="*/ 785374 h 869522"/>
              <a:gd name="connsiteX28" fmla="*/ 375858 w 1153025"/>
              <a:gd name="connsiteY28" fmla="*/ 813423 h 869522"/>
              <a:gd name="connsiteX29" fmla="*/ 359028 w 1153025"/>
              <a:gd name="connsiteY29" fmla="*/ 824643 h 869522"/>
              <a:gd name="connsiteX30" fmla="*/ 308540 w 1153025"/>
              <a:gd name="connsiteY30" fmla="*/ 841473 h 869522"/>
              <a:gd name="connsiteX31" fmla="*/ 280491 w 1153025"/>
              <a:gd name="connsiteY31" fmla="*/ 852692 h 869522"/>
              <a:gd name="connsiteX32" fmla="*/ 263661 w 1153025"/>
              <a:gd name="connsiteY32" fmla="*/ 863912 h 869522"/>
              <a:gd name="connsiteX33" fmla="*/ 218783 w 1153025"/>
              <a:gd name="connsiteY33" fmla="*/ 869522 h 869522"/>
              <a:gd name="connsiteX34" fmla="*/ 145855 w 1153025"/>
              <a:gd name="connsiteY34" fmla="*/ 863912 h 869522"/>
              <a:gd name="connsiteX35" fmla="*/ 123416 w 1153025"/>
              <a:gd name="connsiteY35" fmla="*/ 841473 h 869522"/>
              <a:gd name="connsiteX36" fmla="*/ 84147 w 1153025"/>
              <a:gd name="connsiteY36" fmla="*/ 813423 h 869522"/>
              <a:gd name="connsiteX37" fmla="*/ 72928 w 1153025"/>
              <a:gd name="connsiteY37" fmla="*/ 796594 h 869522"/>
              <a:gd name="connsiteX38" fmla="*/ 56098 w 1153025"/>
              <a:gd name="connsiteY38" fmla="*/ 785374 h 869522"/>
              <a:gd name="connsiteX39" fmla="*/ 44878 w 1153025"/>
              <a:gd name="connsiteY39" fmla="*/ 751715 h 869522"/>
              <a:gd name="connsiteX40" fmla="*/ 39269 w 1153025"/>
              <a:gd name="connsiteY40" fmla="*/ 734886 h 869522"/>
              <a:gd name="connsiteX41" fmla="*/ 28049 w 1153025"/>
              <a:gd name="connsiteY41" fmla="*/ 718057 h 869522"/>
              <a:gd name="connsiteX42" fmla="*/ 22439 w 1153025"/>
              <a:gd name="connsiteY42" fmla="*/ 690008 h 869522"/>
              <a:gd name="connsiteX43" fmla="*/ 11220 w 1153025"/>
              <a:gd name="connsiteY43" fmla="*/ 673178 h 869522"/>
              <a:gd name="connsiteX44" fmla="*/ 0 w 1153025"/>
              <a:gd name="connsiteY44" fmla="*/ 594641 h 869522"/>
              <a:gd name="connsiteX45" fmla="*/ 5610 w 1153025"/>
              <a:gd name="connsiteY45" fmla="*/ 460005 h 869522"/>
              <a:gd name="connsiteX46" fmla="*/ 16829 w 1153025"/>
              <a:gd name="connsiteY46" fmla="*/ 437566 h 869522"/>
              <a:gd name="connsiteX47" fmla="*/ 28049 w 1153025"/>
              <a:gd name="connsiteY47" fmla="*/ 403907 h 869522"/>
              <a:gd name="connsiteX48" fmla="*/ 39269 w 1153025"/>
              <a:gd name="connsiteY48" fmla="*/ 364638 h 869522"/>
              <a:gd name="connsiteX49" fmla="*/ 67318 w 1153025"/>
              <a:gd name="connsiteY49" fmla="*/ 325369 h 869522"/>
              <a:gd name="connsiteX50" fmla="*/ 84147 w 1153025"/>
              <a:gd name="connsiteY50" fmla="*/ 280491 h 869522"/>
              <a:gd name="connsiteX51" fmla="*/ 106586 w 1153025"/>
              <a:gd name="connsiteY51" fmla="*/ 258052 h 869522"/>
              <a:gd name="connsiteX52" fmla="*/ 117806 w 1153025"/>
              <a:gd name="connsiteY52" fmla="*/ 241222 h 869522"/>
              <a:gd name="connsiteX53" fmla="*/ 140245 w 1153025"/>
              <a:gd name="connsiteY53" fmla="*/ 218783 h 869522"/>
              <a:gd name="connsiteX54" fmla="*/ 173904 w 1153025"/>
              <a:gd name="connsiteY54" fmla="*/ 185124 h 869522"/>
              <a:gd name="connsiteX55" fmla="*/ 185124 w 1153025"/>
              <a:gd name="connsiteY55" fmla="*/ 168295 h 869522"/>
              <a:gd name="connsiteX56" fmla="*/ 201953 w 1153025"/>
              <a:gd name="connsiteY56" fmla="*/ 162685 h 869522"/>
              <a:gd name="connsiteX57" fmla="*/ 218783 w 1153025"/>
              <a:gd name="connsiteY57" fmla="*/ 151465 h 869522"/>
              <a:gd name="connsiteX58" fmla="*/ 246832 w 1153025"/>
              <a:gd name="connsiteY58" fmla="*/ 123416 h 869522"/>
              <a:gd name="connsiteX59" fmla="*/ 269271 w 1153025"/>
              <a:gd name="connsiteY59" fmla="*/ 117806 h 869522"/>
              <a:gd name="connsiteX60" fmla="*/ 347809 w 1153025"/>
              <a:gd name="connsiteY60" fmla="*/ 84147 h 869522"/>
              <a:gd name="connsiteX61" fmla="*/ 387077 w 1153025"/>
              <a:gd name="connsiteY61" fmla="*/ 78538 h 869522"/>
              <a:gd name="connsiteX62" fmla="*/ 403907 w 1153025"/>
              <a:gd name="connsiteY62" fmla="*/ 72928 h 869522"/>
              <a:gd name="connsiteX63" fmla="*/ 448785 w 1153025"/>
              <a:gd name="connsiteY63" fmla="*/ 67318 h 869522"/>
              <a:gd name="connsiteX64" fmla="*/ 465615 w 1153025"/>
              <a:gd name="connsiteY64" fmla="*/ 56098 h 869522"/>
              <a:gd name="connsiteX65" fmla="*/ 499274 w 1153025"/>
              <a:gd name="connsiteY65" fmla="*/ 50488 h 869522"/>
              <a:gd name="connsiteX66" fmla="*/ 521713 w 1153025"/>
              <a:gd name="connsiteY66" fmla="*/ 44879 h 869522"/>
              <a:gd name="connsiteX67" fmla="*/ 572201 w 1153025"/>
              <a:gd name="connsiteY67" fmla="*/ 28049 h 869522"/>
              <a:gd name="connsiteX68" fmla="*/ 639519 w 1153025"/>
              <a:gd name="connsiteY68" fmla="*/ 11220 h 869522"/>
              <a:gd name="connsiteX69" fmla="*/ 875131 w 1153025"/>
              <a:gd name="connsiteY69" fmla="*/ 16830 h 869522"/>
              <a:gd name="connsiteX70" fmla="*/ 897571 w 1153025"/>
              <a:gd name="connsiteY70" fmla="*/ 22439 h 869522"/>
              <a:gd name="connsiteX71" fmla="*/ 931229 w 1153025"/>
              <a:gd name="connsiteY71" fmla="*/ 28049 h 869522"/>
              <a:gd name="connsiteX72" fmla="*/ 1015377 w 1153025"/>
              <a:gd name="connsiteY72" fmla="*/ 33659 h 869522"/>
              <a:gd name="connsiteX73" fmla="*/ 1082694 w 1153025"/>
              <a:gd name="connsiteY73" fmla="*/ 44879 h 869522"/>
              <a:gd name="connsiteX74" fmla="*/ 1105134 w 1153025"/>
              <a:gd name="connsiteY74" fmla="*/ 50488 h 869522"/>
              <a:gd name="connsiteX75" fmla="*/ 1150012 w 1153025"/>
              <a:gd name="connsiteY75" fmla="*/ 72928 h 86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153025" h="869522">
                <a:moveTo>
                  <a:pt x="1150012" y="72928"/>
                </a:moveTo>
                <a:cubicBezTo>
                  <a:pt x="1156557" y="68253"/>
                  <a:pt x="1151409" y="37854"/>
                  <a:pt x="1144402" y="22439"/>
                </a:cubicBezTo>
                <a:cubicBezTo>
                  <a:pt x="1141144" y="15272"/>
                  <a:pt x="1106033" y="6333"/>
                  <a:pt x="1099524" y="5610"/>
                </a:cubicBezTo>
                <a:cubicBezTo>
                  <a:pt x="1073439" y="2712"/>
                  <a:pt x="1047165" y="1870"/>
                  <a:pt x="1020986" y="0"/>
                </a:cubicBezTo>
                <a:cubicBezTo>
                  <a:pt x="983587" y="1870"/>
                  <a:pt x="945921" y="767"/>
                  <a:pt x="908790" y="5610"/>
                </a:cubicBezTo>
                <a:cubicBezTo>
                  <a:pt x="902105" y="6482"/>
                  <a:pt x="898158" y="14174"/>
                  <a:pt x="891961" y="16830"/>
                </a:cubicBezTo>
                <a:cubicBezTo>
                  <a:pt x="884874" y="19867"/>
                  <a:pt x="876935" y="20321"/>
                  <a:pt x="869521" y="22439"/>
                </a:cubicBezTo>
                <a:cubicBezTo>
                  <a:pt x="863835" y="24063"/>
                  <a:pt x="858229" y="25973"/>
                  <a:pt x="852692" y="28049"/>
                </a:cubicBezTo>
                <a:cubicBezTo>
                  <a:pt x="800616" y="47578"/>
                  <a:pt x="849720" y="32105"/>
                  <a:pt x="785374" y="50488"/>
                </a:cubicBezTo>
                <a:cubicBezTo>
                  <a:pt x="742480" y="82660"/>
                  <a:pt x="783609" y="53902"/>
                  <a:pt x="740496" y="78538"/>
                </a:cubicBezTo>
                <a:cubicBezTo>
                  <a:pt x="710049" y="95936"/>
                  <a:pt x="737690" y="85082"/>
                  <a:pt x="706837" y="95367"/>
                </a:cubicBezTo>
                <a:cubicBezTo>
                  <a:pt x="674689" y="143586"/>
                  <a:pt x="713228" y="82583"/>
                  <a:pt x="690007" y="129026"/>
                </a:cubicBezTo>
                <a:cubicBezTo>
                  <a:pt x="686992" y="135056"/>
                  <a:pt x="681803" y="139825"/>
                  <a:pt x="678788" y="145855"/>
                </a:cubicBezTo>
                <a:cubicBezTo>
                  <a:pt x="674285" y="154862"/>
                  <a:pt x="672905" y="165365"/>
                  <a:pt x="667568" y="173904"/>
                </a:cubicBezTo>
                <a:cubicBezTo>
                  <a:pt x="663363" y="180632"/>
                  <a:pt x="656349" y="185124"/>
                  <a:pt x="650739" y="190734"/>
                </a:cubicBezTo>
                <a:cubicBezTo>
                  <a:pt x="645883" y="202873"/>
                  <a:pt x="637677" y="221796"/>
                  <a:pt x="633909" y="235612"/>
                </a:cubicBezTo>
                <a:cubicBezTo>
                  <a:pt x="629852" y="250489"/>
                  <a:pt x="630624" y="267269"/>
                  <a:pt x="622690" y="280491"/>
                </a:cubicBezTo>
                <a:cubicBezTo>
                  <a:pt x="617080" y="289841"/>
                  <a:pt x="610736" y="298788"/>
                  <a:pt x="605860" y="308540"/>
                </a:cubicBezTo>
                <a:cubicBezTo>
                  <a:pt x="603215" y="313829"/>
                  <a:pt x="602326" y="319832"/>
                  <a:pt x="600250" y="325369"/>
                </a:cubicBezTo>
                <a:cubicBezTo>
                  <a:pt x="596714" y="334798"/>
                  <a:pt x="592998" y="344163"/>
                  <a:pt x="589031" y="353419"/>
                </a:cubicBezTo>
                <a:cubicBezTo>
                  <a:pt x="576167" y="383436"/>
                  <a:pt x="562783" y="413227"/>
                  <a:pt x="549762" y="443176"/>
                </a:cubicBezTo>
                <a:cubicBezTo>
                  <a:pt x="528543" y="491979"/>
                  <a:pt x="541940" y="470433"/>
                  <a:pt x="516103" y="504884"/>
                </a:cubicBezTo>
                <a:cubicBezTo>
                  <a:pt x="489440" y="584868"/>
                  <a:pt x="516229" y="501635"/>
                  <a:pt x="499274" y="560982"/>
                </a:cubicBezTo>
                <a:cubicBezTo>
                  <a:pt x="497650" y="566668"/>
                  <a:pt x="495098" y="572074"/>
                  <a:pt x="493664" y="577811"/>
                </a:cubicBezTo>
                <a:cubicBezTo>
                  <a:pt x="491351" y="587061"/>
                  <a:pt x="489924" y="596510"/>
                  <a:pt x="488054" y="605860"/>
                </a:cubicBezTo>
                <a:cubicBezTo>
                  <a:pt x="480993" y="683528"/>
                  <a:pt x="487383" y="653085"/>
                  <a:pt x="465615" y="729276"/>
                </a:cubicBezTo>
                <a:cubicBezTo>
                  <a:pt x="462933" y="738664"/>
                  <a:pt x="454769" y="762561"/>
                  <a:pt x="448785" y="768545"/>
                </a:cubicBezTo>
                <a:cubicBezTo>
                  <a:pt x="441075" y="776255"/>
                  <a:pt x="429808" y="779326"/>
                  <a:pt x="420736" y="785374"/>
                </a:cubicBezTo>
                <a:cubicBezTo>
                  <a:pt x="340288" y="839007"/>
                  <a:pt x="452560" y="769594"/>
                  <a:pt x="375858" y="813423"/>
                </a:cubicBezTo>
                <a:cubicBezTo>
                  <a:pt x="370004" y="816768"/>
                  <a:pt x="365059" y="821628"/>
                  <a:pt x="359028" y="824643"/>
                </a:cubicBezTo>
                <a:cubicBezTo>
                  <a:pt x="323915" y="842200"/>
                  <a:pt x="340676" y="830761"/>
                  <a:pt x="308540" y="841473"/>
                </a:cubicBezTo>
                <a:cubicBezTo>
                  <a:pt x="298987" y="844657"/>
                  <a:pt x="289498" y="848189"/>
                  <a:pt x="280491" y="852692"/>
                </a:cubicBezTo>
                <a:cubicBezTo>
                  <a:pt x="274460" y="855707"/>
                  <a:pt x="270166" y="862138"/>
                  <a:pt x="263661" y="863912"/>
                </a:cubicBezTo>
                <a:cubicBezTo>
                  <a:pt x="249116" y="867879"/>
                  <a:pt x="233742" y="867652"/>
                  <a:pt x="218783" y="869522"/>
                </a:cubicBezTo>
                <a:cubicBezTo>
                  <a:pt x="194474" y="867652"/>
                  <a:pt x="169245" y="870792"/>
                  <a:pt x="145855" y="863912"/>
                </a:cubicBezTo>
                <a:cubicBezTo>
                  <a:pt x="135707" y="860927"/>
                  <a:pt x="131377" y="848439"/>
                  <a:pt x="123416" y="841473"/>
                </a:cubicBezTo>
                <a:cubicBezTo>
                  <a:pt x="112279" y="831728"/>
                  <a:pt x="96716" y="821803"/>
                  <a:pt x="84147" y="813423"/>
                </a:cubicBezTo>
                <a:cubicBezTo>
                  <a:pt x="80407" y="807813"/>
                  <a:pt x="77695" y="801361"/>
                  <a:pt x="72928" y="796594"/>
                </a:cubicBezTo>
                <a:cubicBezTo>
                  <a:pt x="68160" y="791826"/>
                  <a:pt x="59672" y="791091"/>
                  <a:pt x="56098" y="785374"/>
                </a:cubicBezTo>
                <a:cubicBezTo>
                  <a:pt x="49830" y="775345"/>
                  <a:pt x="48618" y="762935"/>
                  <a:pt x="44878" y="751715"/>
                </a:cubicBezTo>
                <a:cubicBezTo>
                  <a:pt x="43008" y="746105"/>
                  <a:pt x="42549" y="739806"/>
                  <a:pt x="39269" y="734886"/>
                </a:cubicBezTo>
                <a:lnTo>
                  <a:pt x="28049" y="718057"/>
                </a:lnTo>
                <a:cubicBezTo>
                  <a:pt x="26179" y="708707"/>
                  <a:pt x="25787" y="698936"/>
                  <a:pt x="22439" y="690008"/>
                </a:cubicBezTo>
                <a:cubicBezTo>
                  <a:pt x="20072" y="683695"/>
                  <a:pt x="12764" y="679741"/>
                  <a:pt x="11220" y="673178"/>
                </a:cubicBezTo>
                <a:cubicBezTo>
                  <a:pt x="5163" y="647436"/>
                  <a:pt x="0" y="594641"/>
                  <a:pt x="0" y="594641"/>
                </a:cubicBezTo>
                <a:cubicBezTo>
                  <a:pt x="1870" y="549762"/>
                  <a:pt x="825" y="504667"/>
                  <a:pt x="5610" y="460005"/>
                </a:cubicBezTo>
                <a:cubicBezTo>
                  <a:pt x="6501" y="451690"/>
                  <a:pt x="13723" y="445330"/>
                  <a:pt x="16829" y="437566"/>
                </a:cubicBezTo>
                <a:cubicBezTo>
                  <a:pt x="21221" y="426585"/>
                  <a:pt x="25181" y="415380"/>
                  <a:pt x="28049" y="403907"/>
                </a:cubicBezTo>
                <a:cubicBezTo>
                  <a:pt x="29846" y="396717"/>
                  <a:pt x="35245" y="372686"/>
                  <a:pt x="39269" y="364638"/>
                </a:cubicBezTo>
                <a:cubicBezTo>
                  <a:pt x="43371" y="356434"/>
                  <a:pt x="63506" y="330452"/>
                  <a:pt x="67318" y="325369"/>
                </a:cubicBezTo>
                <a:cubicBezTo>
                  <a:pt x="71575" y="308341"/>
                  <a:pt x="73148" y="295157"/>
                  <a:pt x="84147" y="280491"/>
                </a:cubicBezTo>
                <a:cubicBezTo>
                  <a:pt x="90494" y="272029"/>
                  <a:pt x="99702" y="266083"/>
                  <a:pt x="106586" y="258052"/>
                </a:cubicBezTo>
                <a:cubicBezTo>
                  <a:pt x="110974" y="252933"/>
                  <a:pt x="113418" y="246341"/>
                  <a:pt x="117806" y="241222"/>
                </a:cubicBezTo>
                <a:cubicBezTo>
                  <a:pt x="124690" y="233191"/>
                  <a:pt x="133279" y="226744"/>
                  <a:pt x="140245" y="218783"/>
                </a:cubicBezTo>
                <a:cubicBezTo>
                  <a:pt x="169470" y="185384"/>
                  <a:pt x="143275" y="205545"/>
                  <a:pt x="173904" y="185124"/>
                </a:cubicBezTo>
                <a:cubicBezTo>
                  <a:pt x="177644" y="179514"/>
                  <a:pt x="179859" y="172507"/>
                  <a:pt x="185124" y="168295"/>
                </a:cubicBezTo>
                <a:cubicBezTo>
                  <a:pt x="189741" y="164601"/>
                  <a:pt x="196664" y="165330"/>
                  <a:pt x="201953" y="162685"/>
                </a:cubicBezTo>
                <a:cubicBezTo>
                  <a:pt x="207984" y="159670"/>
                  <a:pt x="213173" y="155205"/>
                  <a:pt x="218783" y="151465"/>
                </a:cubicBezTo>
                <a:cubicBezTo>
                  <a:pt x="228756" y="136505"/>
                  <a:pt x="229379" y="130896"/>
                  <a:pt x="246832" y="123416"/>
                </a:cubicBezTo>
                <a:cubicBezTo>
                  <a:pt x="253918" y="120379"/>
                  <a:pt x="262185" y="120843"/>
                  <a:pt x="269271" y="117806"/>
                </a:cubicBezTo>
                <a:cubicBezTo>
                  <a:pt x="318486" y="96714"/>
                  <a:pt x="310168" y="90990"/>
                  <a:pt x="347809" y="84147"/>
                </a:cubicBezTo>
                <a:cubicBezTo>
                  <a:pt x="360818" y="81782"/>
                  <a:pt x="373988" y="80408"/>
                  <a:pt x="387077" y="78538"/>
                </a:cubicBezTo>
                <a:cubicBezTo>
                  <a:pt x="392687" y="76668"/>
                  <a:pt x="398089" y="73986"/>
                  <a:pt x="403907" y="72928"/>
                </a:cubicBezTo>
                <a:cubicBezTo>
                  <a:pt x="418740" y="70231"/>
                  <a:pt x="434240" y="71285"/>
                  <a:pt x="448785" y="67318"/>
                </a:cubicBezTo>
                <a:cubicBezTo>
                  <a:pt x="455290" y="65544"/>
                  <a:pt x="459219" y="58230"/>
                  <a:pt x="465615" y="56098"/>
                </a:cubicBezTo>
                <a:cubicBezTo>
                  <a:pt x="476406" y="52501"/>
                  <a:pt x="488120" y="52719"/>
                  <a:pt x="499274" y="50488"/>
                </a:cubicBezTo>
                <a:cubicBezTo>
                  <a:pt x="506834" y="48976"/>
                  <a:pt x="514344" y="47146"/>
                  <a:pt x="521713" y="44879"/>
                </a:cubicBezTo>
                <a:cubicBezTo>
                  <a:pt x="538668" y="39662"/>
                  <a:pt x="554703" y="30965"/>
                  <a:pt x="572201" y="28049"/>
                </a:cubicBezTo>
                <a:cubicBezTo>
                  <a:pt x="617526" y="20495"/>
                  <a:pt x="595069" y="26036"/>
                  <a:pt x="639519" y="11220"/>
                </a:cubicBezTo>
                <a:lnTo>
                  <a:pt x="875131" y="16830"/>
                </a:lnTo>
                <a:cubicBezTo>
                  <a:pt x="882834" y="17165"/>
                  <a:pt x="890011" y="20927"/>
                  <a:pt x="897571" y="22439"/>
                </a:cubicBezTo>
                <a:cubicBezTo>
                  <a:pt x="908724" y="24670"/>
                  <a:pt x="919906" y="26971"/>
                  <a:pt x="931229" y="28049"/>
                </a:cubicBezTo>
                <a:cubicBezTo>
                  <a:pt x="959214" y="30714"/>
                  <a:pt x="987328" y="31789"/>
                  <a:pt x="1015377" y="33659"/>
                </a:cubicBezTo>
                <a:cubicBezTo>
                  <a:pt x="1037816" y="37399"/>
                  <a:pt x="1060624" y="39363"/>
                  <a:pt x="1082694" y="44879"/>
                </a:cubicBezTo>
                <a:cubicBezTo>
                  <a:pt x="1090174" y="46749"/>
                  <a:pt x="1097436" y="50060"/>
                  <a:pt x="1105134" y="50488"/>
                </a:cubicBezTo>
                <a:cubicBezTo>
                  <a:pt x="1131273" y="51940"/>
                  <a:pt x="1143467" y="77603"/>
                  <a:pt x="1150012" y="72928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1650899" y="2534685"/>
            <a:ext cx="1033365" cy="1020986"/>
          </a:xfrm>
          <a:custGeom>
            <a:avLst/>
            <a:gdLst>
              <a:gd name="connsiteX0" fmla="*/ 11439 w 1033365"/>
              <a:gd name="connsiteY0" fmla="*/ 134635 h 1020986"/>
              <a:gd name="connsiteX1" fmla="*/ 39489 w 1033365"/>
              <a:gd name="connsiteY1" fmla="*/ 112196 h 1020986"/>
              <a:gd name="connsiteX2" fmla="*/ 50708 w 1033365"/>
              <a:gd name="connsiteY2" fmla="*/ 78537 h 1020986"/>
              <a:gd name="connsiteX3" fmla="*/ 89977 w 1033365"/>
              <a:gd name="connsiteY3" fmla="*/ 61708 h 1020986"/>
              <a:gd name="connsiteX4" fmla="*/ 129246 w 1033365"/>
              <a:gd name="connsiteY4" fmla="*/ 33659 h 1020986"/>
              <a:gd name="connsiteX5" fmla="*/ 190954 w 1033365"/>
              <a:gd name="connsiteY5" fmla="*/ 22439 h 1020986"/>
              <a:gd name="connsiteX6" fmla="*/ 353638 w 1033365"/>
              <a:gd name="connsiteY6" fmla="*/ 39268 h 1020986"/>
              <a:gd name="connsiteX7" fmla="*/ 415346 w 1033365"/>
              <a:gd name="connsiteY7" fmla="*/ 56098 h 1020986"/>
              <a:gd name="connsiteX8" fmla="*/ 437785 w 1033365"/>
              <a:gd name="connsiteY8" fmla="*/ 61708 h 1020986"/>
              <a:gd name="connsiteX9" fmla="*/ 460225 w 1033365"/>
              <a:gd name="connsiteY9" fmla="*/ 89757 h 1020986"/>
              <a:gd name="connsiteX10" fmla="*/ 471444 w 1033365"/>
              <a:gd name="connsiteY10" fmla="*/ 106586 h 1020986"/>
              <a:gd name="connsiteX11" fmla="*/ 488274 w 1033365"/>
              <a:gd name="connsiteY11" fmla="*/ 134635 h 1020986"/>
              <a:gd name="connsiteX12" fmla="*/ 499493 w 1033365"/>
              <a:gd name="connsiteY12" fmla="*/ 179514 h 1020986"/>
              <a:gd name="connsiteX13" fmla="*/ 510713 w 1033365"/>
              <a:gd name="connsiteY13" fmla="*/ 241222 h 1020986"/>
              <a:gd name="connsiteX14" fmla="*/ 505103 w 1033365"/>
              <a:gd name="connsiteY14" fmla="*/ 387077 h 1020986"/>
              <a:gd name="connsiteX15" fmla="*/ 493884 w 1033365"/>
              <a:gd name="connsiteY15" fmla="*/ 471224 h 1020986"/>
              <a:gd name="connsiteX16" fmla="*/ 488274 w 1033365"/>
              <a:gd name="connsiteY16" fmla="*/ 488054 h 1020986"/>
              <a:gd name="connsiteX17" fmla="*/ 477054 w 1033365"/>
              <a:gd name="connsiteY17" fmla="*/ 527322 h 1020986"/>
              <a:gd name="connsiteX18" fmla="*/ 471444 w 1033365"/>
              <a:gd name="connsiteY18" fmla="*/ 549762 h 1020986"/>
              <a:gd name="connsiteX19" fmla="*/ 460225 w 1033365"/>
              <a:gd name="connsiteY19" fmla="*/ 566591 h 1020986"/>
              <a:gd name="connsiteX20" fmla="*/ 449005 w 1033365"/>
              <a:gd name="connsiteY20" fmla="*/ 639519 h 1020986"/>
              <a:gd name="connsiteX21" fmla="*/ 443395 w 1033365"/>
              <a:gd name="connsiteY21" fmla="*/ 667568 h 1020986"/>
              <a:gd name="connsiteX22" fmla="*/ 432176 w 1033365"/>
              <a:gd name="connsiteY22" fmla="*/ 695617 h 1020986"/>
              <a:gd name="connsiteX23" fmla="*/ 426566 w 1033365"/>
              <a:gd name="connsiteY23" fmla="*/ 718056 h 1020986"/>
              <a:gd name="connsiteX24" fmla="*/ 437785 w 1033365"/>
              <a:gd name="connsiteY24" fmla="*/ 824643 h 1020986"/>
              <a:gd name="connsiteX25" fmla="*/ 449005 w 1033365"/>
              <a:gd name="connsiteY25" fmla="*/ 841472 h 1020986"/>
              <a:gd name="connsiteX26" fmla="*/ 465835 w 1033365"/>
              <a:gd name="connsiteY26" fmla="*/ 847082 h 1020986"/>
              <a:gd name="connsiteX27" fmla="*/ 482664 w 1033365"/>
              <a:gd name="connsiteY27" fmla="*/ 858302 h 1020986"/>
              <a:gd name="connsiteX28" fmla="*/ 499493 w 1033365"/>
              <a:gd name="connsiteY28" fmla="*/ 863911 h 1020986"/>
              <a:gd name="connsiteX29" fmla="*/ 516323 w 1033365"/>
              <a:gd name="connsiteY29" fmla="*/ 886351 h 1020986"/>
              <a:gd name="connsiteX30" fmla="*/ 538762 w 1033365"/>
              <a:gd name="connsiteY30" fmla="*/ 903180 h 1020986"/>
              <a:gd name="connsiteX31" fmla="*/ 549982 w 1033365"/>
              <a:gd name="connsiteY31" fmla="*/ 920010 h 1020986"/>
              <a:gd name="connsiteX32" fmla="*/ 566811 w 1033365"/>
              <a:gd name="connsiteY32" fmla="*/ 925619 h 1020986"/>
              <a:gd name="connsiteX33" fmla="*/ 589251 w 1033365"/>
              <a:gd name="connsiteY33" fmla="*/ 936839 h 1020986"/>
              <a:gd name="connsiteX34" fmla="*/ 606080 w 1033365"/>
              <a:gd name="connsiteY34" fmla="*/ 948059 h 1020986"/>
              <a:gd name="connsiteX35" fmla="*/ 639739 w 1033365"/>
              <a:gd name="connsiteY35" fmla="*/ 976108 h 1020986"/>
              <a:gd name="connsiteX36" fmla="*/ 656568 w 1033365"/>
              <a:gd name="connsiteY36" fmla="*/ 981717 h 1020986"/>
              <a:gd name="connsiteX37" fmla="*/ 684617 w 1033365"/>
              <a:gd name="connsiteY37" fmla="*/ 992937 h 1020986"/>
              <a:gd name="connsiteX38" fmla="*/ 718276 w 1033365"/>
              <a:gd name="connsiteY38" fmla="*/ 1009767 h 1020986"/>
              <a:gd name="connsiteX39" fmla="*/ 768765 w 1033365"/>
              <a:gd name="connsiteY39" fmla="*/ 1020986 h 1020986"/>
              <a:gd name="connsiteX40" fmla="*/ 892181 w 1033365"/>
              <a:gd name="connsiteY40" fmla="*/ 1004157 h 1020986"/>
              <a:gd name="connsiteX41" fmla="*/ 948279 w 1033365"/>
              <a:gd name="connsiteY41" fmla="*/ 959278 h 1020986"/>
              <a:gd name="connsiteX42" fmla="*/ 959498 w 1033365"/>
              <a:gd name="connsiteY42" fmla="*/ 942449 h 1020986"/>
              <a:gd name="connsiteX43" fmla="*/ 993157 w 1033365"/>
              <a:gd name="connsiteY43" fmla="*/ 903180 h 1020986"/>
              <a:gd name="connsiteX44" fmla="*/ 1015597 w 1033365"/>
              <a:gd name="connsiteY44" fmla="*/ 841472 h 1020986"/>
              <a:gd name="connsiteX45" fmla="*/ 1021206 w 1033365"/>
              <a:gd name="connsiteY45" fmla="*/ 802203 h 1020986"/>
              <a:gd name="connsiteX46" fmla="*/ 1032426 w 1033365"/>
              <a:gd name="connsiteY46" fmla="*/ 768544 h 1020986"/>
              <a:gd name="connsiteX47" fmla="*/ 1021206 w 1033365"/>
              <a:gd name="connsiteY47" fmla="*/ 544152 h 1020986"/>
              <a:gd name="connsiteX48" fmla="*/ 1009987 w 1033365"/>
              <a:gd name="connsiteY48" fmla="*/ 510493 h 1020986"/>
              <a:gd name="connsiteX49" fmla="*/ 998767 w 1033365"/>
              <a:gd name="connsiteY49" fmla="*/ 471224 h 1020986"/>
              <a:gd name="connsiteX50" fmla="*/ 965108 w 1033365"/>
              <a:gd name="connsiteY50" fmla="*/ 420736 h 1020986"/>
              <a:gd name="connsiteX51" fmla="*/ 953889 w 1033365"/>
              <a:gd name="connsiteY51" fmla="*/ 381467 h 1020986"/>
              <a:gd name="connsiteX52" fmla="*/ 925839 w 1033365"/>
              <a:gd name="connsiteY52" fmla="*/ 347808 h 1020986"/>
              <a:gd name="connsiteX53" fmla="*/ 909010 w 1033365"/>
              <a:gd name="connsiteY53" fmla="*/ 325369 h 1020986"/>
              <a:gd name="connsiteX54" fmla="*/ 875351 w 1033365"/>
              <a:gd name="connsiteY54" fmla="*/ 274881 h 1020986"/>
              <a:gd name="connsiteX55" fmla="*/ 852912 w 1033365"/>
              <a:gd name="connsiteY55" fmla="*/ 252441 h 1020986"/>
              <a:gd name="connsiteX56" fmla="*/ 847302 w 1033365"/>
              <a:gd name="connsiteY56" fmla="*/ 235612 h 1020986"/>
              <a:gd name="connsiteX57" fmla="*/ 824863 w 1033365"/>
              <a:gd name="connsiteY57" fmla="*/ 218783 h 1020986"/>
              <a:gd name="connsiteX58" fmla="*/ 819253 w 1033365"/>
              <a:gd name="connsiteY58" fmla="*/ 201953 h 1020986"/>
              <a:gd name="connsiteX59" fmla="*/ 779984 w 1033365"/>
              <a:gd name="connsiteY59" fmla="*/ 185124 h 1020986"/>
              <a:gd name="connsiteX60" fmla="*/ 768765 w 1033365"/>
              <a:gd name="connsiteY60" fmla="*/ 168294 h 1020986"/>
              <a:gd name="connsiteX61" fmla="*/ 751935 w 1033365"/>
              <a:gd name="connsiteY61" fmla="*/ 162684 h 1020986"/>
              <a:gd name="connsiteX62" fmla="*/ 735106 w 1033365"/>
              <a:gd name="connsiteY62" fmla="*/ 151465 h 1020986"/>
              <a:gd name="connsiteX63" fmla="*/ 695837 w 1033365"/>
              <a:gd name="connsiteY63" fmla="*/ 134635 h 1020986"/>
              <a:gd name="connsiteX64" fmla="*/ 679008 w 1033365"/>
              <a:gd name="connsiteY64" fmla="*/ 112196 h 1020986"/>
              <a:gd name="connsiteX65" fmla="*/ 656568 w 1033365"/>
              <a:gd name="connsiteY65" fmla="*/ 106586 h 1020986"/>
              <a:gd name="connsiteX66" fmla="*/ 617300 w 1033365"/>
              <a:gd name="connsiteY66" fmla="*/ 89757 h 1020986"/>
              <a:gd name="connsiteX67" fmla="*/ 600470 w 1033365"/>
              <a:gd name="connsiteY67" fmla="*/ 72927 h 1020986"/>
              <a:gd name="connsiteX68" fmla="*/ 572421 w 1033365"/>
              <a:gd name="connsiteY68" fmla="*/ 67317 h 1020986"/>
              <a:gd name="connsiteX69" fmla="*/ 555592 w 1033365"/>
              <a:gd name="connsiteY69" fmla="*/ 61708 h 1020986"/>
              <a:gd name="connsiteX70" fmla="*/ 527543 w 1033365"/>
              <a:gd name="connsiteY70" fmla="*/ 50488 h 1020986"/>
              <a:gd name="connsiteX71" fmla="*/ 505103 w 1033365"/>
              <a:gd name="connsiteY71" fmla="*/ 44878 h 1020986"/>
              <a:gd name="connsiteX72" fmla="*/ 454615 w 1033365"/>
              <a:gd name="connsiteY72" fmla="*/ 28049 h 1020986"/>
              <a:gd name="connsiteX73" fmla="*/ 432176 w 1033365"/>
              <a:gd name="connsiteY73" fmla="*/ 22439 h 1020986"/>
              <a:gd name="connsiteX74" fmla="*/ 415346 w 1033365"/>
              <a:gd name="connsiteY74" fmla="*/ 16829 h 1020986"/>
              <a:gd name="connsiteX75" fmla="*/ 381687 w 1033365"/>
              <a:gd name="connsiteY75" fmla="*/ 11219 h 1020986"/>
              <a:gd name="connsiteX76" fmla="*/ 359248 w 1033365"/>
              <a:gd name="connsiteY76" fmla="*/ 5610 h 1020986"/>
              <a:gd name="connsiteX77" fmla="*/ 331199 w 1033365"/>
              <a:gd name="connsiteY77" fmla="*/ 0 h 1020986"/>
              <a:gd name="connsiteX78" fmla="*/ 174124 w 1033365"/>
              <a:gd name="connsiteY78" fmla="*/ 5610 h 1020986"/>
              <a:gd name="connsiteX79" fmla="*/ 157295 w 1033365"/>
              <a:gd name="connsiteY79" fmla="*/ 11219 h 1020986"/>
              <a:gd name="connsiteX80" fmla="*/ 134855 w 1033365"/>
              <a:gd name="connsiteY80" fmla="*/ 16829 h 1020986"/>
              <a:gd name="connsiteX81" fmla="*/ 101197 w 1033365"/>
              <a:gd name="connsiteY81" fmla="*/ 28049 h 1020986"/>
              <a:gd name="connsiteX82" fmla="*/ 89977 w 1033365"/>
              <a:gd name="connsiteY82" fmla="*/ 44878 h 1020986"/>
              <a:gd name="connsiteX83" fmla="*/ 73147 w 1033365"/>
              <a:gd name="connsiteY83" fmla="*/ 50488 h 1020986"/>
              <a:gd name="connsiteX84" fmla="*/ 56318 w 1033365"/>
              <a:gd name="connsiteY84" fmla="*/ 61708 h 1020986"/>
              <a:gd name="connsiteX85" fmla="*/ 11439 w 1033365"/>
              <a:gd name="connsiteY85" fmla="*/ 95367 h 1020986"/>
              <a:gd name="connsiteX86" fmla="*/ 220 w 1033365"/>
              <a:gd name="connsiteY86" fmla="*/ 112196 h 1020986"/>
              <a:gd name="connsiteX87" fmla="*/ 5830 w 1033365"/>
              <a:gd name="connsiteY87" fmla="*/ 145855 h 1020986"/>
              <a:gd name="connsiteX88" fmla="*/ 11439 w 1033365"/>
              <a:gd name="connsiteY88" fmla="*/ 134635 h 102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033365" h="1020986">
                <a:moveTo>
                  <a:pt x="11439" y="134635"/>
                </a:moveTo>
                <a:cubicBezTo>
                  <a:pt x="17049" y="129025"/>
                  <a:pt x="32623" y="122005"/>
                  <a:pt x="39489" y="112196"/>
                </a:cubicBezTo>
                <a:cubicBezTo>
                  <a:pt x="46271" y="102507"/>
                  <a:pt x="39488" y="82277"/>
                  <a:pt x="50708" y="78537"/>
                </a:cubicBezTo>
                <a:cubicBezTo>
                  <a:pt x="67066" y="73084"/>
                  <a:pt x="74135" y="71610"/>
                  <a:pt x="89977" y="61708"/>
                </a:cubicBezTo>
                <a:cubicBezTo>
                  <a:pt x="94169" y="59088"/>
                  <a:pt x="121684" y="36900"/>
                  <a:pt x="129246" y="33659"/>
                </a:cubicBezTo>
                <a:cubicBezTo>
                  <a:pt x="142473" y="27991"/>
                  <a:pt x="181851" y="23739"/>
                  <a:pt x="190954" y="22439"/>
                </a:cubicBezTo>
                <a:cubicBezTo>
                  <a:pt x="405665" y="31028"/>
                  <a:pt x="277536" y="6654"/>
                  <a:pt x="353638" y="39268"/>
                </a:cubicBezTo>
                <a:cubicBezTo>
                  <a:pt x="368319" y="45560"/>
                  <a:pt x="408480" y="54381"/>
                  <a:pt x="415346" y="56098"/>
                </a:cubicBezTo>
                <a:lnTo>
                  <a:pt x="437785" y="61708"/>
                </a:lnTo>
                <a:cubicBezTo>
                  <a:pt x="466155" y="80619"/>
                  <a:pt x="446677" y="62661"/>
                  <a:pt x="460225" y="89757"/>
                </a:cubicBezTo>
                <a:cubicBezTo>
                  <a:pt x="463240" y="95787"/>
                  <a:pt x="467871" y="100869"/>
                  <a:pt x="471444" y="106586"/>
                </a:cubicBezTo>
                <a:cubicBezTo>
                  <a:pt x="477223" y="115832"/>
                  <a:pt x="483398" y="124883"/>
                  <a:pt x="488274" y="134635"/>
                </a:cubicBezTo>
                <a:cubicBezTo>
                  <a:pt x="493836" y="145758"/>
                  <a:pt x="497664" y="169452"/>
                  <a:pt x="499493" y="179514"/>
                </a:cubicBezTo>
                <a:cubicBezTo>
                  <a:pt x="513834" y="258394"/>
                  <a:pt x="496867" y="171996"/>
                  <a:pt x="510713" y="241222"/>
                </a:cubicBezTo>
                <a:cubicBezTo>
                  <a:pt x="508843" y="289840"/>
                  <a:pt x="507802" y="338498"/>
                  <a:pt x="505103" y="387077"/>
                </a:cubicBezTo>
                <a:cubicBezTo>
                  <a:pt x="503601" y="414106"/>
                  <a:pt x="500612" y="444309"/>
                  <a:pt x="493884" y="471224"/>
                </a:cubicBezTo>
                <a:cubicBezTo>
                  <a:pt x="492450" y="476961"/>
                  <a:pt x="489973" y="482390"/>
                  <a:pt x="488274" y="488054"/>
                </a:cubicBezTo>
                <a:cubicBezTo>
                  <a:pt x="484362" y="501093"/>
                  <a:pt x="480636" y="514189"/>
                  <a:pt x="477054" y="527322"/>
                </a:cubicBezTo>
                <a:cubicBezTo>
                  <a:pt x="475025" y="534761"/>
                  <a:pt x="474481" y="542675"/>
                  <a:pt x="471444" y="549762"/>
                </a:cubicBezTo>
                <a:cubicBezTo>
                  <a:pt x="468788" y="555959"/>
                  <a:pt x="463965" y="560981"/>
                  <a:pt x="460225" y="566591"/>
                </a:cubicBezTo>
                <a:cubicBezTo>
                  <a:pt x="456023" y="596007"/>
                  <a:pt x="454194" y="610979"/>
                  <a:pt x="449005" y="639519"/>
                </a:cubicBezTo>
                <a:cubicBezTo>
                  <a:pt x="447299" y="648900"/>
                  <a:pt x="446135" y="658435"/>
                  <a:pt x="443395" y="667568"/>
                </a:cubicBezTo>
                <a:cubicBezTo>
                  <a:pt x="440502" y="677213"/>
                  <a:pt x="435360" y="686064"/>
                  <a:pt x="432176" y="695617"/>
                </a:cubicBezTo>
                <a:cubicBezTo>
                  <a:pt x="429738" y="702931"/>
                  <a:pt x="428436" y="710576"/>
                  <a:pt x="426566" y="718056"/>
                </a:cubicBezTo>
                <a:cubicBezTo>
                  <a:pt x="430306" y="753585"/>
                  <a:pt x="431394" y="789494"/>
                  <a:pt x="437785" y="824643"/>
                </a:cubicBezTo>
                <a:cubicBezTo>
                  <a:pt x="438991" y="831276"/>
                  <a:pt x="443740" y="837260"/>
                  <a:pt x="449005" y="841472"/>
                </a:cubicBezTo>
                <a:cubicBezTo>
                  <a:pt x="453623" y="845166"/>
                  <a:pt x="460225" y="845212"/>
                  <a:pt x="465835" y="847082"/>
                </a:cubicBezTo>
                <a:cubicBezTo>
                  <a:pt x="471445" y="850822"/>
                  <a:pt x="476634" y="855287"/>
                  <a:pt x="482664" y="858302"/>
                </a:cubicBezTo>
                <a:cubicBezTo>
                  <a:pt x="487953" y="860946"/>
                  <a:pt x="494950" y="860126"/>
                  <a:pt x="499493" y="863911"/>
                </a:cubicBezTo>
                <a:cubicBezTo>
                  <a:pt x="506676" y="869897"/>
                  <a:pt x="509712" y="879740"/>
                  <a:pt x="516323" y="886351"/>
                </a:cubicBezTo>
                <a:cubicBezTo>
                  <a:pt x="522934" y="892962"/>
                  <a:pt x="531282" y="897570"/>
                  <a:pt x="538762" y="903180"/>
                </a:cubicBezTo>
                <a:cubicBezTo>
                  <a:pt x="542502" y="908790"/>
                  <a:pt x="544717" y="915798"/>
                  <a:pt x="549982" y="920010"/>
                </a:cubicBezTo>
                <a:cubicBezTo>
                  <a:pt x="554599" y="923704"/>
                  <a:pt x="561376" y="923290"/>
                  <a:pt x="566811" y="925619"/>
                </a:cubicBezTo>
                <a:cubicBezTo>
                  <a:pt x="574498" y="928913"/>
                  <a:pt x="581990" y="932690"/>
                  <a:pt x="589251" y="936839"/>
                </a:cubicBezTo>
                <a:cubicBezTo>
                  <a:pt x="595105" y="940184"/>
                  <a:pt x="600901" y="943743"/>
                  <a:pt x="606080" y="948059"/>
                </a:cubicBezTo>
                <a:cubicBezTo>
                  <a:pt x="624688" y="963566"/>
                  <a:pt x="618848" y="965663"/>
                  <a:pt x="639739" y="976108"/>
                </a:cubicBezTo>
                <a:cubicBezTo>
                  <a:pt x="645028" y="978752"/>
                  <a:pt x="651031" y="979641"/>
                  <a:pt x="656568" y="981717"/>
                </a:cubicBezTo>
                <a:cubicBezTo>
                  <a:pt x="665997" y="985253"/>
                  <a:pt x="675450" y="988770"/>
                  <a:pt x="684617" y="992937"/>
                </a:cubicBezTo>
                <a:cubicBezTo>
                  <a:pt x="696037" y="998128"/>
                  <a:pt x="706629" y="1005108"/>
                  <a:pt x="718276" y="1009767"/>
                </a:cubicBezTo>
                <a:cubicBezTo>
                  <a:pt x="726191" y="1012933"/>
                  <a:pt x="762558" y="1019744"/>
                  <a:pt x="768765" y="1020986"/>
                </a:cubicBezTo>
                <a:cubicBezTo>
                  <a:pt x="809904" y="1015376"/>
                  <a:pt x="851583" y="1012857"/>
                  <a:pt x="892181" y="1004157"/>
                </a:cubicBezTo>
                <a:cubicBezTo>
                  <a:pt x="922856" y="997584"/>
                  <a:pt x="931072" y="982220"/>
                  <a:pt x="948279" y="959278"/>
                </a:cubicBezTo>
                <a:cubicBezTo>
                  <a:pt x="952324" y="953884"/>
                  <a:pt x="955182" y="947628"/>
                  <a:pt x="959498" y="942449"/>
                </a:cubicBezTo>
                <a:cubicBezTo>
                  <a:pt x="975879" y="922791"/>
                  <a:pt x="979887" y="927507"/>
                  <a:pt x="993157" y="903180"/>
                </a:cubicBezTo>
                <a:cubicBezTo>
                  <a:pt x="1003465" y="884283"/>
                  <a:pt x="1011708" y="862862"/>
                  <a:pt x="1015597" y="841472"/>
                </a:cubicBezTo>
                <a:cubicBezTo>
                  <a:pt x="1017962" y="828463"/>
                  <a:pt x="1018233" y="815087"/>
                  <a:pt x="1021206" y="802203"/>
                </a:cubicBezTo>
                <a:cubicBezTo>
                  <a:pt x="1023865" y="790679"/>
                  <a:pt x="1032426" y="768544"/>
                  <a:pt x="1032426" y="768544"/>
                </a:cubicBezTo>
                <a:cubicBezTo>
                  <a:pt x="1031934" y="751335"/>
                  <a:pt x="1038872" y="608929"/>
                  <a:pt x="1021206" y="544152"/>
                </a:cubicBezTo>
                <a:cubicBezTo>
                  <a:pt x="1018094" y="532742"/>
                  <a:pt x="1013465" y="521797"/>
                  <a:pt x="1009987" y="510493"/>
                </a:cubicBezTo>
                <a:cubicBezTo>
                  <a:pt x="1005984" y="497481"/>
                  <a:pt x="1004003" y="483790"/>
                  <a:pt x="998767" y="471224"/>
                </a:cubicBezTo>
                <a:cubicBezTo>
                  <a:pt x="992003" y="454991"/>
                  <a:pt x="975724" y="434891"/>
                  <a:pt x="965108" y="420736"/>
                </a:cubicBezTo>
                <a:cubicBezTo>
                  <a:pt x="961368" y="407646"/>
                  <a:pt x="960343" y="393453"/>
                  <a:pt x="953889" y="381467"/>
                </a:cubicBezTo>
                <a:cubicBezTo>
                  <a:pt x="946965" y="368608"/>
                  <a:pt x="934963" y="359212"/>
                  <a:pt x="925839" y="347808"/>
                </a:cubicBezTo>
                <a:cubicBezTo>
                  <a:pt x="919998" y="340507"/>
                  <a:pt x="914332" y="333056"/>
                  <a:pt x="909010" y="325369"/>
                </a:cubicBezTo>
                <a:cubicBezTo>
                  <a:pt x="897497" y="308739"/>
                  <a:pt x="875351" y="274881"/>
                  <a:pt x="875351" y="274881"/>
                </a:cubicBezTo>
                <a:cubicBezTo>
                  <a:pt x="860391" y="230002"/>
                  <a:pt x="882830" y="282359"/>
                  <a:pt x="852912" y="252441"/>
                </a:cubicBezTo>
                <a:cubicBezTo>
                  <a:pt x="848731" y="248260"/>
                  <a:pt x="851088" y="240155"/>
                  <a:pt x="847302" y="235612"/>
                </a:cubicBezTo>
                <a:cubicBezTo>
                  <a:pt x="841316" y="228430"/>
                  <a:pt x="832343" y="224393"/>
                  <a:pt x="824863" y="218783"/>
                </a:cubicBezTo>
                <a:cubicBezTo>
                  <a:pt x="822993" y="213173"/>
                  <a:pt x="822947" y="206571"/>
                  <a:pt x="819253" y="201953"/>
                </a:cubicBezTo>
                <a:cubicBezTo>
                  <a:pt x="809567" y="189845"/>
                  <a:pt x="793460" y="188492"/>
                  <a:pt x="779984" y="185124"/>
                </a:cubicBezTo>
                <a:cubicBezTo>
                  <a:pt x="776244" y="179514"/>
                  <a:pt x="774030" y="172506"/>
                  <a:pt x="768765" y="168294"/>
                </a:cubicBezTo>
                <a:cubicBezTo>
                  <a:pt x="764147" y="164600"/>
                  <a:pt x="757224" y="165329"/>
                  <a:pt x="751935" y="162684"/>
                </a:cubicBezTo>
                <a:cubicBezTo>
                  <a:pt x="745905" y="159669"/>
                  <a:pt x="740960" y="154810"/>
                  <a:pt x="735106" y="151465"/>
                </a:cubicBezTo>
                <a:cubicBezTo>
                  <a:pt x="715696" y="140374"/>
                  <a:pt x="714718" y="140929"/>
                  <a:pt x="695837" y="134635"/>
                </a:cubicBezTo>
                <a:cubicBezTo>
                  <a:pt x="690227" y="127155"/>
                  <a:pt x="686616" y="117630"/>
                  <a:pt x="679008" y="112196"/>
                </a:cubicBezTo>
                <a:cubicBezTo>
                  <a:pt x="672734" y="107715"/>
                  <a:pt x="663982" y="108704"/>
                  <a:pt x="656568" y="106586"/>
                </a:cubicBezTo>
                <a:cubicBezTo>
                  <a:pt x="637311" y="101084"/>
                  <a:pt x="637243" y="99728"/>
                  <a:pt x="617300" y="89757"/>
                </a:cubicBezTo>
                <a:cubicBezTo>
                  <a:pt x="611690" y="84147"/>
                  <a:pt x="607566" y="76475"/>
                  <a:pt x="600470" y="72927"/>
                </a:cubicBezTo>
                <a:cubicBezTo>
                  <a:pt x="591942" y="68663"/>
                  <a:pt x="581671" y="69629"/>
                  <a:pt x="572421" y="67317"/>
                </a:cubicBezTo>
                <a:cubicBezTo>
                  <a:pt x="566684" y="65883"/>
                  <a:pt x="561129" y="63784"/>
                  <a:pt x="555592" y="61708"/>
                </a:cubicBezTo>
                <a:cubicBezTo>
                  <a:pt x="546163" y="58172"/>
                  <a:pt x="537096" y="53672"/>
                  <a:pt x="527543" y="50488"/>
                </a:cubicBezTo>
                <a:cubicBezTo>
                  <a:pt x="520228" y="48050"/>
                  <a:pt x="512472" y="47145"/>
                  <a:pt x="505103" y="44878"/>
                </a:cubicBezTo>
                <a:cubicBezTo>
                  <a:pt x="488148" y="39661"/>
                  <a:pt x="471825" y="32352"/>
                  <a:pt x="454615" y="28049"/>
                </a:cubicBezTo>
                <a:cubicBezTo>
                  <a:pt x="447135" y="26179"/>
                  <a:pt x="439589" y="24557"/>
                  <a:pt x="432176" y="22439"/>
                </a:cubicBezTo>
                <a:cubicBezTo>
                  <a:pt x="426490" y="20814"/>
                  <a:pt x="421119" y="18112"/>
                  <a:pt x="415346" y="16829"/>
                </a:cubicBezTo>
                <a:cubicBezTo>
                  <a:pt x="404242" y="14361"/>
                  <a:pt x="392841" y="13450"/>
                  <a:pt x="381687" y="11219"/>
                </a:cubicBezTo>
                <a:cubicBezTo>
                  <a:pt x="374127" y="9707"/>
                  <a:pt x="366774" y="7282"/>
                  <a:pt x="359248" y="5610"/>
                </a:cubicBezTo>
                <a:cubicBezTo>
                  <a:pt x="349940" y="3542"/>
                  <a:pt x="340549" y="1870"/>
                  <a:pt x="331199" y="0"/>
                </a:cubicBezTo>
                <a:cubicBezTo>
                  <a:pt x="278841" y="1870"/>
                  <a:pt x="226407" y="2237"/>
                  <a:pt x="174124" y="5610"/>
                </a:cubicBezTo>
                <a:cubicBezTo>
                  <a:pt x="168223" y="5991"/>
                  <a:pt x="162981" y="9595"/>
                  <a:pt x="157295" y="11219"/>
                </a:cubicBezTo>
                <a:cubicBezTo>
                  <a:pt x="149881" y="13337"/>
                  <a:pt x="142240" y="14613"/>
                  <a:pt x="134855" y="16829"/>
                </a:cubicBezTo>
                <a:cubicBezTo>
                  <a:pt x="123528" y="20227"/>
                  <a:pt x="101197" y="28049"/>
                  <a:pt x="101197" y="28049"/>
                </a:cubicBezTo>
                <a:cubicBezTo>
                  <a:pt x="97457" y="33659"/>
                  <a:pt x="95242" y="40666"/>
                  <a:pt x="89977" y="44878"/>
                </a:cubicBezTo>
                <a:cubicBezTo>
                  <a:pt x="85359" y="48572"/>
                  <a:pt x="78436" y="47843"/>
                  <a:pt x="73147" y="50488"/>
                </a:cubicBezTo>
                <a:cubicBezTo>
                  <a:pt x="67117" y="53503"/>
                  <a:pt x="61771" y="57742"/>
                  <a:pt x="56318" y="61708"/>
                </a:cubicBezTo>
                <a:cubicBezTo>
                  <a:pt x="41195" y="72707"/>
                  <a:pt x="26399" y="84147"/>
                  <a:pt x="11439" y="95367"/>
                </a:cubicBezTo>
                <a:cubicBezTo>
                  <a:pt x="7699" y="100977"/>
                  <a:pt x="964" y="105495"/>
                  <a:pt x="220" y="112196"/>
                </a:cubicBezTo>
                <a:cubicBezTo>
                  <a:pt x="-1036" y="123501"/>
                  <a:pt x="3363" y="134751"/>
                  <a:pt x="5830" y="145855"/>
                </a:cubicBezTo>
                <a:cubicBezTo>
                  <a:pt x="12030" y="173758"/>
                  <a:pt x="5829" y="140245"/>
                  <a:pt x="11439" y="134635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1323475" y="1693212"/>
            <a:ext cx="350083" cy="1194891"/>
          </a:xfrm>
          <a:custGeom>
            <a:avLst/>
            <a:gdLst>
              <a:gd name="connsiteX0" fmla="*/ 299595 w 350083"/>
              <a:gd name="connsiteY0" fmla="*/ 1121964 h 1194891"/>
              <a:gd name="connsiteX1" fmla="*/ 293985 w 350083"/>
              <a:gd name="connsiteY1" fmla="*/ 1093914 h 1194891"/>
              <a:gd name="connsiteX2" fmla="*/ 282765 w 350083"/>
              <a:gd name="connsiteY2" fmla="*/ 1071475 h 1194891"/>
              <a:gd name="connsiteX3" fmla="*/ 277155 w 350083"/>
              <a:gd name="connsiteY3" fmla="*/ 1026597 h 1194891"/>
              <a:gd name="connsiteX4" fmla="*/ 265936 w 350083"/>
              <a:gd name="connsiteY4" fmla="*/ 992938 h 1194891"/>
              <a:gd name="connsiteX5" fmla="*/ 260326 w 350083"/>
              <a:gd name="connsiteY5" fmla="*/ 970498 h 1194891"/>
              <a:gd name="connsiteX6" fmla="*/ 249106 w 350083"/>
              <a:gd name="connsiteY6" fmla="*/ 936840 h 1194891"/>
              <a:gd name="connsiteX7" fmla="*/ 232277 w 350083"/>
              <a:gd name="connsiteY7" fmla="*/ 908790 h 1194891"/>
              <a:gd name="connsiteX8" fmla="*/ 221057 w 350083"/>
              <a:gd name="connsiteY8" fmla="*/ 875132 h 1194891"/>
              <a:gd name="connsiteX9" fmla="*/ 215448 w 350083"/>
              <a:gd name="connsiteY9" fmla="*/ 858302 h 1194891"/>
              <a:gd name="connsiteX10" fmla="*/ 204228 w 350083"/>
              <a:gd name="connsiteY10" fmla="*/ 841473 h 1194891"/>
              <a:gd name="connsiteX11" fmla="*/ 193008 w 350083"/>
              <a:gd name="connsiteY11" fmla="*/ 813424 h 1194891"/>
              <a:gd name="connsiteX12" fmla="*/ 176179 w 350083"/>
              <a:gd name="connsiteY12" fmla="*/ 762935 h 1194891"/>
              <a:gd name="connsiteX13" fmla="*/ 142520 w 350083"/>
              <a:gd name="connsiteY13" fmla="*/ 706837 h 1194891"/>
              <a:gd name="connsiteX14" fmla="*/ 136910 w 350083"/>
              <a:gd name="connsiteY14" fmla="*/ 690008 h 1194891"/>
              <a:gd name="connsiteX15" fmla="*/ 120081 w 350083"/>
              <a:gd name="connsiteY15" fmla="*/ 650739 h 1194891"/>
              <a:gd name="connsiteX16" fmla="*/ 114471 w 350083"/>
              <a:gd name="connsiteY16" fmla="*/ 628300 h 1194891"/>
              <a:gd name="connsiteX17" fmla="*/ 97641 w 350083"/>
              <a:gd name="connsiteY17" fmla="*/ 617080 h 1194891"/>
              <a:gd name="connsiteX18" fmla="*/ 92032 w 350083"/>
              <a:gd name="connsiteY18" fmla="*/ 600251 h 1194891"/>
              <a:gd name="connsiteX19" fmla="*/ 86422 w 350083"/>
              <a:gd name="connsiteY19" fmla="*/ 577811 h 1194891"/>
              <a:gd name="connsiteX20" fmla="*/ 75202 w 350083"/>
              <a:gd name="connsiteY20" fmla="*/ 549762 h 1194891"/>
              <a:gd name="connsiteX21" fmla="*/ 52763 w 350083"/>
              <a:gd name="connsiteY21" fmla="*/ 504884 h 1194891"/>
              <a:gd name="connsiteX22" fmla="*/ 35933 w 350083"/>
              <a:gd name="connsiteY22" fmla="*/ 465615 h 1194891"/>
              <a:gd name="connsiteX23" fmla="*/ 24714 w 350083"/>
              <a:gd name="connsiteY23" fmla="*/ 409517 h 1194891"/>
              <a:gd name="connsiteX24" fmla="*/ 19104 w 350083"/>
              <a:gd name="connsiteY24" fmla="*/ 381468 h 1194891"/>
              <a:gd name="connsiteX25" fmla="*/ 7884 w 350083"/>
              <a:gd name="connsiteY25" fmla="*/ 364638 h 1194891"/>
              <a:gd name="connsiteX26" fmla="*/ 13494 w 350083"/>
              <a:gd name="connsiteY26" fmla="*/ 95367 h 1194891"/>
              <a:gd name="connsiteX27" fmla="*/ 24714 w 350083"/>
              <a:gd name="connsiteY27" fmla="*/ 50489 h 1194891"/>
              <a:gd name="connsiteX28" fmla="*/ 41543 w 350083"/>
              <a:gd name="connsiteY28" fmla="*/ 39269 h 1194891"/>
              <a:gd name="connsiteX29" fmla="*/ 47153 w 350083"/>
              <a:gd name="connsiteY29" fmla="*/ 22440 h 1194891"/>
              <a:gd name="connsiteX30" fmla="*/ 69592 w 350083"/>
              <a:gd name="connsiteY30" fmla="*/ 16830 h 1194891"/>
              <a:gd name="connsiteX31" fmla="*/ 108861 w 350083"/>
              <a:gd name="connsiteY31" fmla="*/ 0 h 1194891"/>
              <a:gd name="connsiteX32" fmla="*/ 204228 w 350083"/>
              <a:gd name="connsiteY32" fmla="*/ 11220 h 1194891"/>
              <a:gd name="connsiteX33" fmla="*/ 221057 w 350083"/>
              <a:gd name="connsiteY33" fmla="*/ 22440 h 1194891"/>
              <a:gd name="connsiteX34" fmla="*/ 265936 w 350083"/>
              <a:gd name="connsiteY34" fmla="*/ 61708 h 1194891"/>
              <a:gd name="connsiteX35" fmla="*/ 265936 w 350083"/>
              <a:gd name="connsiteY35" fmla="*/ 61708 h 1194891"/>
              <a:gd name="connsiteX36" fmla="*/ 305205 w 350083"/>
              <a:gd name="connsiteY36" fmla="*/ 106587 h 1194891"/>
              <a:gd name="connsiteX37" fmla="*/ 316424 w 350083"/>
              <a:gd name="connsiteY37" fmla="*/ 140246 h 1194891"/>
              <a:gd name="connsiteX38" fmla="*/ 327644 w 350083"/>
              <a:gd name="connsiteY38" fmla="*/ 185124 h 1194891"/>
              <a:gd name="connsiteX39" fmla="*/ 338863 w 350083"/>
              <a:gd name="connsiteY39" fmla="*/ 201954 h 1194891"/>
              <a:gd name="connsiteX40" fmla="*/ 333254 w 350083"/>
              <a:gd name="connsiteY40" fmla="*/ 342199 h 1194891"/>
              <a:gd name="connsiteX41" fmla="*/ 322034 w 350083"/>
              <a:gd name="connsiteY41" fmla="*/ 364638 h 1194891"/>
              <a:gd name="connsiteX42" fmla="*/ 316424 w 350083"/>
              <a:gd name="connsiteY42" fmla="*/ 381468 h 1194891"/>
              <a:gd name="connsiteX43" fmla="*/ 305205 w 350083"/>
              <a:gd name="connsiteY43" fmla="*/ 431956 h 1194891"/>
              <a:gd name="connsiteX44" fmla="*/ 282765 w 350083"/>
              <a:gd name="connsiteY44" fmla="*/ 482444 h 1194891"/>
              <a:gd name="connsiteX45" fmla="*/ 271546 w 350083"/>
              <a:gd name="connsiteY45" fmla="*/ 544152 h 1194891"/>
              <a:gd name="connsiteX46" fmla="*/ 260326 w 350083"/>
              <a:gd name="connsiteY46" fmla="*/ 572202 h 1194891"/>
              <a:gd name="connsiteX47" fmla="*/ 265936 w 350083"/>
              <a:gd name="connsiteY47" fmla="*/ 819033 h 1194891"/>
              <a:gd name="connsiteX48" fmla="*/ 293985 w 350083"/>
              <a:gd name="connsiteY48" fmla="*/ 914400 h 1194891"/>
              <a:gd name="connsiteX49" fmla="*/ 305205 w 350083"/>
              <a:gd name="connsiteY49" fmla="*/ 948059 h 1194891"/>
              <a:gd name="connsiteX50" fmla="*/ 316424 w 350083"/>
              <a:gd name="connsiteY50" fmla="*/ 981718 h 1194891"/>
              <a:gd name="connsiteX51" fmla="*/ 327644 w 350083"/>
              <a:gd name="connsiteY51" fmla="*/ 1004157 h 1194891"/>
              <a:gd name="connsiteX52" fmla="*/ 338863 w 350083"/>
              <a:gd name="connsiteY52" fmla="*/ 1020987 h 1194891"/>
              <a:gd name="connsiteX53" fmla="*/ 350083 w 350083"/>
              <a:gd name="connsiteY53" fmla="*/ 1054646 h 1194891"/>
              <a:gd name="connsiteX54" fmla="*/ 344473 w 350083"/>
              <a:gd name="connsiteY54" fmla="*/ 1088305 h 1194891"/>
              <a:gd name="connsiteX55" fmla="*/ 333254 w 350083"/>
              <a:gd name="connsiteY55" fmla="*/ 1116354 h 1194891"/>
              <a:gd name="connsiteX56" fmla="*/ 322034 w 350083"/>
              <a:gd name="connsiteY56" fmla="*/ 1150013 h 1194891"/>
              <a:gd name="connsiteX57" fmla="*/ 316424 w 350083"/>
              <a:gd name="connsiteY57" fmla="*/ 1166842 h 1194891"/>
              <a:gd name="connsiteX58" fmla="*/ 310814 w 350083"/>
              <a:gd name="connsiteY58" fmla="*/ 1194891 h 1194891"/>
              <a:gd name="connsiteX59" fmla="*/ 282765 w 350083"/>
              <a:gd name="connsiteY59" fmla="*/ 1150013 h 1194891"/>
              <a:gd name="connsiteX60" fmla="*/ 271546 w 350083"/>
              <a:gd name="connsiteY60" fmla="*/ 1116354 h 1194891"/>
              <a:gd name="connsiteX61" fmla="*/ 254716 w 350083"/>
              <a:gd name="connsiteY61" fmla="*/ 1105134 h 1194891"/>
              <a:gd name="connsiteX62" fmla="*/ 299595 w 350083"/>
              <a:gd name="connsiteY62" fmla="*/ 1121964 h 119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50083" h="1194891">
                <a:moveTo>
                  <a:pt x="299595" y="1121964"/>
                </a:moveTo>
                <a:cubicBezTo>
                  <a:pt x="306140" y="1120094"/>
                  <a:pt x="297000" y="1102960"/>
                  <a:pt x="293985" y="1093914"/>
                </a:cubicBezTo>
                <a:cubicBezTo>
                  <a:pt x="291340" y="1085981"/>
                  <a:pt x="284793" y="1079588"/>
                  <a:pt x="282765" y="1071475"/>
                </a:cubicBezTo>
                <a:cubicBezTo>
                  <a:pt x="279108" y="1056849"/>
                  <a:pt x="280314" y="1041338"/>
                  <a:pt x="277155" y="1026597"/>
                </a:cubicBezTo>
                <a:cubicBezTo>
                  <a:pt x="274677" y="1015033"/>
                  <a:pt x="268804" y="1004411"/>
                  <a:pt x="265936" y="992938"/>
                </a:cubicBezTo>
                <a:cubicBezTo>
                  <a:pt x="264066" y="985458"/>
                  <a:pt x="262542" y="977883"/>
                  <a:pt x="260326" y="970498"/>
                </a:cubicBezTo>
                <a:cubicBezTo>
                  <a:pt x="256928" y="959171"/>
                  <a:pt x="255190" y="946981"/>
                  <a:pt x="249106" y="936840"/>
                </a:cubicBezTo>
                <a:cubicBezTo>
                  <a:pt x="243496" y="927490"/>
                  <a:pt x="236789" y="918716"/>
                  <a:pt x="232277" y="908790"/>
                </a:cubicBezTo>
                <a:cubicBezTo>
                  <a:pt x="227383" y="898024"/>
                  <a:pt x="224797" y="886351"/>
                  <a:pt x="221057" y="875132"/>
                </a:cubicBezTo>
                <a:cubicBezTo>
                  <a:pt x="219187" y="869522"/>
                  <a:pt x="218728" y="863222"/>
                  <a:pt x="215448" y="858302"/>
                </a:cubicBezTo>
                <a:cubicBezTo>
                  <a:pt x="211708" y="852692"/>
                  <a:pt x="207243" y="847503"/>
                  <a:pt x="204228" y="841473"/>
                </a:cubicBezTo>
                <a:cubicBezTo>
                  <a:pt x="199724" y="832466"/>
                  <a:pt x="196395" y="822907"/>
                  <a:pt x="193008" y="813424"/>
                </a:cubicBezTo>
                <a:cubicBezTo>
                  <a:pt x="187041" y="796718"/>
                  <a:pt x="185306" y="778147"/>
                  <a:pt x="176179" y="762935"/>
                </a:cubicBezTo>
                <a:cubicBezTo>
                  <a:pt x="164959" y="744236"/>
                  <a:pt x="149416" y="727525"/>
                  <a:pt x="142520" y="706837"/>
                </a:cubicBezTo>
                <a:cubicBezTo>
                  <a:pt x="140650" y="701227"/>
                  <a:pt x="139239" y="695443"/>
                  <a:pt x="136910" y="690008"/>
                </a:cubicBezTo>
                <a:cubicBezTo>
                  <a:pt x="124085" y="660084"/>
                  <a:pt x="127599" y="677054"/>
                  <a:pt x="120081" y="650739"/>
                </a:cubicBezTo>
                <a:cubicBezTo>
                  <a:pt x="117963" y="643326"/>
                  <a:pt x="118748" y="634715"/>
                  <a:pt x="114471" y="628300"/>
                </a:cubicBezTo>
                <a:cubicBezTo>
                  <a:pt x="110731" y="622690"/>
                  <a:pt x="103251" y="620820"/>
                  <a:pt x="97641" y="617080"/>
                </a:cubicBezTo>
                <a:cubicBezTo>
                  <a:pt x="95771" y="611470"/>
                  <a:pt x="93656" y="605937"/>
                  <a:pt x="92032" y="600251"/>
                </a:cubicBezTo>
                <a:cubicBezTo>
                  <a:pt x="89914" y="592837"/>
                  <a:pt x="88860" y="585126"/>
                  <a:pt x="86422" y="577811"/>
                </a:cubicBezTo>
                <a:cubicBezTo>
                  <a:pt x="83238" y="568258"/>
                  <a:pt x="79422" y="558905"/>
                  <a:pt x="75202" y="549762"/>
                </a:cubicBezTo>
                <a:cubicBezTo>
                  <a:pt x="68193" y="534576"/>
                  <a:pt x="56819" y="521110"/>
                  <a:pt x="52763" y="504884"/>
                </a:cubicBezTo>
                <a:cubicBezTo>
                  <a:pt x="45518" y="475903"/>
                  <a:pt x="51430" y="488859"/>
                  <a:pt x="35933" y="465615"/>
                </a:cubicBezTo>
                <a:cubicBezTo>
                  <a:pt x="22193" y="369417"/>
                  <a:pt x="37768" y="461731"/>
                  <a:pt x="24714" y="409517"/>
                </a:cubicBezTo>
                <a:cubicBezTo>
                  <a:pt x="22401" y="400267"/>
                  <a:pt x="22452" y="390396"/>
                  <a:pt x="19104" y="381468"/>
                </a:cubicBezTo>
                <a:cubicBezTo>
                  <a:pt x="16737" y="375155"/>
                  <a:pt x="11624" y="370248"/>
                  <a:pt x="7884" y="364638"/>
                </a:cubicBezTo>
                <a:cubicBezTo>
                  <a:pt x="-5216" y="246725"/>
                  <a:pt x="-1061" y="308841"/>
                  <a:pt x="13494" y="95367"/>
                </a:cubicBezTo>
                <a:cubicBezTo>
                  <a:pt x="13572" y="94221"/>
                  <a:pt x="20239" y="56083"/>
                  <a:pt x="24714" y="50489"/>
                </a:cubicBezTo>
                <a:cubicBezTo>
                  <a:pt x="28926" y="45224"/>
                  <a:pt x="35933" y="43009"/>
                  <a:pt x="41543" y="39269"/>
                </a:cubicBezTo>
                <a:cubicBezTo>
                  <a:pt x="43413" y="33659"/>
                  <a:pt x="42536" y="26134"/>
                  <a:pt x="47153" y="22440"/>
                </a:cubicBezTo>
                <a:cubicBezTo>
                  <a:pt x="53173" y="17624"/>
                  <a:pt x="62506" y="19867"/>
                  <a:pt x="69592" y="16830"/>
                </a:cubicBezTo>
                <a:cubicBezTo>
                  <a:pt x="123829" y="-6415"/>
                  <a:pt x="44442" y="16106"/>
                  <a:pt x="108861" y="0"/>
                </a:cubicBezTo>
                <a:cubicBezTo>
                  <a:pt x="121268" y="886"/>
                  <a:pt x="178728" y="-1530"/>
                  <a:pt x="204228" y="11220"/>
                </a:cubicBezTo>
                <a:cubicBezTo>
                  <a:pt x="210258" y="14235"/>
                  <a:pt x="215447" y="18700"/>
                  <a:pt x="221057" y="22440"/>
                </a:cubicBezTo>
                <a:cubicBezTo>
                  <a:pt x="239757" y="50488"/>
                  <a:pt x="226667" y="35529"/>
                  <a:pt x="265936" y="61708"/>
                </a:cubicBezTo>
                <a:lnTo>
                  <a:pt x="265936" y="61708"/>
                </a:lnTo>
                <a:lnTo>
                  <a:pt x="305205" y="106587"/>
                </a:lnTo>
                <a:cubicBezTo>
                  <a:pt x="308945" y="117807"/>
                  <a:pt x="313556" y="128773"/>
                  <a:pt x="316424" y="140246"/>
                </a:cubicBezTo>
                <a:cubicBezTo>
                  <a:pt x="320164" y="155205"/>
                  <a:pt x="322374" y="170633"/>
                  <a:pt x="327644" y="185124"/>
                </a:cubicBezTo>
                <a:cubicBezTo>
                  <a:pt x="329948" y="191460"/>
                  <a:pt x="335123" y="196344"/>
                  <a:pt x="338863" y="201954"/>
                </a:cubicBezTo>
                <a:cubicBezTo>
                  <a:pt x="336993" y="248702"/>
                  <a:pt x="338068" y="295662"/>
                  <a:pt x="333254" y="342199"/>
                </a:cubicBezTo>
                <a:cubicBezTo>
                  <a:pt x="332394" y="350517"/>
                  <a:pt x="325328" y="356952"/>
                  <a:pt x="322034" y="364638"/>
                </a:cubicBezTo>
                <a:cubicBezTo>
                  <a:pt x="319705" y="370073"/>
                  <a:pt x="317858" y="375731"/>
                  <a:pt x="316424" y="381468"/>
                </a:cubicBezTo>
                <a:cubicBezTo>
                  <a:pt x="313761" y="392119"/>
                  <a:pt x="309520" y="420448"/>
                  <a:pt x="305205" y="431956"/>
                </a:cubicBezTo>
                <a:cubicBezTo>
                  <a:pt x="275871" y="510182"/>
                  <a:pt x="313481" y="390299"/>
                  <a:pt x="282765" y="482444"/>
                </a:cubicBezTo>
                <a:cubicBezTo>
                  <a:pt x="271043" y="517608"/>
                  <a:pt x="283226" y="497429"/>
                  <a:pt x="271546" y="544152"/>
                </a:cubicBezTo>
                <a:cubicBezTo>
                  <a:pt x="269104" y="553922"/>
                  <a:pt x="264066" y="562852"/>
                  <a:pt x="260326" y="572202"/>
                </a:cubicBezTo>
                <a:cubicBezTo>
                  <a:pt x="262196" y="654479"/>
                  <a:pt x="261196" y="736871"/>
                  <a:pt x="265936" y="819033"/>
                </a:cubicBezTo>
                <a:cubicBezTo>
                  <a:pt x="267019" y="837810"/>
                  <a:pt x="288889" y="899111"/>
                  <a:pt x="293985" y="914400"/>
                </a:cubicBezTo>
                <a:lnTo>
                  <a:pt x="305205" y="948059"/>
                </a:lnTo>
                <a:cubicBezTo>
                  <a:pt x="305209" y="948070"/>
                  <a:pt x="316419" y="981707"/>
                  <a:pt x="316424" y="981718"/>
                </a:cubicBezTo>
                <a:cubicBezTo>
                  <a:pt x="320164" y="989198"/>
                  <a:pt x="323495" y="996896"/>
                  <a:pt x="327644" y="1004157"/>
                </a:cubicBezTo>
                <a:cubicBezTo>
                  <a:pt x="330989" y="1010011"/>
                  <a:pt x="336125" y="1014826"/>
                  <a:pt x="338863" y="1020987"/>
                </a:cubicBezTo>
                <a:cubicBezTo>
                  <a:pt x="343666" y="1031794"/>
                  <a:pt x="350083" y="1054646"/>
                  <a:pt x="350083" y="1054646"/>
                </a:cubicBezTo>
                <a:cubicBezTo>
                  <a:pt x="348213" y="1065866"/>
                  <a:pt x="347466" y="1077331"/>
                  <a:pt x="344473" y="1088305"/>
                </a:cubicBezTo>
                <a:cubicBezTo>
                  <a:pt x="341824" y="1098020"/>
                  <a:pt x="336695" y="1106890"/>
                  <a:pt x="333254" y="1116354"/>
                </a:cubicBezTo>
                <a:cubicBezTo>
                  <a:pt x="329212" y="1127469"/>
                  <a:pt x="325774" y="1138793"/>
                  <a:pt x="322034" y="1150013"/>
                </a:cubicBezTo>
                <a:cubicBezTo>
                  <a:pt x="320164" y="1155623"/>
                  <a:pt x="317584" y="1161044"/>
                  <a:pt x="316424" y="1166842"/>
                </a:cubicBezTo>
                <a:lnTo>
                  <a:pt x="310814" y="1194891"/>
                </a:lnTo>
                <a:cubicBezTo>
                  <a:pt x="303111" y="1183337"/>
                  <a:pt x="287595" y="1160640"/>
                  <a:pt x="282765" y="1150013"/>
                </a:cubicBezTo>
                <a:cubicBezTo>
                  <a:pt x="277871" y="1139247"/>
                  <a:pt x="281386" y="1122914"/>
                  <a:pt x="271546" y="1116354"/>
                </a:cubicBezTo>
                <a:cubicBezTo>
                  <a:pt x="265936" y="1112614"/>
                  <a:pt x="249949" y="1109902"/>
                  <a:pt x="254716" y="1105134"/>
                </a:cubicBezTo>
                <a:cubicBezTo>
                  <a:pt x="278969" y="1080877"/>
                  <a:pt x="293050" y="1123834"/>
                  <a:pt x="299595" y="112196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フリーフォーム 16"/>
          <p:cNvSpPr/>
          <p:nvPr/>
        </p:nvSpPr>
        <p:spPr>
          <a:xfrm>
            <a:off x="1617429" y="1637114"/>
            <a:ext cx="639550" cy="1077504"/>
          </a:xfrm>
          <a:custGeom>
            <a:avLst/>
            <a:gdLst>
              <a:gd name="connsiteX0" fmla="*/ 5641 w 639550"/>
              <a:gd name="connsiteY0" fmla="*/ 1077085 h 1077504"/>
              <a:gd name="connsiteX1" fmla="*/ 5641 w 639550"/>
              <a:gd name="connsiteY1" fmla="*/ 959279 h 1077504"/>
              <a:gd name="connsiteX2" fmla="*/ 33690 w 639550"/>
              <a:gd name="connsiteY2" fmla="*/ 914400 h 1077504"/>
              <a:gd name="connsiteX3" fmla="*/ 50519 w 639550"/>
              <a:gd name="connsiteY3" fmla="*/ 875131 h 1077504"/>
              <a:gd name="connsiteX4" fmla="*/ 67349 w 639550"/>
              <a:gd name="connsiteY4" fmla="*/ 841473 h 1077504"/>
              <a:gd name="connsiteX5" fmla="*/ 84178 w 639550"/>
              <a:gd name="connsiteY5" fmla="*/ 830253 h 1077504"/>
              <a:gd name="connsiteX6" fmla="*/ 106617 w 639550"/>
              <a:gd name="connsiteY6" fmla="*/ 779765 h 1077504"/>
              <a:gd name="connsiteX7" fmla="*/ 134667 w 639550"/>
              <a:gd name="connsiteY7" fmla="*/ 751715 h 1077504"/>
              <a:gd name="connsiteX8" fmla="*/ 151496 w 639550"/>
              <a:gd name="connsiteY8" fmla="*/ 723666 h 1077504"/>
              <a:gd name="connsiteX9" fmla="*/ 162716 w 639550"/>
              <a:gd name="connsiteY9" fmla="*/ 706837 h 1077504"/>
              <a:gd name="connsiteX10" fmla="*/ 185155 w 639550"/>
              <a:gd name="connsiteY10" fmla="*/ 661958 h 1077504"/>
              <a:gd name="connsiteX11" fmla="*/ 190765 w 639550"/>
              <a:gd name="connsiteY11" fmla="*/ 639519 h 1077504"/>
              <a:gd name="connsiteX12" fmla="*/ 207594 w 639550"/>
              <a:gd name="connsiteY12" fmla="*/ 594641 h 1077504"/>
              <a:gd name="connsiteX13" fmla="*/ 218814 w 639550"/>
              <a:gd name="connsiteY13" fmla="*/ 572201 h 1077504"/>
              <a:gd name="connsiteX14" fmla="*/ 224424 w 639550"/>
              <a:gd name="connsiteY14" fmla="*/ 544152 h 1077504"/>
              <a:gd name="connsiteX15" fmla="*/ 235643 w 639550"/>
              <a:gd name="connsiteY15" fmla="*/ 168295 h 1077504"/>
              <a:gd name="connsiteX16" fmla="*/ 246863 w 639550"/>
              <a:gd name="connsiteY16" fmla="*/ 117806 h 1077504"/>
              <a:gd name="connsiteX17" fmla="*/ 263692 w 639550"/>
              <a:gd name="connsiteY17" fmla="*/ 100977 h 1077504"/>
              <a:gd name="connsiteX18" fmla="*/ 286132 w 639550"/>
              <a:gd name="connsiteY18" fmla="*/ 67318 h 1077504"/>
              <a:gd name="connsiteX19" fmla="*/ 319790 w 639550"/>
              <a:gd name="connsiteY19" fmla="*/ 44879 h 1077504"/>
              <a:gd name="connsiteX20" fmla="*/ 342230 w 639550"/>
              <a:gd name="connsiteY20" fmla="*/ 33659 h 1077504"/>
              <a:gd name="connsiteX21" fmla="*/ 359059 w 639550"/>
              <a:gd name="connsiteY21" fmla="*/ 28049 h 1077504"/>
              <a:gd name="connsiteX22" fmla="*/ 409547 w 639550"/>
              <a:gd name="connsiteY22" fmla="*/ 0 h 1077504"/>
              <a:gd name="connsiteX23" fmla="*/ 527354 w 639550"/>
              <a:gd name="connsiteY23" fmla="*/ 5610 h 1077504"/>
              <a:gd name="connsiteX24" fmla="*/ 561013 w 639550"/>
              <a:gd name="connsiteY24" fmla="*/ 16830 h 1077504"/>
              <a:gd name="connsiteX25" fmla="*/ 566622 w 639550"/>
              <a:gd name="connsiteY25" fmla="*/ 33659 h 1077504"/>
              <a:gd name="connsiteX26" fmla="*/ 611501 w 639550"/>
              <a:gd name="connsiteY26" fmla="*/ 72928 h 1077504"/>
              <a:gd name="connsiteX27" fmla="*/ 633940 w 639550"/>
              <a:gd name="connsiteY27" fmla="*/ 112196 h 1077504"/>
              <a:gd name="connsiteX28" fmla="*/ 639550 w 639550"/>
              <a:gd name="connsiteY28" fmla="*/ 140246 h 1077504"/>
              <a:gd name="connsiteX29" fmla="*/ 628330 w 639550"/>
              <a:gd name="connsiteY29" fmla="*/ 235612 h 1077504"/>
              <a:gd name="connsiteX30" fmla="*/ 577842 w 639550"/>
              <a:gd name="connsiteY30" fmla="*/ 314150 h 1077504"/>
              <a:gd name="connsiteX31" fmla="*/ 566622 w 639550"/>
              <a:gd name="connsiteY31" fmla="*/ 342199 h 1077504"/>
              <a:gd name="connsiteX32" fmla="*/ 538573 w 639550"/>
              <a:gd name="connsiteY32" fmla="*/ 375858 h 1077504"/>
              <a:gd name="connsiteX33" fmla="*/ 504914 w 639550"/>
              <a:gd name="connsiteY33" fmla="*/ 398297 h 1077504"/>
              <a:gd name="connsiteX34" fmla="*/ 488085 w 639550"/>
              <a:gd name="connsiteY34" fmla="*/ 420736 h 1077504"/>
              <a:gd name="connsiteX35" fmla="*/ 471255 w 639550"/>
              <a:gd name="connsiteY35" fmla="*/ 431956 h 1077504"/>
              <a:gd name="connsiteX36" fmla="*/ 443206 w 639550"/>
              <a:gd name="connsiteY36" fmla="*/ 448785 h 1077504"/>
              <a:gd name="connsiteX37" fmla="*/ 431987 w 639550"/>
              <a:gd name="connsiteY37" fmla="*/ 465615 h 1077504"/>
              <a:gd name="connsiteX38" fmla="*/ 392718 w 639550"/>
              <a:gd name="connsiteY38" fmla="*/ 493664 h 1077504"/>
              <a:gd name="connsiteX39" fmla="*/ 370279 w 639550"/>
              <a:gd name="connsiteY39" fmla="*/ 527323 h 1077504"/>
              <a:gd name="connsiteX40" fmla="*/ 336620 w 639550"/>
              <a:gd name="connsiteY40" fmla="*/ 549762 h 1077504"/>
              <a:gd name="connsiteX41" fmla="*/ 331010 w 639550"/>
              <a:gd name="connsiteY41" fmla="*/ 566592 h 1077504"/>
              <a:gd name="connsiteX42" fmla="*/ 297351 w 639550"/>
              <a:gd name="connsiteY42" fmla="*/ 594641 h 1077504"/>
              <a:gd name="connsiteX43" fmla="*/ 286132 w 639550"/>
              <a:gd name="connsiteY43" fmla="*/ 628300 h 1077504"/>
              <a:gd name="connsiteX44" fmla="*/ 274912 w 639550"/>
              <a:gd name="connsiteY44" fmla="*/ 673178 h 1077504"/>
              <a:gd name="connsiteX45" fmla="*/ 258082 w 639550"/>
              <a:gd name="connsiteY45" fmla="*/ 684398 h 1077504"/>
              <a:gd name="connsiteX46" fmla="*/ 235643 w 639550"/>
              <a:gd name="connsiteY46" fmla="*/ 712447 h 1077504"/>
              <a:gd name="connsiteX47" fmla="*/ 213204 w 639550"/>
              <a:gd name="connsiteY47" fmla="*/ 746106 h 1077504"/>
              <a:gd name="connsiteX48" fmla="*/ 179545 w 639550"/>
              <a:gd name="connsiteY48" fmla="*/ 757325 h 1077504"/>
              <a:gd name="connsiteX49" fmla="*/ 162716 w 639550"/>
              <a:gd name="connsiteY49" fmla="*/ 774155 h 1077504"/>
              <a:gd name="connsiteX50" fmla="*/ 134667 w 639550"/>
              <a:gd name="connsiteY50" fmla="*/ 813423 h 1077504"/>
              <a:gd name="connsiteX51" fmla="*/ 123447 w 639550"/>
              <a:gd name="connsiteY51" fmla="*/ 835863 h 1077504"/>
              <a:gd name="connsiteX52" fmla="*/ 117837 w 639550"/>
              <a:gd name="connsiteY52" fmla="*/ 852692 h 1077504"/>
              <a:gd name="connsiteX53" fmla="*/ 101008 w 639550"/>
              <a:gd name="connsiteY53" fmla="*/ 858302 h 1077504"/>
              <a:gd name="connsiteX54" fmla="*/ 95398 w 639550"/>
              <a:gd name="connsiteY54" fmla="*/ 880741 h 1077504"/>
              <a:gd name="connsiteX55" fmla="*/ 72959 w 639550"/>
              <a:gd name="connsiteY55" fmla="*/ 891961 h 1077504"/>
              <a:gd name="connsiteX56" fmla="*/ 61739 w 639550"/>
              <a:gd name="connsiteY56" fmla="*/ 908790 h 1077504"/>
              <a:gd name="connsiteX57" fmla="*/ 44909 w 639550"/>
              <a:gd name="connsiteY57" fmla="*/ 948059 h 1077504"/>
              <a:gd name="connsiteX58" fmla="*/ 28080 w 639550"/>
              <a:gd name="connsiteY58" fmla="*/ 959279 h 1077504"/>
              <a:gd name="connsiteX59" fmla="*/ 5641 w 639550"/>
              <a:gd name="connsiteY59" fmla="*/ 1077085 h 107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39550" h="1077504">
                <a:moveTo>
                  <a:pt x="5641" y="1077085"/>
                </a:moveTo>
                <a:cubicBezTo>
                  <a:pt x="1901" y="1077085"/>
                  <a:pt x="-4924" y="1036754"/>
                  <a:pt x="5641" y="959279"/>
                </a:cubicBezTo>
                <a:cubicBezTo>
                  <a:pt x="10314" y="925009"/>
                  <a:pt x="11967" y="928882"/>
                  <a:pt x="33690" y="914400"/>
                </a:cubicBezTo>
                <a:cubicBezTo>
                  <a:pt x="46846" y="874933"/>
                  <a:pt x="29724" y="923655"/>
                  <a:pt x="50519" y="875131"/>
                </a:cubicBezTo>
                <a:cubicBezTo>
                  <a:pt x="57363" y="859162"/>
                  <a:pt x="53873" y="854949"/>
                  <a:pt x="67349" y="841473"/>
                </a:cubicBezTo>
                <a:cubicBezTo>
                  <a:pt x="72116" y="836706"/>
                  <a:pt x="78568" y="833993"/>
                  <a:pt x="84178" y="830253"/>
                </a:cubicBezTo>
                <a:cubicBezTo>
                  <a:pt x="87365" y="822286"/>
                  <a:pt x="100145" y="788086"/>
                  <a:pt x="106617" y="779765"/>
                </a:cubicBezTo>
                <a:cubicBezTo>
                  <a:pt x="114735" y="769327"/>
                  <a:pt x="126407" y="762040"/>
                  <a:pt x="134667" y="751715"/>
                </a:cubicBezTo>
                <a:cubicBezTo>
                  <a:pt x="141478" y="743201"/>
                  <a:pt x="145717" y="732912"/>
                  <a:pt x="151496" y="723666"/>
                </a:cubicBezTo>
                <a:cubicBezTo>
                  <a:pt x="155069" y="717949"/>
                  <a:pt x="159701" y="712867"/>
                  <a:pt x="162716" y="706837"/>
                </a:cubicBezTo>
                <a:cubicBezTo>
                  <a:pt x="190166" y="651938"/>
                  <a:pt x="159158" y="700953"/>
                  <a:pt x="185155" y="661958"/>
                </a:cubicBezTo>
                <a:cubicBezTo>
                  <a:pt x="187025" y="654478"/>
                  <a:pt x="188647" y="646932"/>
                  <a:pt x="190765" y="639519"/>
                </a:cubicBezTo>
                <a:cubicBezTo>
                  <a:pt x="194468" y="626559"/>
                  <a:pt x="202847" y="605322"/>
                  <a:pt x="207594" y="594641"/>
                </a:cubicBezTo>
                <a:cubicBezTo>
                  <a:pt x="210991" y="586999"/>
                  <a:pt x="215074" y="579681"/>
                  <a:pt x="218814" y="572201"/>
                </a:cubicBezTo>
                <a:cubicBezTo>
                  <a:pt x="220684" y="562851"/>
                  <a:pt x="224148" y="553683"/>
                  <a:pt x="224424" y="544152"/>
                </a:cubicBezTo>
                <a:cubicBezTo>
                  <a:pt x="235466" y="163191"/>
                  <a:pt x="191918" y="299463"/>
                  <a:pt x="235643" y="168295"/>
                </a:cubicBezTo>
                <a:cubicBezTo>
                  <a:pt x="236322" y="164222"/>
                  <a:pt x="240725" y="127013"/>
                  <a:pt x="246863" y="117806"/>
                </a:cubicBezTo>
                <a:cubicBezTo>
                  <a:pt x="251264" y="111205"/>
                  <a:pt x="258821" y="107239"/>
                  <a:pt x="263692" y="100977"/>
                </a:cubicBezTo>
                <a:cubicBezTo>
                  <a:pt x="271971" y="90333"/>
                  <a:pt x="274912" y="74798"/>
                  <a:pt x="286132" y="67318"/>
                </a:cubicBezTo>
                <a:cubicBezTo>
                  <a:pt x="297351" y="59838"/>
                  <a:pt x="307730" y="50909"/>
                  <a:pt x="319790" y="44879"/>
                </a:cubicBezTo>
                <a:cubicBezTo>
                  <a:pt x="327270" y="41139"/>
                  <a:pt x="334543" y="36953"/>
                  <a:pt x="342230" y="33659"/>
                </a:cubicBezTo>
                <a:cubicBezTo>
                  <a:pt x="347665" y="31330"/>
                  <a:pt x="353655" y="30451"/>
                  <a:pt x="359059" y="28049"/>
                </a:cubicBezTo>
                <a:cubicBezTo>
                  <a:pt x="388830" y="14817"/>
                  <a:pt x="387612" y="14624"/>
                  <a:pt x="409547" y="0"/>
                </a:cubicBezTo>
                <a:cubicBezTo>
                  <a:pt x="448816" y="1870"/>
                  <a:pt x="488281" y="1268"/>
                  <a:pt x="527354" y="5610"/>
                </a:cubicBezTo>
                <a:cubicBezTo>
                  <a:pt x="539108" y="6916"/>
                  <a:pt x="561013" y="16830"/>
                  <a:pt x="561013" y="16830"/>
                </a:cubicBezTo>
                <a:cubicBezTo>
                  <a:pt x="562883" y="22440"/>
                  <a:pt x="563978" y="28370"/>
                  <a:pt x="566622" y="33659"/>
                </a:cubicBezTo>
                <a:cubicBezTo>
                  <a:pt x="578308" y="57031"/>
                  <a:pt x="586260" y="56100"/>
                  <a:pt x="611501" y="72928"/>
                </a:cubicBezTo>
                <a:cubicBezTo>
                  <a:pt x="629864" y="146375"/>
                  <a:pt x="600517" y="45349"/>
                  <a:pt x="633940" y="112196"/>
                </a:cubicBezTo>
                <a:cubicBezTo>
                  <a:pt x="638204" y="120725"/>
                  <a:pt x="637680" y="130896"/>
                  <a:pt x="639550" y="140246"/>
                </a:cubicBezTo>
                <a:cubicBezTo>
                  <a:pt x="635810" y="172035"/>
                  <a:pt x="635800" y="204488"/>
                  <a:pt x="628330" y="235612"/>
                </a:cubicBezTo>
                <a:cubicBezTo>
                  <a:pt x="620517" y="268165"/>
                  <a:pt x="598123" y="289812"/>
                  <a:pt x="577842" y="314150"/>
                </a:cubicBezTo>
                <a:cubicBezTo>
                  <a:pt x="574102" y="323500"/>
                  <a:pt x="571125" y="333192"/>
                  <a:pt x="566622" y="342199"/>
                </a:cubicBezTo>
                <a:cubicBezTo>
                  <a:pt x="560728" y="353986"/>
                  <a:pt x="548725" y="367962"/>
                  <a:pt x="538573" y="375858"/>
                </a:cubicBezTo>
                <a:cubicBezTo>
                  <a:pt x="527929" y="384137"/>
                  <a:pt x="504914" y="398297"/>
                  <a:pt x="504914" y="398297"/>
                </a:cubicBezTo>
                <a:cubicBezTo>
                  <a:pt x="499304" y="405777"/>
                  <a:pt x="494696" y="414125"/>
                  <a:pt x="488085" y="420736"/>
                </a:cubicBezTo>
                <a:cubicBezTo>
                  <a:pt x="483317" y="425504"/>
                  <a:pt x="476973" y="428383"/>
                  <a:pt x="471255" y="431956"/>
                </a:cubicBezTo>
                <a:cubicBezTo>
                  <a:pt x="462009" y="437735"/>
                  <a:pt x="452556" y="443175"/>
                  <a:pt x="443206" y="448785"/>
                </a:cubicBezTo>
                <a:cubicBezTo>
                  <a:pt x="439466" y="454395"/>
                  <a:pt x="436754" y="460847"/>
                  <a:pt x="431987" y="465615"/>
                </a:cubicBezTo>
                <a:cubicBezTo>
                  <a:pt x="401962" y="495641"/>
                  <a:pt x="428061" y="453903"/>
                  <a:pt x="392718" y="493664"/>
                </a:cubicBezTo>
                <a:cubicBezTo>
                  <a:pt x="383760" y="503742"/>
                  <a:pt x="381499" y="519843"/>
                  <a:pt x="370279" y="527323"/>
                </a:cubicBezTo>
                <a:lnTo>
                  <a:pt x="336620" y="549762"/>
                </a:lnTo>
                <a:cubicBezTo>
                  <a:pt x="334750" y="555372"/>
                  <a:pt x="335191" y="562411"/>
                  <a:pt x="331010" y="566592"/>
                </a:cubicBezTo>
                <a:cubicBezTo>
                  <a:pt x="302954" y="594648"/>
                  <a:pt x="312876" y="559709"/>
                  <a:pt x="297351" y="594641"/>
                </a:cubicBezTo>
                <a:cubicBezTo>
                  <a:pt x="292548" y="605448"/>
                  <a:pt x="289000" y="616827"/>
                  <a:pt x="286132" y="628300"/>
                </a:cubicBezTo>
                <a:cubicBezTo>
                  <a:pt x="282392" y="643259"/>
                  <a:pt x="287742" y="664625"/>
                  <a:pt x="274912" y="673178"/>
                </a:cubicBezTo>
                <a:lnTo>
                  <a:pt x="258082" y="684398"/>
                </a:lnTo>
                <a:cubicBezTo>
                  <a:pt x="245451" y="722295"/>
                  <a:pt x="262969" y="681217"/>
                  <a:pt x="235643" y="712447"/>
                </a:cubicBezTo>
                <a:cubicBezTo>
                  <a:pt x="226764" y="722595"/>
                  <a:pt x="225996" y="741842"/>
                  <a:pt x="213204" y="746106"/>
                </a:cubicBezTo>
                <a:lnTo>
                  <a:pt x="179545" y="757325"/>
                </a:lnTo>
                <a:cubicBezTo>
                  <a:pt x="173935" y="762935"/>
                  <a:pt x="166569" y="767220"/>
                  <a:pt x="162716" y="774155"/>
                </a:cubicBezTo>
                <a:cubicBezTo>
                  <a:pt x="138918" y="816993"/>
                  <a:pt x="168070" y="802290"/>
                  <a:pt x="134667" y="813423"/>
                </a:cubicBezTo>
                <a:cubicBezTo>
                  <a:pt x="130927" y="820903"/>
                  <a:pt x="126741" y="828176"/>
                  <a:pt x="123447" y="835863"/>
                </a:cubicBezTo>
                <a:cubicBezTo>
                  <a:pt x="121118" y="841298"/>
                  <a:pt x="122018" y="848511"/>
                  <a:pt x="117837" y="852692"/>
                </a:cubicBezTo>
                <a:cubicBezTo>
                  <a:pt x="113656" y="856873"/>
                  <a:pt x="106618" y="856432"/>
                  <a:pt x="101008" y="858302"/>
                </a:cubicBezTo>
                <a:cubicBezTo>
                  <a:pt x="99138" y="865782"/>
                  <a:pt x="100334" y="874818"/>
                  <a:pt x="95398" y="880741"/>
                </a:cubicBezTo>
                <a:cubicBezTo>
                  <a:pt x="90044" y="887165"/>
                  <a:pt x="79383" y="886607"/>
                  <a:pt x="72959" y="891961"/>
                </a:cubicBezTo>
                <a:cubicBezTo>
                  <a:pt x="67780" y="896277"/>
                  <a:pt x="65479" y="903180"/>
                  <a:pt x="61739" y="908790"/>
                </a:cubicBezTo>
                <a:cubicBezTo>
                  <a:pt x="57447" y="925958"/>
                  <a:pt x="57824" y="935144"/>
                  <a:pt x="44909" y="948059"/>
                </a:cubicBezTo>
                <a:cubicBezTo>
                  <a:pt x="40142" y="952826"/>
                  <a:pt x="33690" y="955539"/>
                  <a:pt x="28080" y="959279"/>
                </a:cubicBezTo>
                <a:cubicBezTo>
                  <a:pt x="22355" y="1090946"/>
                  <a:pt x="9381" y="1077085"/>
                  <a:pt x="5641" y="107708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1F5A8F6-DE86-4A27-859A-5FE02E4BC8DC}"/>
              </a:ext>
            </a:extLst>
          </p:cNvPr>
          <p:cNvSpPr txBox="1"/>
          <p:nvPr/>
        </p:nvSpPr>
        <p:spPr>
          <a:xfrm>
            <a:off x="1119560" y="116193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内花被片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B4E346-40D7-42CF-BC33-82950821657D}"/>
              </a:ext>
            </a:extLst>
          </p:cNvPr>
          <p:cNvSpPr txBox="1"/>
          <p:nvPr/>
        </p:nvSpPr>
        <p:spPr>
          <a:xfrm>
            <a:off x="2444327" y="24704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外花被片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887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</a:rPr>
              <a:t>Iris </a:t>
            </a:r>
            <a:r>
              <a:rPr kumimoji="1" lang="ja-JP" altLang="en-US" dirty="0">
                <a:latin typeface="メイリオ" panose="020B0604030504040204" pitchFamily="50" charset="-128"/>
              </a:rPr>
              <a:t>データセット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4071" y="1371773"/>
            <a:ext cx="3768213" cy="335687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◆ </a:t>
            </a:r>
            <a:r>
              <a:rPr lang="en-US" altLang="ja-JP" sz="2400" b="1" dirty="0">
                <a:latin typeface="メイリオ" panose="020B0604030504040204" pitchFamily="50" charset="-128"/>
              </a:rPr>
              <a:t>3</a:t>
            </a:r>
            <a:r>
              <a:rPr lang="ja-JP" altLang="en-US" sz="2400" b="1" dirty="0">
                <a:latin typeface="メイリオ" panose="020B0604030504040204" pitchFamily="50" charset="-128"/>
              </a:rPr>
              <a:t>種</a:t>
            </a:r>
            <a:r>
              <a:rPr lang="ja-JP" altLang="en-US" sz="2400" dirty="0">
                <a:latin typeface="メイリオ" panose="020B0604030504040204" pitchFamily="50" charset="-128"/>
              </a:rPr>
              <a:t>のアヤメの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外花被辺</a:t>
            </a:r>
            <a:r>
              <a:rPr lang="ja-JP" altLang="en-US" sz="2400" dirty="0">
                <a:latin typeface="メイリオ" panose="020B0604030504040204" pitchFamily="50" charset="-128"/>
              </a:rPr>
              <a:t>、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内花被片</a:t>
            </a:r>
            <a:r>
              <a:rPr lang="ja-JP" altLang="en-US" sz="2400" dirty="0">
                <a:latin typeface="メイリオ" panose="020B0604030504040204" pitchFamily="50" charset="-128"/>
              </a:rPr>
              <a:t>を計測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 fontAlgn="base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◆ 種類も記録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 fontAlgn="base"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　　</a:t>
            </a:r>
            <a:r>
              <a:rPr lang="pt-BR" altLang="ja-JP" sz="2400" b="1" dirty="0">
                <a:latin typeface="メイリオ" panose="020B0604030504040204" pitchFamily="50" charset="-128"/>
              </a:rPr>
              <a:t>setosa</a:t>
            </a:r>
          </a:p>
          <a:p>
            <a:pPr marL="0" indent="0" fontAlgn="base"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　　</a:t>
            </a:r>
            <a:r>
              <a:rPr lang="pt-BR" altLang="ja-JP" sz="2400" b="1" dirty="0">
                <a:latin typeface="メイリオ" panose="020B0604030504040204" pitchFamily="50" charset="-128"/>
              </a:rPr>
              <a:t>versicolor</a:t>
            </a:r>
          </a:p>
          <a:p>
            <a:pPr marL="0" indent="0" fontAlgn="base"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　　</a:t>
            </a:r>
            <a:r>
              <a:rPr lang="pt-BR" altLang="ja-JP" sz="2400" b="1" dirty="0">
                <a:latin typeface="メイリオ" panose="020B0604030504040204" pitchFamily="50" charset="-128"/>
              </a:rPr>
              <a:t>virginica</a:t>
            </a:r>
          </a:p>
          <a:p>
            <a:pPr marL="0" indent="0" fontAlgn="base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◆ データ数は </a:t>
            </a:r>
            <a:r>
              <a:rPr lang="en-US" altLang="ja-JP" sz="2400" b="1" dirty="0">
                <a:latin typeface="メイリオ" panose="020B0604030504040204" pitchFamily="50" charset="-128"/>
              </a:rPr>
              <a:t>50</a:t>
            </a:r>
            <a:r>
              <a:rPr lang="en-US" altLang="ja-JP" sz="2400" dirty="0">
                <a:latin typeface="メイリオ" panose="020B0604030504040204" pitchFamily="50" charset="-128"/>
              </a:rPr>
              <a:t> × </a:t>
            </a:r>
            <a:r>
              <a:rPr lang="en-US" altLang="ja-JP" sz="2400" b="1" dirty="0">
                <a:latin typeface="メイリオ" panose="020B0604030504040204" pitchFamily="50" charset="-128"/>
              </a:rPr>
              <a:t>3</a:t>
            </a:r>
          </a:p>
          <a:p>
            <a:pPr marL="0" indent="0"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作成者：</a:t>
            </a:r>
            <a:r>
              <a:rPr lang="en-US" altLang="ja-JP" sz="2400" dirty="0">
                <a:latin typeface="メイリオ" panose="020B0604030504040204" pitchFamily="50" charset="-128"/>
              </a:rPr>
              <a:t>Ronald Fisher </a:t>
            </a: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作成年：</a:t>
            </a:r>
            <a:r>
              <a:rPr lang="en-US" altLang="ja-JP" sz="2400" dirty="0">
                <a:latin typeface="メイリオ" panose="020B0604030504040204" pitchFamily="50" charset="-128"/>
              </a:rPr>
              <a:t>1936</a:t>
            </a:r>
            <a:endParaRPr kumimoji="1" lang="ja-JP" altLang="en-US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lang="ja-JP" altLang="en-US" smtClean="0">
                <a:latin typeface="メイリオ" panose="020B0604030504040204" pitchFamily="50" charset="-128"/>
              </a:rPr>
              <a:pPr/>
              <a:t>7</a:t>
            </a:fld>
            <a:endParaRPr lang="ja-JP" altLang="en-US">
              <a:latin typeface="メイリオ" panose="020B0604030504040204" pitchFamily="50" charset="-128"/>
            </a:endParaRPr>
          </a:p>
        </p:txBody>
      </p:sp>
      <p:sp>
        <p:nvSpPr>
          <p:cNvPr id="5" name="右中かっこ 4"/>
          <p:cNvSpPr/>
          <p:nvPr/>
        </p:nvSpPr>
        <p:spPr>
          <a:xfrm rot="5400000">
            <a:off x="1044145" y="3882944"/>
            <a:ext cx="226247" cy="1720953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50" dirty="0">
              <a:ea typeface="メイリオ" panose="020B0604030504040204" pitchFamily="50" charset="-128"/>
            </a:endParaRPr>
          </a:p>
        </p:txBody>
      </p:sp>
      <p:sp>
        <p:nvSpPr>
          <p:cNvPr id="7" name="右中かっこ 6"/>
          <p:cNvSpPr/>
          <p:nvPr/>
        </p:nvSpPr>
        <p:spPr>
          <a:xfrm rot="5400000">
            <a:off x="2998988" y="3935399"/>
            <a:ext cx="226249" cy="1616046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50" dirty="0">
              <a:ea typeface="メイリオ" panose="020B0604030504040204" pitchFamily="50" charset="-128"/>
            </a:endParaRPr>
          </a:p>
        </p:txBody>
      </p:sp>
      <p:sp>
        <p:nvSpPr>
          <p:cNvPr id="8" name="右中かっこ 7"/>
          <p:cNvSpPr/>
          <p:nvPr/>
        </p:nvSpPr>
        <p:spPr>
          <a:xfrm rot="5400000">
            <a:off x="4284772" y="4380449"/>
            <a:ext cx="249879" cy="725944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50" dirty="0">
              <a:ea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4679" y="4987288"/>
            <a:ext cx="21771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外花被片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en-US" altLang="ja-JP" sz="2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Sepal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の長さと幅 </a:t>
            </a:r>
            <a:endParaRPr lang="ja-JP" altLang="en-US" sz="2000" dirty="0"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9" y="1817818"/>
            <a:ext cx="5139451" cy="2704266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2124289" y="5000777"/>
            <a:ext cx="21918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内花被片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en-US" altLang="ja-JP" sz="2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Petal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の長さと幅 </a:t>
            </a:r>
            <a:endParaRPr lang="ja-JP" altLang="en-US" sz="2000" dirty="0"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144967" y="5036261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C00000"/>
                </a:solidFill>
                <a:ea typeface="メイリオ" panose="020B0604030504040204" pitchFamily="50" charset="-128"/>
              </a:rPr>
              <a:t>種類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-14866" y="902871"/>
            <a:ext cx="59832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Iris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データセット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（データ数は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 × 3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fontAlgn="base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のうち、先頭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行</a:t>
            </a:r>
          </a:p>
        </p:txBody>
      </p:sp>
      <p:sp>
        <p:nvSpPr>
          <p:cNvPr id="13" name="右中かっこ 12"/>
          <p:cNvSpPr/>
          <p:nvPr/>
        </p:nvSpPr>
        <p:spPr>
          <a:xfrm rot="5400000">
            <a:off x="2043446" y="3902175"/>
            <a:ext cx="253225" cy="3893180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50" dirty="0">
              <a:ea typeface="メイリオ" panose="020B0604030504040204" pitchFamily="50" charset="-128"/>
            </a:endParaRPr>
          </a:p>
        </p:txBody>
      </p:sp>
      <p:sp>
        <p:nvSpPr>
          <p:cNvPr id="14" name="右中かっこ 13"/>
          <p:cNvSpPr/>
          <p:nvPr/>
        </p:nvSpPr>
        <p:spPr>
          <a:xfrm rot="5400000">
            <a:off x="4427509" y="5506115"/>
            <a:ext cx="249879" cy="725944"/>
          </a:xfrm>
          <a:prstGeom prst="rightBrace">
            <a:avLst>
              <a:gd name="adj1" fmla="val 26180"/>
              <a:gd name="adj2" fmla="val 50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50" dirty="0"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45041" y="619676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ea typeface="メイリオ" panose="020B0604030504040204" pitchFamily="50" charset="-128"/>
              </a:rPr>
              <a:t>特徴量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047253" y="618735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ea typeface="メイリオ" panose="020B0604030504040204" pitchFamily="50" charset="-128"/>
              </a:rPr>
              <a:t>ラベル</a:t>
            </a:r>
          </a:p>
        </p:txBody>
      </p:sp>
    </p:spTree>
    <p:extLst>
      <p:ext uri="{BB962C8B-B14F-4D97-AF65-F5344CB8AC3E}">
        <p14:creationId xmlns:p14="http://schemas.microsoft.com/office/powerpoint/2010/main" val="1533607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D7057F-71A1-4A5A-9F21-524858147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</a:rPr>
              <a:t>Iri</a:t>
            </a:r>
            <a:r>
              <a:rPr lang="en-US" altLang="ja-JP" dirty="0">
                <a:latin typeface="メイリオ" panose="020B0604030504040204" pitchFamily="50" charset="-128"/>
              </a:rPr>
              <a:t>s </a:t>
            </a:r>
            <a:r>
              <a:rPr lang="ja-JP" altLang="en-US" dirty="0">
                <a:latin typeface="メイリオ" panose="020B0604030504040204" pitchFamily="50" charset="-128"/>
              </a:rPr>
              <a:t>データセットの散布図</a:t>
            </a:r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98FDF0-68B1-4D3C-B686-9BE5EF45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3747912-BFE6-4592-BCE7-26425BB3DCA1}"/>
              </a:ext>
            </a:extLst>
          </p:cNvPr>
          <p:cNvSpPr/>
          <p:nvPr/>
        </p:nvSpPr>
        <p:spPr>
          <a:xfrm>
            <a:off x="4700471" y="4205871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横軸：内花被片の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長さ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A4D401A-3230-4C25-A1D1-92003F7D52BA}"/>
              </a:ext>
            </a:extLst>
          </p:cNvPr>
          <p:cNvSpPr txBox="1"/>
          <p:nvPr/>
        </p:nvSpPr>
        <p:spPr>
          <a:xfrm>
            <a:off x="2913102" y="1058863"/>
            <a:ext cx="553998" cy="2862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縦軸：内花被片の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幅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7BFF21A-5A10-4837-B66D-C175791D297C}"/>
              </a:ext>
            </a:extLst>
          </p:cNvPr>
          <p:cNvSpPr txBox="1"/>
          <p:nvPr/>
        </p:nvSpPr>
        <p:spPr>
          <a:xfrm>
            <a:off x="3927475" y="4874817"/>
            <a:ext cx="449353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次の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３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種類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の分類済みのデータ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0: </a:t>
            </a:r>
            <a:r>
              <a:rPr kumimoji="0" lang="pt-BR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setosa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</a:t>
            </a:r>
            <a:r>
              <a:rPr kumimoji="0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1: </a:t>
            </a:r>
            <a:r>
              <a:rPr kumimoji="0" lang="pt-BR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versicolor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</a:t>
            </a:r>
            <a:r>
              <a:rPr kumimoji="0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2: </a:t>
            </a:r>
            <a:r>
              <a:rPr kumimoji="0" lang="pt-BR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virginica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457B22D-4AE9-4661-8C6B-9F089C614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8" y="877831"/>
            <a:ext cx="2627732" cy="33280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D030E66-3522-9854-5360-FB9F1B268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602" y="714662"/>
            <a:ext cx="4941636" cy="332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kumimoji="1" lang="en-US" altLang="ja-JP" sz="2800" dirty="0">
                <a:latin typeface="メイリオ" panose="020B0604030504040204" pitchFamily="50" charset="-128"/>
              </a:rPr>
              <a:t>Iris </a:t>
            </a:r>
            <a:r>
              <a:rPr kumimoji="1" lang="ja-JP" altLang="en-US" sz="2900" dirty="0">
                <a:latin typeface="メイリオ" panose="020B0604030504040204" pitchFamily="50" charset="-128"/>
              </a:rPr>
              <a:t>データセット</a:t>
            </a:r>
            <a:r>
              <a:rPr kumimoji="1" lang="ja-JP" altLang="en-US" sz="2800" dirty="0">
                <a:latin typeface="メイリオ" panose="020B0604030504040204" pitchFamily="50" charset="-128"/>
              </a:rPr>
              <a:t>と配列</a:t>
            </a:r>
            <a:r>
              <a:rPr lang="ja-JP" altLang="en-US" sz="2800" dirty="0">
                <a:latin typeface="メイリオ" panose="020B0604030504040204" pitchFamily="50" charset="-128"/>
              </a:rPr>
              <a:t>（</a:t>
            </a:r>
            <a:r>
              <a:rPr kumimoji="1" lang="ja-JP" altLang="en-US" sz="2800" dirty="0">
                <a:latin typeface="メイリオ" panose="020B0604030504040204" pitchFamily="50" charset="-128"/>
              </a:rPr>
              <a:t>アレイ</a:t>
            </a:r>
            <a:r>
              <a:rPr lang="ja-JP" altLang="en-US" sz="2800" dirty="0">
                <a:latin typeface="メイリオ" panose="020B0604030504040204" pitchFamily="50" charset="-128"/>
              </a:rPr>
              <a:t>）</a:t>
            </a:r>
            <a:endParaRPr kumimoji="1" lang="ja-JP" altLang="en-US" sz="28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lang="ja-JP" altLang="en-US" smtClean="0">
                <a:latin typeface="メイリオ" panose="020B0604030504040204" pitchFamily="50" charset="-128"/>
              </a:rPr>
              <a:pPr/>
              <a:t>9</a:t>
            </a:fld>
            <a:endParaRPr lang="ja-JP" altLang="en-US">
              <a:latin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72" y="1710696"/>
            <a:ext cx="3109458" cy="1636128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84680" y="1125921"/>
            <a:ext cx="3109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Iris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データセット</a:t>
            </a:r>
          </a:p>
        </p:txBody>
      </p:sp>
      <p:sp>
        <p:nvSpPr>
          <p:cNvPr id="14" name="右矢印 13"/>
          <p:cNvSpPr/>
          <p:nvPr/>
        </p:nvSpPr>
        <p:spPr>
          <a:xfrm>
            <a:off x="3441370" y="1837136"/>
            <a:ext cx="269310" cy="582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メイリオ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243" y="859435"/>
            <a:ext cx="2540240" cy="26981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正方形/長方形 15"/>
          <p:cNvSpPr/>
          <p:nvPr/>
        </p:nvSpPr>
        <p:spPr>
          <a:xfrm>
            <a:off x="3592634" y="3709824"/>
            <a:ext cx="31094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特徴量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（数値）</a:t>
            </a:r>
            <a:endParaRPr lang="en-US" altLang="ja-JP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fontAlgn="base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150 × 4</a:t>
            </a:r>
          </a:p>
          <a:p>
            <a:pPr algn="ctr" fontAlgn="base"/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19919" y="851094"/>
            <a:ext cx="381836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ea typeface="メイリオ" panose="020B0604030504040204" pitchFamily="50" charset="-128"/>
              </a:rPr>
              <a:t>[0</a:t>
            </a:r>
          </a:p>
          <a:p>
            <a:r>
              <a:rPr kumimoji="1" lang="en-US" altLang="ja-JP" sz="1600" dirty="0">
                <a:ea typeface="メイリオ" panose="020B0604030504040204" pitchFamily="50" charset="-128"/>
              </a:rPr>
              <a:t> 0</a:t>
            </a:r>
          </a:p>
          <a:p>
            <a:r>
              <a:rPr kumimoji="1" lang="en-US" altLang="ja-JP" sz="1600" dirty="0">
                <a:ea typeface="メイリオ" panose="020B0604030504040204" pitchFamily="50" charset="-128"/>
              </a:rPr>
              <a:t> 0</a:t>
            </a:r>
          </a:p>
          <a:p>
            <a:r>
              <a:rPr kumimoji="1" lang="en-US" altLang="ja-JP" sz="1600" dirty="0">
                <a:ea typeface="メイリオ" panose="020B0604030504040204" pitchFamily="50" charset="-128"/>
              </a:rPr>
              <a:t> 0 </a:t>
            </a:r>
          </a:p>
          <a:p>
            <a:r>
              <a:rPr kumimoji="1" lang="en-US" altLang="ja-JP" sz="1600" dirty="0">
                <a:ea typeface="メイリオ" panose="020B0604030504040204" pitchFamily="50" charset="-128"/>
              </a:rPr>
              <a:t> 0 </a:t>
            </a:r>
          </a:p>
          <a:p>
            <a:r>
              <a:rPr kumimoji="1" lang="en-US" altLang="ja-JP" sz="1600" dirty="0">
                <a:ea typeface="メイリオ" panose="020B0604030504040204" pitchFamily="50" charset="-128"/>
              </a:rPr>
              <a:t> 0 </a:t>
            </a:r>
          </a:p>
          <a:p>
            <a:r>
              <a:rPr kumimoji="1" lang="en-US" altLang="ja-JP" sz="1600" dirty="0">
                <a:ea typeface="メイリオ" panose="020B0604030504040204" pitchFamily="50" charset="-128"/>
              </a:rPr>
              <a:t> 0</a:t>
            </a:r>
          </a:p>
          <a:p>
            <a:r>
              <a:rPr kumimoji="1" lang="en-US" altLang="ja-JP" sz="1600" dirty="0">
                <a:ea typeface="メイリオ" panose="020B0604030504040204" pitchFamily="50" charset="-128"/>
              </a:rPr>
              <a:t> 0</a:t>
            </a:r>
          </a:p>
          <a:p>
            <a:r>
              <a:rPr kumimoji="1" lang="en-US" altLang="ja-JP" sz="1600" dirty="0">
                <a:ea typeface="メイリオ" panose="020B0604030504040204" pitchFamily="50" charset="-128"/>
              </a:rPr>
              <a:t> 0 </a:t>
            </a:r>
          </a:p>
          <a:p>
            <a:r>
              <a:rPr kumimoji="1" lang="en-US" altLang="ja-JP" sz="1600" dirty="0">
                <a:ea typeface="メイリオ" panose="020B0604030504040204" pitchFamily="50" charset="-128"/>
              </a:rPr>
              <a:t> 0</a:t>
            </a:r>
            <a:endParaRPr kumimoji="1" lang="ja-JP" altLang="en-US" sz="1600" dirty="0"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332958" y="3709824"/>
            <a:ext cx="31094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ラベル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（数値）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fontAlgn="base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150</a:t>
            </a:r>
          </a:p>
          <a:p>
            <a:pPr algn="ctr" fontAlgn="base"/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815590" y="5147304"/>
            <a:ext cx="179018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setosa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</a:p>
          <a:p>
            <a:pPr fontAlgn="base"/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versicolor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</a:p>
          <a:p>
            <a:pPr fontAlgn="base"/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virginia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448863" y="6107730"/>
            <a:ext cx="2523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ラベルの数値化</a:t>
            </a:r>
          </a:p>
        </p:txBody>
      </p:sp>
    </p:spTree>
    <p:extLst>
      <p:ext uri="{BB962C8B-B14F-4D97-AF65-F5344CB8AC3E}">
        <p14:creationId xmlns:p14="http://schemas.microsoft.com/office/powerpoint/2010/main" val="1003767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8469</TotalTime>
  <Words>1877</Words>
  <Application>Microsoft Office PowerPoint</Application>
  <PresentationFormat>画面に合わせる (4:3)</PresentationFormat>
  <Paragraphs>532</Paragraphs>
  <Slides>46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2" baseType="lpstr">
      <vt:lpstr>メイリオ</vt:lpstr>
      <vt:lpstr>游ゴシック</vt:lpstr>
      <vt:lpstr>Abadi</vt:lpstr>
      <vt:lpstr>Arial</vt:lpstr>
      <vt:lpstr>Calibri</vt:lpstr>
      <vt:lpstr>Office テーマ</vt:lpstr>
      <vt:lpstr>実データの分析、意味の抽出、外れ値の判断</vt:lpstr>
      <vt:lpstr>アウトライン</vt:lpstr>
      <vt:lpstr>データサイエンス</vt:lpstr>
      <vt:lpstr>クラスタリング</vt:lpstr>
      <vt:lpstr>分類</vt:lpstr>
      <vt:lpstr>アヤメ属 (Iris)</vt:lpstr>
      <vt:lpstr>Iris データセット</vt:lpstr>
      <vt:lpstr>Iris データセットの散布図</vt:lpstr>
      <vt:lpstr>Iris データセットと配列（アレイ）</vt:lpstr>
      <vt:lpstr>Iris データセットは Python でも利用可能</vt:lpstr>
      <vt:lpstr>Iris データセットのクラスタリング</vt:lpstr>
      <vt:lpstr>11-1. Python まとめ</vt:lpstr>
      <vt:lpstr>Python</vt:lpstr>
      <vt:lpstr>オブジェクト，変数，メソッド，代入，変数</vt:lpstr>
      <vt:lpstr>オブジェクトとメソッド</vt:lpstr>
      <vt:lpstr>代入</vt:lpstr>
      <vt:lpstr>メソッドアクセス，代入</vt:lpstr>
      <vt:lpstr>11-2. Python のデータフレーム</vt:lpstr>
      <vt:lpstr>Python のデータフレーム</vt:lpstr>
      <vt:lpstr>Python のデータフレームを組み立てるプログラム</vt:lpstr>
      <vt:lpstr>データフレームから散布図を作成するプログラム</vt:lpstr>
      <vt:lpstr>11-3. ヒストグラム</vt:lpstr>
      <vt:lpstr>ヒストグラム①</vt:lpstr>
      <vt:lpstr>ヒストグラム②</vt:lpstr>
      <vt:lpstr>ヒストグラム②</vt:lpstr>
      <vt:lpstr>ヒストグラム①を得る Python プログラム</vt:lpstr>
      <vt:lpstr>まとめ</vt:lpstr>
      <vt:lpstr>11-4. クラスタリング</vt:lpstr>
      <vt:lpstr>クラスタリング</vt:lpstr>
      <vt:lpstr>クラスタリングの例①</vt:lpstr>
      <vt:lpstr>クラスタリングの例②</vt:lpstr>
      <vt:lpstr>クラスタリング①を行う Python プログラム</vt:lpstr>
      <vt:lpstr>まとめ</vt:lpstr>
      <vt:lpstr>11-5. 外れ値</vt:lpstr>
      <vt:lpstr>平均</vt:lpstr>
      <vt:lpstr>平均を使うときの注意点</vt:lpstr>
      <vt:lpstr>クラスタリングでの各クラスタの中心</vt:lpstr>
      <vt:lpstr>各クラスタの中心からの距離</vt:lpstr>
      <vt:lpstr>まとめ</vt:lpstr>
      <vt:lpstr>11-6. 演習</vt:lpstr>
      <vt:lpstr>今回の演習の特徴</vt:lpstr>
      <vt:lpstr>Google Colaboratory の使い方概要 ①</vt:lpstr>
      <vt:lpstr>Google Colaboratory の使い方概要 ②</vt:lpstr>
      <vt:lpstr>Google アカウント</vt:lpstr>
      <vt:lpstr>演習</vt:lpstr>
      <vt:lpstr>全体まとめ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実データの分析、意味の抽出、外れ値の判断（AI演習）</dc:title>
  <dc:creator>kaneko kunihiko</dc:creator>
  <cp:lastModifiedBy>金子　邦彦</cp:lastModifiedBy>
  <cp:revision>721</cp:revision>
  <dcterms:created xsi:type="dcterms:W3CDTF">2019-11-02T00:06:04Z</dcterms:created>
  <dcterms:modified xsi:type="dcterms:W3CDTF">2025-03-25T04:45:49Z</dcterms:modified>
</cp:coreProperties>
</file>