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3" r:id="rId3"/>
    <p:sldMasterId id="2147483693" r:id="rId4"/>
    <p:sldMasterId id="2147483698" r:id="rId5"/>
    <p:sldMasterId id="2147483703" r:id="rId6"/>
  </p:sldMasterIdLst>
  <p:notesMasterIdLst>
    <p:notesMasterId r:id="rId75"/>
  </p:notesMasterIdLst>
  <p:sldIdLst>
    <p:sldId id="1681" r:id="rId7"/>
    <p:sldId id="1784" r:id="rId8"/>
    <p:sldId id="1930" r:id="rId9"/>
    <p:sldId id="1857" r:id="rId10"/>
    <p:sldId id="2017" r:id="rId11"/>
    <p:sldId id="1940" r:id="rId12"/>
    <p:sldId id="1789" r:id="rId13"/>
    <p:sldId id="1790" r:id="rId14"/>
    <p:sldId id="1791" r:id="rId15"/>
    <p:sldId id="1792" r:id="rId16"/>
    <p:sldId id="702" r:id="rId17"/>
    <p:sldId id="1711" r:id="rId18"/>
    <p:sldId id="1744" r:id="rId19"/>
    <p:sldId id="1731" r:id="rId20"/>
    <p:sldId id="1464" r:id="rId21"/>
    <p:sldId id="1441" r:id="rId22"/>
    <p:sldId id="294" r:id="rId23"/>
    <p:sldId id="962" r:id="rId24"/>
    <p:sldId id="909" r:id="rId25"/>
    <p:sldId id="1947" r:id="rId26"/>
    <p:sldId id="2047" r:id="rId27"/>
    <p:sldId id="2042" r:id="rId28"/>
    <p:sldId id="1892" r:id="rId29"/>
    <p:sldId id="2037" r:id="rId30"/>
    <p:sldId id="1893" r:id="rId31"/>
    <p:sldId id="1895" r:id="rId32"/>
    <p:sldId id="1899" r:id="rId33"/>
    <p:sldId id="1896" r:id="rId34"/>
    <p:sldId id="1897" r:id="rId35"/>
    <p:sldId id="1923" r:id="rId36"/>
    <p:sldId id="1922" r:id="rId37"/>
    <p:sldId id="2038" r:id="rId38"/>
    <p:sldId id="1918" r:id="rId39"/>
    <p:sldId id="1539" r:id="rId40"/>
    <p:sldId id="1564" r:id="rId41"/>
    <p:sldId id="1565" r:id="rId42"/>
    <p:sldId id="1566" r:id="rId43"/>
    <p:sldId id="1568" r:id="rId44"/>
    <p:sldId id="722" r:id="rId45"/>
    <p:sldId id="1933" r:id="rId46"/>
    <p:sldId id="2048" r:id="rId47"/>
    <p:sldId id="2043" r:id="rId48"/>
    <p:sldId id="1935" r:id="rId49"/>
    <p:sldId id="2018" r:id="rId50"/>
    <p:sldId id="2036" r:id="rId51"/>
    <p:sldId id="2030" r:id="rId52"/>
    <p:sldId id="2034" r:id="rId53"/>
    <p:sldId id="2039" r:id="rId54"/>
    <p:sldId id="2040" r:id="rId55"/>
    <p:sldId id="2041" r:id="rId56"/>
    <p:sldId id="2044" r:id="rId57"/>
    <p:sldId id="1939" r:id="rId58"/>
    <p:sldId id="1942" r:id="rId59"/>
    <p:sldId id="1549" r:id="rId60"/>
    <p:sldId id="1819" r:id="rId61"/>
    <p:sldId id="1944" r:id="rId62"/>
    <p:sldId id="1813" r:id="rId63"/>
    <p:sldId id="1548" r:id="rId64"/>
    <p:sldId id="2045" r:id="rId65"/>
    <p:sldId id="1948" r:id="rId66"/>
    <p:sldId id="1949" r:id="rId67"/>
    <p:sldId id="1832" r:id="rId68"/>
    <p:sldId id="1945" r:id="rId69"/>
    <p:sldId id="1835" r:id="rId70"/>
    <p:sldId id="1837" r:id="rId71"/>
    <p:sldId id="1838" r:id="rId72"/>
    <p:sldId id="1840" r:id="rId73"/>
    <p:sldId id="2046" r:id="rId7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60"/>
  </p:normalViewPr>
  <p:slideViewPr>
    <p:cSldViewPr snapToGrid="0">
      <p:cViewPr varScale="1">
        <p:scale>
          <a:sx n="61" d="100"/>
          <a:sy n="61" d="100"/>
        </p:scale>
        <p:origin x="794" y="18"/>
      </p:cViewPr>
      <p:guideLst/>
    </p:cSldViewPr>
  </p:slideViewPr>
  <p:notesTextViewPr>
    <p:cViewPr>
      <p:scale>
        <a:sx n="3" d="2"/>
        <a:sy n="3" d="2"/>
      </p:scale>
      <p:origin x="0" y="0"/>
    </p:cViewPr>
  </p:notesTextViewPr>
  <p:sorterViewPr>
    <p:cViewPr varScale="1">
      <p:scale>
        <a:sx n="1" d="1"/>
        <a:sy n="1" d="1"/>
      </p:scale>
      <p:origin x="0" y="-13058"/>
    </p:cViewPr>
  </p:sorterViewPr>
  <p:notesViewPr>
    <p:cSldViewPr snapToGrid="0">
      <p:cViewPr varScale="1">
        <p:scale>
          <a:sx n="45" d="100"/>
          <a:sy n="45" d="100"/>
        </p:scale>
        <p:origin x="2830" y="30"/>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4439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r>
              <a:rPr lang="ja-JP" altLang="en-US" dirty="0"/>
              <a:t>画像分類は，画像に対して，ラベルとその確率を得ることです．</a:t>
            </a:r>
          </a:p>
          <a:p>
            <a:endParaRPr lang="ja-JP" altLang="en-US" dirty="0"/>
          </a:p>
          <a:p>
            <a:r>
              <a:rPr lang="ja-JP" altLang="en-US" dirty="0"/>
              <a:t>ラベルというのは，画像分類した結果の，画像の種類を表すキーワードのことです．</a:t>
            </a:r>
          </a:p>
          <a:p>
            <a:endParaRPr lang="ja-JP" altLang="en-US" dirty="0"/>
          </a:p>
          <a:p>
            <a:r>
              <a:rPr lang="ja-JP" altLang="en-US" dirty="0"/>
              <a:t>このラベルと確率を精度よく自動で求めるために，人工知能を使うことができます．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4685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画像分類の例</a:t>
            </a:r>
          </a:p>
          <a:p>
            <a:endParaRPr lang="ja-JP" altLang="en-US" dirty="0"/>
          </a:p>
          <a:p>
            <a:r>
              <a:rPr lang="ja-JP" altLang="en-US" dirty="0"/>
              <a:t>画像に対して，いくつかのラベル，</a:t>
            </a:r>
          </a:p>
          <a:p>
            <a:r>
              <a:rPr lang="ja-JP" altLang="en-US" dirty="0"/>
              <a:t>それぞれのラベルに対しての確率が得られています．</a:t>
            </a:r>
          </a:p>
          <a:p>
            <a:endParaRPr lang="ja-JP" altLang="en-US" dirty="0"/>
          </a:p>
          <a:p>
            <a:r>
              <a:rPr lang="ja-JP" altLang="en-US" dirty="0"/>
              <a:t>例えば，この結果を見ると，この画像，ラベルが </a:t>
            </a:r>
            <a:r>
              <a:rPr lang="en-US" altLang="ja-JP" dirty="0" err="1"/>
              <a:t>lab_coat</a:t>
            </a:r>
            <a:r>
              <a:rPr lang="en-US" altLang="ja-JP" dirty="0"/>
              <a:t> </a:t>
            </a:r>
            <a:r>
              <a:rPr lang="ja-JP" altLang="en-US" dirty="0"/>
              <a:t>である確率が，約 </a:t>
            </a:r>
            <a:r>
              <a:rPr lang="en-US" altLang="ja-JP" dirty="0"/>
              <a:t>0.98 </a:t>
            </a:r>
            <a:r>
              <a:rPr lang="ja-JP" altLang="en-US" dirty="0" err="1"/>
              <a:t>のように</a:t>
            </a:r>
            <a:r>
              <a:rPr lang="ja-JP" altLang="en-US" dirty="0"/>
              <a:t>結果が得られています．</a:t>
            </a:r>
          </a:p>
          <a:p>
            <a:endParaRPr lang="ja-JP" altLang="en-US" dirty="0"/>
          </a:p>
          <a:p>
            <a:r>
              <a:rPr lang="ja-JP" altLang="en-US" dirty="0"/>
              <a:t>このように，１枚の画像に対して，複数のラベルとそれぞれの確率を得ること．</a:t>
            </a:r>
          </a:p>
          <a:p>
            <a:r>
              <a:rPr lang="ja-JP" altLang="en-US" dirty="0"/>
              <a:t>それが画像分類です．</a:t>
            </a:r>
          </a:p>
          <a:p>
            <a:endParaRPr lang="ja-JP" altLang="en-US" dirty="0"/>
          </a:p>
          <a:p>
            <a:r>
              <a:rPr lang="ja-JP" altLang="en-US" dirty="0"/>
              <a:t>画像分類は，画像を扱う他の人工知能，例えば，物体検出などの基礎になっています．</a:t>
            </a:r>
          </a:p>
          <a:p>
            <a:endParaRPr lang="ja-JP" altLang="en-US" dirty="0"/>
          </a:p>
          <a:p>
            <a:r>
              <a:rPr lang="ja-JP" altLang="en-US" dirty="0"/>
              <a:t>画像分類の説明は以上です．</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3156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5693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8170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2728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0805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52619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71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948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0353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126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91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79585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11637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63604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86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11432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100324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7447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876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84124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210102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27830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5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60402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6657486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 Id="rId6"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6"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6.xml"/><Relationship Id="rId6"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3326028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2530662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045721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4929605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4444733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kkaneko.jp/ai/ae/index.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microsoft.com/office/2007/relationships/media" Target="../media/media2.mp4"/><Relationship Id="rId2" Type="http://schemas.openxmlformats.org/officeDocument/2006/relationships/video" Target="../media/media2.mp4"/><Relationship Id="rId3"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olab.research.google.com/drive/13nOMSW0Dzx_LjN9XEG99jtvgMACl4m9V?usp=drive_link" TargetMode="External"/><Relationship Id="rId3" Type="http://schemas.openxmlformats.org/officeDocument/2006/relationships/image" Target="../media/image2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olab.research.google.com/drive/1qxh5l0iEPUm-QRTuEBSqBLd3V9KvqItK?usp=drive_link" TargetMode="External"/><Relationship Id="rId3" Type="http://schemas.openxmlformats.org/officeDocument/2006/relationships/image" Target="../media/image33.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erplexity.ai/" TargetMode="Externa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atgpt.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uggingface.co/spaces/shi-labs/OneFormer" TargetMode="Externa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huggingface.co/spaces/shi-labs/OneFormer" TargetMode="Externa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segment-anything.com/demo"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8.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sz="4000" dirty="0">
                <a:latin typeface="メイリオ" panose="020B0604030504040204" pitchFamily="50" charset="-128"/>
              </a:rPr>
              <a:t>ae-12.</a:t>
            </a:r>
            <a:r>
              <a:rPr lang="ja-JP" altLang="en-US" sz="4000" dirty="0">
                <a:latin typeface="メイリオ" panose="020B0604030504040204" pitchFamily="50" charset="-128"/>
              </a:rPr>
              <a:t>現代の</a:t>
            </a:r>
            <a:r>
              <a:rPr lang="en-US" altLang="ja-JP" sz="4000" dirty="0">
                <a:latin typeface="メイリオ" panose="020B0604030504040204" pitchFamily="50" charset="-128"/>
              </a:rPr>
              <a:t>AI</a:t>
            </a:r>
            <a:r>
              <a:rPr lang="ja-JP" altLang="en-US" sz="4000" dirty="0">
                <a:latin typeface="メイリオ" panose="020B0604030504040204" pitchFamily="50" charset="-128"/>
              </a:rPr>
              <a:t>技術革新：</a:t>
            </a:r>
            <a:r>
              <a:rPr lang="en-US" altLang="ja-JP" sz="4000" dirty="0">
                <a:latin typeface="メイリオ" panose="020B0604030504040204" pitchFamily="50" charset="-128"/>
              </a:rPr>
              <a:t>Transformer</a:t>
            </a:r>
            <a:r>
              <a:rPr lang="ja-JP" altLang="en-US" sz="4000" dirty="0">
                <a:latin typeface="メイリオ" panose="020B0604030504040204" pitchFamily="50" charset="-128"/>
              </a:rPr>
              <a:t>から</a:t>
            </a:r>
            <a:r>
              <a:rPr lang="en-US" altLang="ja-JP" sz="4000" dirty="0" err="1">
                <a:latin typeface="メイリオ" panose="020B0604030504040204" pitchFamily="50" charset="-128"/>
              </a:rPr>
              <a:t>NoShot</a:t>
            </a:r>
            <a:r>
              <a:rPr lang="ja-JP" altLang="en-US" sz="4000" dirty="0">
                <a:latin typeface="メイリオ" panose="020B0604030504040204" pitchFamily="50" charset="-128"/>
              </a:rPr>
              <a:t>学習まで（画像理解，自然言語処理，時系列データ処理の発展）</a:t>
            </a:r>
            <a:br>
              <a:rPr lang="en-US" altLang="ja-JP" sz="4000" dirty="0">
                <a:latin typeface="メイリオ" panose="020B0604030504040204" pitchFamily="50" charset="-128"/>
              </a:rPr>
            </a:br>
            <a:endParaRPr lang="ja-JP" altLang="en-US" sz="40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150100"/>
            <a:ext cx="8266421" cy="1506085"/>
          </a:xfrm>
        </p:spPr>
        <p:txBody>
          <a:bodyPr>
            <a:normAutofit/>
          </a:bodyPr>
          <a:lstStyle/>
          <a:p>
            <a:r>
              <a:rPr lang="ja-JP" altLang="en-US" sz="2800" dirty="0"/>
              <a:t>（</a:t>
            </a:r>
            <a:r>
              <a:rPr lang="en-US" altLang="ja-JP" sz="2800" dirty="0"/>
              <a:t>AI </a:t>
            </a:r>
            <a:r>
              <a:rPr lang="ja-JP" altLang="en-US" sz="2800" dirty="0"/>
              <a:t>演習）（全１５回）</a:t>
            </a:r>
          </a:p>
          <a:p>
            <a:r>
              <a:rPr lang="en-US" altLang="ja-JP" dirty="0">
                <a:hlinkClick r:id="rId5"/>
              </a:rPr>
              <a:t>https://www.kkaneko.jp/ai/ae/index.html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270890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9E45BB-49B3-40E1-A138-A5F6CCB28559}"/>
              </a:ext>
            </a:extLst>
          </p:cNvPr>
          <p:cNvSpPr>
            <a:spLocks noGrp="1"/>
          </p:cNvSpPr>
          <p:nvPr>
            <p:ph type="title"/>
          </p:nvPr>
        </p:nvSpPr>
        <p:spPr/>
        <p:txBody>
          <a:bodyPr>
            <a:normAutofit fontScale="90000"/>
          </a:bodyPr>
          <a:lstStyle/>
          <a:p>
            <a:r>
              <a:rPr lang="ja-JP" altLang="en-US" dirty="0"/>
              <a:t>③ セグメンテーション</a:t>
            </a:r>
            <a:endParaRPr kumimoji="1" lang="ja-JP" altLang="en-US" dirty="0"/>
          </a:p>
        </p:txBody>
      </p:sp>
      <p:sp>
        <p:nvSpPr>
          <p:cNvPr id="4" name="スライド番号プレースホルダー 3">
            <a:extLst>
              <a:ext uri="{FF2B5EF4-FFF2-40B4-BE49-F238E27FC236}">
                <a16:creationId xmlns:a16="http://schemas.microsoft.com/office/drawing/2014/main" id="{3044A1EE-9308-4000-B949-B0E19E5349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3">
            <a:extLst>
              <a:ext uri="{FF2B5EF4-FFF2-40B4-BE49-F238E27FC236}">
                <a16:creationId xmlns:a16="http://schemas.microsoft.com/office/drawing/2014/main" id="{230A5AB8-8E28-4FF7-9A61-F8482F75F8C5}"/>
              </a:ext>
            </a:extLst>
          </p:cNvPr>
          <p:cNvSpPr txBox="1"/>
          <p:nvPr/>
        </p:nvSpPr>
        <p:spPr>
          <a:xfrm>
            <a:off x="4800604" y="2997359"/>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物体の形を画素単位で抜き出し</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a:extLst>
              <a:ext uri="{FF2B5EF4-FFF2-40B4-BE49-F238E27FC236}">
                <a16:creationId xmlns:a16="http://schemas.microsoft.com/office/drawing/2014/main" id="{AA5E0ACE-CEB1-4BF1-A40E-A45B7CF065EA}"/>
              </a:ext>
            </a:extLst>
          </p:cNvPr>
          <p:cNvPicPr>
            <a:picLocks noChangeAspect="1"/>
          </p:cNvPicPr>
          <p:nvPr/>
        </p:nvPicPr>
        <p:blipFill>
          <a:blip r:embed="rId3"/>
          <a:stretch>
            <a:fillRect/>
          </a:stretch>
        </p:blipFill>
        <p:spPr>
          <a:xfrm>
            <a:off x="0" y="2424125"/>
            <a:ext cx="4495800" cy="2229039"/>
          </a:xfrm>
          <a:prstGeom prst="rect">
            <a:avLst/>
          </a:prstGeom>
        </p:spPr>
      </p:pic>
      <p:sp>
        <p:nvSpPr>
          <p:cNvPr id="14" name="矢印: 右 13">
            <a:extLst>
              <a:ext uri="{FF2B5EF4-FFF2-40B4-BE49-F238E27FC236}">
                <a16:creationId xmlns:a16="http://schemas.microsoft.com/office/drawing/2014/main" id="{F3E1FD31-6385-4B6F-93AF-A371DD79110E}"/>
              </a:ext>
            </a:extLst>
          </p:cNvPr>
          <p:cNvSpPr/>
          <p:nvPr/>
        </p:nvSpPr>
        <p:spPr>
          <a:xfrm>
            <a:off x="4591052" y="3178175"/>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A1EB9D81-21F0-491D-85F1-5EC5C22D4D1C}"/>
              </a:ext>
            </a:extLst>
          </p:cNvPr>
          <p:cNvPicPr>
            <a:picLocks noChangeAspect="1"/>
          </p:cNvPicPr>
          <p:nvPr/>
        </p:nvPicPr>
        <p:blipFill>
          <a:blip r:embed="rId4"/>
          <a:stretch>
            <a:fillRect/>
          </a:stretch>
        </p:blipFill>
        <p:spPr>
          <a:xfrm>
            <a:off x="4847246" y="799862"/>
            <a:ext cx="4273770" cy="2184512"/>
          </a:xfrm>
          <a:prstGeom prst="rect">
            <a:avLst/>
          </a:prstGeom>
        </p:spPr>
      </p:pic>
      <p:pic>
        <p:nvPicPr>
          <p:cNvPr id="5" name="図 4">
            <a:extLst>
              <a:ext uri="{FF2B5EF4-FFF2-40B4-BE49-F238E27FC236}">
                <a16:creationId xmlns:a16="http://schemas.microsoft.com/office/drawing/2014/main" id="{5A41BB87-0D48-4596-8422-FF6D133165D0}"/>
              </a:ext>
            </a:extLst>
          </p:cNvPr>
          <p:cNvPicPr>
            <a:picLocks noChangeAspect="1"/>
          </p:cNvPicPr>
          <p:nvPr/>
        </p:nvPicPr>
        <p:blipFill>
          <a:blip r:embed="rId5"/>
          <a:stretch>
            <a:fillRect/>
          </a:stretch>
        </p:blipFill>
        <p:spPr>
          <a:xfrm>
            <a:off x="4847246" y="3587897"/>
            <a:ext cx="4280120" cy="2130534"/>
          </a:xfrm>
          <a:prstGeom prst="rect">
            <a:avLst/>
          </a:prstGeom>
        </p:spPr>
      </p:pic>
      <p:sp>
        <p:nvSpPr>
          <p:cNvPr id="10" name="テキスト ボックス 13">
            <a:extLst>
              <a:ext uri="{FF2B5EF4-FFF2-40B4-BE49-F238E27FC236}">
                <a16:creationId xmlns:a16="http://schemas.microsoft.com/office/drawing/2014/main" id="{ECB2E3EB-2246-4E2C-A85B-08325A515C97}"/>
              </a:ext>
            </a:extLst>
          </p:cNvPr>
          <p:cNvSpPr txBox="1"/>
          <p:nvPr/>
        </p:nvSpPr>
        <p:spPr>
          <a:xfrm>
            <a:off x="4800604" y="5806558"/>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ラベルを得ることもできる</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63397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0BB5035-0B4C-4B92-9CBE-AD224D4394CC}"/>
              </a:ext>
            </a:extLst>
          </p:cNvPr>
          <p:cNvPicPr>
            <a:picLocks noChangeAspect="1"/>
          </p:cNvPicPr>
          <p:nvPr/>
        </p:nvPicPr>
        <p:blipFill>
          <a:blip r:embed="rId2"/>
          <a:stretch>
            <a:fillRect/>
          </a:stretch>
        </p:blipFill>
        <p:spPr>
          <a:xfrm>
            <a:off x="808264" y="887869"/>
            <a:ext cx="7313385" cy="4322133"/>
          </a:xfrm>
          <a:prstGeom prst="rect">
            <a:avLst/>
          </a:prstGeom>
        </p:spPr>
      </p:pic>
      <p:sp>
        <p:nvSpPr>
          <p:cNvPr id="2" name="タイトル 1">
            <a:extLst>
              <a:ext uri="{FF2B5EF4-FFF2-40B4-BE49-F238E27FC236}">
                <a16:creationId xmlns:a16="http://schemas.microsoft.com/office/drawing/2014/main" id="{6670A0DB-0629-41AC-8E16-D512AB527D24}"/>
              </a:ext>
            </a:extLst>
          </p:cNvPr>
          <p:cNvSpPr>
            <a:spLocks noGrp="1"/>
          </p:cNvSpPr>
          <p:nvPr>
            <p:ph type="title"/>
          </p:nvPr>
        </p:nvSpPr>
        <p:spPr/>
        <p:txBody>
          <a:bodyPr>
            <a:normAutofit fontScale="90000"/>
          </a:bodyPr>
          <a:lstStyle/>
          <a:p>
            <a:r>
              <a:rPr lang="ja-JP" altLang="en-US" dirty="0"/>
              <a:t>画像の畳み込み</a:t>
            </a:r>
            <a:endParaRPr kumimoji="1" lang="ja-JP" altLang="en-US" dirty="0"/>
          </a:p>
        </p:txBody>
      </p:sp>
      <p:sp>
        <p:nvSpPr>
          <p:cNvPr id="4" name="スライド番号プレースホルダー 3">
            <a:extLst>
              <a:ext uri="{FF2B5EF4-FFF2-40B4-BE49-F238E27FC236}">
                <a16:creationId xmlns:a16="http://schemas.microsoft.com/office/drawing/2014/main" id="{B2E0CF22-EBAC-48E6-95AB-FADD560638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EDF21232-D702-4FD9-8535-60E7ECA899BA}"/>
              </a:ext>
            </a:extLst>
          </p:cNvPr>
          <p:cNvSpPr txBox="1">
            <a:spLocks/>
          </p:cNvSpPr>
          <p:nvPr/>
        </p:nvSpPr>
        <p:spPr>
          <a:xfrm>
            <a:off x="321845" y="6209648"/>
            <a:ext cx="8409405" cy="3651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出典</a:t>
            </a: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https://serokell.io/blog/introduction-to-convolutional-neural-networks</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テキスト ボックス 7">
            <a:extLst>
              <a:ext uri="{FF2B5EF4-FFF2-40B4-BE49-F238E27FC236}">
                <a16:creationId xmlns:a16="http://schemas.microsoft.com/office/drawing/2014/main" id="{8DD09067-F2C6-43D7-9D1C-05F2769142B7}"/>
              </a:ext>
            </a:extLst>
          </p:cNvPr>
          <p:cNvSpPr txBox="1"/>
          <p:nvPr/>
        </p:nvSpPr>
        <p:spPr>
          <a:xfrm>
            <a:off x="1202524" y="5052521"/>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元画像（５</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５マス）</a:t>
            </a:r>
          </a:p>
        </p:txBody>
      </p:sp>
      <p:sp>
        <p:nvSpPr>
          <p:cNvPr id="9" name="テキスト ボックス 8">
            <a:extLst>
              <a:ext uri="{FF2B5EF4-FFF2-40B4-BE49-F238E27FC236}">
                <a16:creationId xmlns:a16="http://schemas.microsoft.com/office/drawing/2014/main" id="{D0766C2C-7ECE-4831-9C05-422FFBE90678}"/>
              </a:ext>
            </a:extLst>
          </p:cNvPr>
          <p:cNvSpPr txBox="1"/>
          <p:nvPr/>
        </p:nvSpPr>
        <p:spPr>
          <a:xfrm>
            <a:off x="5000193" y="3957722"/>
            <a:ext cx="35702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カーネル（３</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３マス）</a:t>
            </a:r>
          </a:p>
        </p:txBody>
      </p:sp>
    </p:spTree>
    <p:extLst>
      <p:ext uri="{BB962C8B-B14F-4D97-AF65-F5344CB8AC3E}">
        <p14:creationId xmlns:p14="http://schemas.microsoft.com/office/powerpoint/2010/main" val="1024153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EBE27-C58D-4368-B3E6-C97CFE9F1B1C}"/>
              </a:ext>
            </a:extLst>
          </p:cNvPr>
          <p:cNvSpPr>
            <a:spLocks noGrp="1"/>
          </p:cNvSpPr>
          <p:nvPr>
            <p:ph type="title"/>
          </p:nvPr>
        </p:nvSpPr>
        <p:spPr>
          <a:xfrm>
            <a:off x="321845" y="175028"/>
            <a:ext cx="8461208" cy="783213"/>
          </a:xfrm>
        </p:spPr>
        <p:txBody>
          <a:bodyPr>
            <a:normAutofit fontScale="90000"/>
          </a:bodyPr>
          <a:lstStyle/>
          <a:p>
            <a:r>
              <a:rPr kumimoji="1" lang="ja-JP" altLang="en-US" dirty="0"/>
              <a:t>畳み込みニューラルネットワーク（</a:t>
            </a:r>
            <a:r>
              <a:rPr kumimoji="1" lang="en-US" altLang="ja-JP" dirty="0"/>
              <a:t>CNN</a:t>
            </a:r>
            <a:r>
              <a:rPr kumimoji="1" lang="ja-JP" altLang="en-US" dirty="0"/>
              <a:t>）</a:t>
            </a:r>
            <a:r>
              <a:rPr lang="ja-JP" altLang="en-US" dirty="0"/>
              <a:t>の例</a:t>
            </a:r>
            <a:endParaRPr kumimoji="1" lang="ja-JP" altLang="en-US" dirty="0"/>
          </a:p>
        </p:txBody>
      </p:sp>
      <p:sp>
        <p:nvSpPr>
          <p:cNvPr id="3" name="コンテンツ プレースホルダー 2">
            <a:extLst>
              <a:ext uri="{FF2B5EF4-FFF2-40B4-BE49-F238E27FC236}">
                <a16:creationId xmlns:a16="http://schemas.microsoft.com/office/drawing/2014/main" id="{0837BD00-99BE-432D-AE4C-BF07EF9DACC4}"/>
              </a:ext>
            </a:extLst>
          </p:cNvPr>
          <p:cNvSpPr>
            <a:spLocks noGrp="1"/>
          </p:cNvSpPr>
          <p:nvPr>
            <p:ph idx="1"/>
          </p:nvPr>
        </p:nvSpPr>
        <p:spPr>
          <a:xfrm>
            <a:off x="2799611" y="3594020"/>
            <a:ext cx="5476061" cy="558844"/>
          </a:xfrm>
        </p:spPr>
        <p:txBody>
          <a:bodyPr/>
          <a:lstStyle/>
          <a:p>
            <a:pPr marL="0" indent="0">
              <a:buNone/>
            </a:pPr>
            <a:r>
              <a:rPr lang="ja-JP" altLang="en-US" dirty="0">
                <a:latin typeface="+mn-ea"/>
                <a:ea typeface="+mn-ea"/>
              </a:rPr>
              <a:t>さまざまなバリエーション</a:t>
            </a:r>
            <a:endParaRPr lang="en-US" altLang="ja-JP" dirty="0">
              <a:latin typeface="+mn-ea"/>
              <a:ea typeface="+mn-ea"/>
            </a:endParaRPr>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262C6DAB-38F2-4793-8A6D-7D0ED8D599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1A47E5CD-CD20-413D-B5FB-BC24298AF109}"/>
              </a:ext>
            </a:extLst>
          </p:cNvPr>
          <p:cNvSpPr/>
          <p:nvPr/>
        </p:nvSpPr>
        <p:spPr>
          <a:xfrm>
            <a:off x="891734" y="1528203"/>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ADE1A76-5EF9-4493-A066-61D3615B4A30}"/>
              </a:ext>
            </a:extLst>
          </p:cNvPr>
          <p:cNvSpPr/>
          <p:nvPr/>
        </p:nvSpPr>
        <p:spPr>
          <a:xfrm>
            <a:off x="1250363" y="1800472"/>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A2D94F0A-5287-4529-A415-DFA523067747}"/>
              </a:ext>
            </a:extLst>
          </p:cNvPr>
          <p:cNvSpPr/>
          <p:nvPr/>
        </p:nvSpPr>
        <p:spPr>
          <a:xfrm>
            <a:off x="1608992" y="2199467"/>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0F31A974-EFFA-4D54-B57E-443ABE46D6E3}"/>
              </a:ext>
            </a:extLst>
          </p:cNvPr>
          <p:cNvSpPr/>
          <p:nvPr/>
        </p:nvSpPr>
        <p:spPr>
          <a:xfrm>
            <a:off x="1992154" y="1522410"/>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B595EDE-F42C-4DCD-AF55-A12ED93EF299}"/>
              </a:ext>
            </a:extLst>
          </p:cNvPr>
          <p:cNvSpPr/>
          <p:nvPr/>
        </p:nvSpPr>
        <p:spPr>
          <a:xfrm>
            <a:off x="2350783" y="1788984"/>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5F8117EE-E975-4CBE-978D-748A34CAE6A2}"/>
              </a:ext>
            </a:extLst>
          </p:cNvPr>
          <p:cNvSpPr/>
          <p:nvPr/>
        </p:nvSpPr>
        <p:spPr>
          <a:xfrm>
            <a:off x="2709412" y="2187979"/>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973FF8AA-934C-4C50-8055-1C0A1963D283}"/>
              </a:ext>
            </a:extLst>
          </p:cNvPr>
          <p:cNvSpPr/>
          <p:nvPr/>
        </p:nvSpPr>
        <p:spPr>
          <a:xfrm>
            <a:off x="3451203" y="1777496"/>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8A3284F8-E6D8-4810-ABBF-463D064E0B73}"/>
              </a:ext>
            </a:extLst>
          </p:cNvPr>
          <p:cNvSpPr/>
          <p:nvPr/>
        </p:nvSpPr>
        <p:spPr>
          <a:xfrm>
            <a:off x="3809832" y="2176491"/>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4611694C-4634-4CF3-A456-702772A9D096}"/>
              </a:ext>
            </a:extLst>
          </p:cNvPr>
          <p:cNvSpPr/>
          <p:nvPr/>
        </p:nvSpPr>
        <p:spPr>
          <a:xfrm>
            <a:off x="3075112" y="1510922"/>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165BD43F-BA49-41BA-8C7F-084CB159C916}"/>
              </a:ext>
            </a:extLst>
          </p:cNvPr>
          <p:cNvSpPr/>
          <p:nvPr/>
        </p:nvSpPr>
        <p:spPr>
          <a:xfrm>
            <a:off x="5537642" y="1497611"/>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7F2B3608-BD4A-4416-99F1-5A3BE990A163}"/>
              </a:ext>
            </a:extLst>
          </p:cNvPr>
          <p:cNvSpPr/>
          <p:nvPr/>
        </p:nvSpPr>
        <p:spPr>
          <a:xfrm>
            <a:off x="6279433" y="1759541"/>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7DA94E41-2D67-43B3-8D3E-936CF0CA4DC8}"/>
              </a:ext>
            </a:extLst>
          </p:cNvPr>
          <p:cNvSpPr/>
          <p:nvPr/>
        </p:nvSpPr>
        <p:spPr>
          <a:xfrm>
            <a:off x="7022112" y="1617585"/>
            <a:ext cx="253710" cy="1695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9A3CDE46-35B6-412D-AD79-3935055D6453}"/>
              </a:ext>
            </a:extLst>
          </p:cNvPr>
          <p:cNvSpPr/>
          <p:nvPr/>
        </p:nvSpPr>
        <p:spPr>
          <a:xfrm>
            <a:off x="6638062" y="1491818"/>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168D4AF0-2510-49EA-99B9-CA5D968B3A12}"/>
              </a:ext>
            </a:extLst>
          </p:cNvPr>
          <p:cNvSpPr/>
          <p:nvPr/>
        </p:nvSpPr>
        <p:spPr>
          <a:xfrm>
            <a:off x="7386647" y="1746904"/>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F2A1377-C6C7-45F3-BAB6-67CCADF768F4}"/>
              </a:ext>
            </a:extLst>
          </p:cNvPr>
          <p:cNvSpPr/>
          <p:nvPr/>
        </p:nvSpPr>
        <p:spPr>
          <a:xfrm>
            <a:off x="5923767" y="1597359"/>
            <a:ext cx="253710" cy="1695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C6DBA23D-39CC-46CC-9356-F70B44321183}"/>
              </a:ext>
            </a:extLst>
          </p:cNvPr>
          <p:cNvSpPr txBox="1"/>
          <p:nvPr/>
        </p:nvSpPr>
        <p:spPr>
          <a:xfrm>
            <a:off x="826399" y="167753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7" name="テキスト ボックス 26">
            <a:extLst>
              <a:ext uri="{FF2B5EF4-FFF2-40B4-BE49-F238E27FC236}">
                <a16:creationId xmlns:a16="http://schemas.microsoft.com/office/drawing/2014/main" id="{5509ACB1-ECB2-4F14-859C-00B648306ED2}"/>
              </a:ext>
            </a:extLst>
          </p:cNvPr>
          <p:cNvSpPr txBox="1"/>
          <p:nvPr/>
        </p:nvSpPr>
        <p:spPr>
          <a:xfrm>
            <a:off x="1919760" y="165814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8" name="テキスト ボックス 27">
            <a:extLst>
              <a:ext uri="{FF2B5EF4-FFF2-40B4-BE49-F238E27FC236}">
                <a16:creationId xmlns:a16="http://schemas.microsoft.com/office/drawing/2014/main" id="{A0454BF4-89DD-458E-B7F1-987BF3A18CA0}"/>
              </a:ext>
            </a:extLst>
          </p:cNvPr>
          <p:cNvSpPr txBox="1"/>
          <p:nvPr/>
        </p:nvSpPr>
        <p:spPr>
          <a:xfrm>
            <a:off x="3013121" y="163875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29" name="テキスト ボックス 28">
            <a:extLst>
              <a:ext uri="{FF2B5EF4-FFF2-40B4-BE49-F238E27FC236}">
                <a16:creationId xmlns:a16="http://schemas.microsoft.com/office/drawing/2014/main" id="{8015D132-4A16-41F6-AF17-E1BEA6996EC1}"/>
              </a:ext>
            </a:extLst>
          </p:cNvPr>
          <p:cNvSpPr txBox="1"/>
          <p:nvPr/>
        </p:nvSpPr>
        <p:spPr>
          <a:xfrm>
            <a:off x="5473979" y="1630767"/>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30" name="テキスト ボックス 29">
            <a:extLst>
              <a:ext uri="{FF2B5EF4-FFF2-40B4-BE49-F238E27FC236}">
                <a16:creationId xmlns:a16="http://schemas.microsoft.com/office/drawing/2014/main" id="{0E95B370-CE18-4F01-A566-B9F2D9EC7B96}"/>
              </a:ext>
            </a:extLst>
          </p:cNvPr>
          <p:cNvSpPr txBox="1"/>
          <p:nvPr/>
        </p:nvSpPr>
        <p:spPr>
          <a:xfrm>
            <a:off x="6580937" y="1581402"/>
            <a:ext cx="41549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a:t>
            </a:r>
          </a:p>
        </p:txBody>
      </p:sp>
      <p:sp>
        <p:nvSpPr>
          <p:cNvPr id="31" name="正方形/長方形 30">
            <a:extLst>
              <a:ext uri="{FF2B5EF4-FFF2-40B4-BE49-F238E27FC236}">
                <a16:creationId xmlns:a16="http://schemas.microsoft.com/office/drawing/2014/main" id="{2868D6DD-DFF7-45F8-B315-7116D87499BD}"/>
              </a:ext>
            </a:extLst>
          </p:cNvPr>
          <p:cNvSpPr/>
          <p:nvPr/>
        </p:nvSpPr>
        <p:spPr>
          <a:xfrm>
            <a:off x="647788" y="1376121"/>
            <a:ext cx="3666004" cy="21868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73CC4026-E8E2-461A-A11D-C7DFEE74344E}"/>
              </a:ext>
            </a:extLst>
          </p:cNvPr>
          <p:cNvSpPr/>
          <p:nvPr/>
        </p:nvSpPr>
        <p:spPr>
          <a:xfrm>
            <a:off x="5060446" y="1371216"/>
            <a:ext cx="3143779" cy="21868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1651E5CD-B4FD-461C-AB7B-2C0D67E2AA68}"/>
              </a:ext>
            </a:extLst>
          </p:cNvPr>
          <p:cNvSpPr txBox="1"/>
          <p:nvPr/>
        </p:nvSpPr>
        <p:spPr>
          <a:xfrm>
            <a:off x="1142059" y="1746183"/>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5" name="テキスト ボックス 34">
            <a:extLst>
              <a:ext uri="{FF2B5EF4-FFF2-40B4-BE49-F238E27FC236}">
                <a16:creationId xmlns:a16="http://schemas.microsoft.com/office/drawing/2014/main" id="{513F277B-4992-4F9B-89FF-919D2650AE23}"/>
              </a:ext>
            </a:extLst>
          </p:cNvPr>
          <p:cNvSpPr txBox="1"/>
          <p:nvPr/>
        </p:nvSpPr>
        <p:spPr>
          <a:xfrm>
            <a:off x="2257344" y="1737026"/>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6" name="テキスト ボックス 35">
            <a:extLst>
              <a:ext uri="{FF2B5EF4-FFF2-40B4-BE49-F238E27FC236}">
                <a16:creationId xmlns:a16="http://schemas.microsoft.com/office/drawing/2014/main" id="{3732F04F-7C7C-450A-AF52-9C8E9245352D}"/>
              </a:ext>
            </a:extLst>
          </p:cNvPr>
          <p:cNvSpPr txBox="1"/>
          <p:nvPr/>
        </p:nvSpPr>
        <p:spPr>
          <a:xfrm>
            <a:off x="3334305" y="1759786"/>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7" name="テキスト ボックス 36">
            <a:extLst>
              <a:ext uri="{FF2B5EF4-FFF2-40B4-BE49-F238E27FC236}">
                <a16:creationId xmlns:a16="http://schemas.microsoft.com/office/drawing/2014/main" id="{A16B54AE-B143-4C5A-87E2-787A44F634E6}"/>
              </a:ext>
            </a:extLst>
          </p:cNvPr>
          <p:cNvSpPr txBox="1"/>
          <p:nvPr/>
        </p:nvSpPr>
        <p:spPr>
          <a:xfrm>
            <a:off x="6168138" y="1712907"/>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38" name="テキスト ボックス 37">
            <a:extLst>
              <a:ext uri="{FF2B5EF4-FFF2-40B4-BE49-F238E27FC236}">
                <a16:creationId xmlns:a16="http://schemas.microsoft.com/office/drawing/2014/main" id="{B97D3CD7-2EAE-4AB3-A62C-9CA4575FD830}"/>
              </a:ext>
            </a:extLst>
          </p:cNvPr>
          <p:cNvSpPr txBox="1"/>
          <p:nvPr/>
        </p:nvSpPr>
        <p:spPr>
          <a:xfrm>
            <a:off x="7291169" y="1746183"/>
            <a:ext cx="461665" cy="147732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Tree>
    <p:extLst>
      <p:ext uri="{BB962C8B-B14F-4D97-AF65-F5344CB8AC3E}">
        <p14:creationId xmlns:p14="http://schemas.microsoft.com/office/powerpoint/2010/main" val="287542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554D2-7FD1-0B28-8E0D-B1EDA5455157}"/>
              </a:ext>
            </a:extLst>
          </p:cNvPr>
          <p:cNvSpPr>
            <a:spLocks noGrp="1"/>
          </p:cNvSpPr>
          <p:nvPr>
            <p:ph type="title"/>
          </p:nvPr>
        </p:nvSpPr>
        <p:spPr>
          <a:xfrm>
            <a:off x="321845" y="175028"/>
            <a:ext cx="8731778" cy="469865"/>
          </a:xfrm>
        </p:spPr>
        <p:txBody>
          <a:bodyPr>
            <a:normAutofit fontScale="90000"/>
          </a:bodyPr>
          <a:lstStyle/>
          <a:p>
            <a:r>
              <a:rPr kumimoji="1" lang="ja-JP" altLang="en-US" dirty="0"/>
              <a:t>畳み込みニューラルネットワークでのパターン認識</a:t>
            </a:r>
          </a:p>
        </p:txBody>
      </p:sp>
      <p:sp>
        <p:nvSpPr>
          <p:cNvPr id="4" name="スライド番号プレースホルダー 3">
            <a:extLst>
              <a:ext uri="{FF2B5EF4-FFF2-40B4-BE49-F238E27FC236}">
                <a16:creationId xmlns:a16="http://schemas.microsoft.com/office/drawing/2014/main" id="{974ECD58-8133-0207-1D0A-56225FA43E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6">
            <a:extLst>
              <a:ext uri="{FF2B5EF4-FFF2-40B4-BE49-F238E27FC236}">
                <a16:creationId xmlns:a16="http://schemas.microsoft.com/office/drawing/2014/main" id="{66101F90-12E2-28B3-FBDB-B30AEB7FBE67}"/>
              </a:ext>
            </a:extLst>
          </p:cNvPr>
          <p:cNvSpPr>
            <a:spLocks noGrp="1"/>
          </p:cNvSpPr>
          <p:nvPr>
            <p:ph idx="1"/>
          </p:nvPr>
        </p:nvSpPr>
        <p:spPr>
          <a:xfrm>
            <a:off x="321845" y="6249553"/>
            <a:ext cx="8461208" cy="578719"/>
          </a:xfrm>
        </p:spPr>
        <p:txBody>
          <a:bodyPr>
            <a:noAutofit/>
          </a:bodyPr>
          <a:lstStyle/>
          <a:p>
            <a:pPr marL="0" indent="0">
              <a:buNone/>
            </a:pPr>
            <a:r>
              <a:rPr lang="en-US" altLang="ja-JP" sz="1200" dirty="0">
                <a:latin typeface="Times New Roman" panose="02020603050405020304" pitchFamily="18" charset="0"/>
                <a:cs typeface="Times New Roman" panose="02020603050405020304" pitchFamily="18" charset="0"/>
              </a:rPr>
              <a:t>Mei Wang, </a:t>
            </a:r>
            <a:r>
              <a:rPr lang="en-US" altLang="ja-JP" sz="1200" dirty="0" err="1">
                <a:latin typeface="Times New Roman" panose="02020603050405020304" pitchFamily="18" charset="0"/>
                <a:cs typeface="Times New Roman" panose="02020603050405020304" pitchFamily="18" charset="0"/>
              </a:rPr>
              <a:t>Weihong</a:t>
            </a:r>
            <a:r>
              <a:rPr lang="en-US" altLang="ja-JP" sz="1200" dirty="0">
                <a:latin typeface="Times New Roman" panose="02020603050405020304" pitchFamily="18" charset="0"/>
                <a:cs typeface="Times New Roman" panose="02020603050405020304" pitchFamily="18" charset="0"/>
              </a:rPr>
              <a:t> Deng, </a:t>
            </a:r>
          </a:p>
          <a:p>
            <a:pPr marL="0" indent="0">
              <a:buNone/>
            </a:pPr>
            <a:r>
              <a:rPr lang="en-US" altLang="ja-JP" sz="1200" dirty="0">
                <a:latin typeface="Times New Roman" panose="02020603050405020304" pitchFamily="18" charset="0"/>
                <a:cs typeface="Times New Roman" panose="02020603050405020304" pitchFamily="18" charset="0"/>
              </a:rPr>
              <a:t>Deep Face Recognition: A Survey, arXiv:1804.06655, 2018.</a:t>
            </a:r>
            <a:endParaRPr lang="ja-JP" altLang="en-US" sz="1200" dirty="0">
              <a:latin typeface="Times New Roman" panose="02020603050405020304" pitchFamily="18" charset="0"/>
              <a:cs typeface="Times New Roman" panose="02020603050405020304" pitchFamily="18" charset="0"/>
            </a:endParaRPr>
          </a:p>
        </p:txBody>
      </p:sp>
      <p:pic>
        <p:nvPicPr>
          <p:cNvPr id="9" name="図 8">
            <a:extLst>
              <a:ext uri="{FF2B5EF4-FFF2-40B4-BE49-F238E27FC236}">
                <a16:creationId xmlns:a16="http://schemas.microsoft.com/office/drawing/2014/main" id="{AE7EE249-8EE7-E8D0-8859-59657D0D7C34}"/>
              </a:ext>
            </a:extLst>
          </p:cNvPr>
          <p:cNvPicPr>
            <a:picLocks noChangeAspect="1"/>
          </p:cNvPicPr>
          <p:nvPr/>
        </p:nvPicPr>
        <p:blipFill>
          <a:blip r:embed="rId2"/>
          <a:stretch>
            <a:fillRect/>
          </a:stretch>
        </p:blipFill>
        <p:spPr>
          <a:xfrm>
            <a:off x="1327020" y="1771599"/>
            <a:ext cx="5429379" cy="4497062"/>
          </a:xfrm>
          <a:prstGeom prst="rect">
            <a:avLst/>
          </a:prstGeom>
        </p:spPr>
      </p:pic>
      <p:sp>
        <p:nvSpPr>
          <p:cNvPr id="11" name="テキスト ボックス 10">
            <a:extLst>
              <a:ext uri="{FF2B5EF4-FFF2-40B4-BE49-F238E27FC236}">
                <a16:creationId xmlns:a16="http://schemas.microsoft.com/office/drawing/2014/main" id="{58AFEE10-54D3-7829-0753-9B9F2177E8A4}"/>
              </a:ext>
            </a:extLst>
          </p:cNvPr>
          <p:cNvSpPr txBox="1"/>
          <p:nvPr/>
        </p:nvSpPr>
        <p:spPr>
          <a:xfrm>
            <a:off x="241299" y="644893"/>
            <a:ext cx="846120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「畳み込みニューラルネットワークの利用により，さまざまなレベルのパターン</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抽出・認識</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できるようになる」という考える場合も</a:t>
            </a:r>
          </a:p>
        </p:txBody>
      </p:sp>
    </p:spTree>
    <p:extLst>
      <p:ext uri="{BB962C8B-B14F-4D97-AF65-F5344CB8AC3E}">
        <p14:creationId xmlns:p14="http://schemas.microsoft.com/office/powerpoint/2010/main" val="195746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a:blip r:embed="rId2"/>
          <a:stretch>
            <a:fillRect/>
          </a:stretch>
        </p:blipFill>
        <p:spPr>
          <a:xfrm>
            <a:off x="4949242" y="4309447"/>
            <a:ext cx="2938733" cy="2238631"/>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a:t>畳み込みニューラルネットワークの効果</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8" name="グループ化 17"/>
          <p:cNvGrpSpPr/>
          <p:nvPr/>
        </p:nvGrpSpPr>
        <p:grpSpPr>
          <a:xfrm>
            <a:off x="4681958" y="1255875"/>
            <a:ext cx="3770436" cy="2517471"/>
            <a:chOff x="1571575" y="2571472"/>
            <a:chExt cx="4137620" cy="2486665"/>
          </a:xfrm>
        </p:grpSpPr>
        <p:pic>
          <p:nvPicPr>
            <p:cNvPr id="5" name="図 4">
              <a:extLst>
                <a:ext uri="{FF2B5EF4-FFF2-40B4-BE49-F238E27FC236}">
                  <a16:creationId xmlns:a16="http://schemas.microsoft.com/office/drawing/2014/main" id="{FF8B52AE-7369-49E8-A04C-6CA23D03EF66}"/>
                </a:ext>
              </a:extLst>
            </p:cNvPr>
            <p:cNvPicPr>
              <a:picLocks noChangeAspect="1"/>
            </p:cNvPicPr>
            <p:nvPr/>
          </p:nvPicPr>
          <p:blipFill>
            <a:blip r:embed="rId3"/>
            <a:stretch>
              <a:fillRect/>
            </a:stretch>
          </p:blipFill>
          <p:spPr>
            <a:xfrm>
              <a:off x="5069060" y="2571472"/>
              <a:ext cx="640135" cy="2479886"/>
            </a:xfrm>
            <a:prstGeom prst="rect">
              <a:avLst/>
            </a:prstGeom>
          </p:spPr>
        </p:pic>
        <p:pic>
          <p:nvPicPr>
            <p:cNvPr id="6" name="図 5">
              <a:extLst>
                <a:ext uri="{FF2B5EF4-FFF2-40B4-BE49-F238E27FC236}">
                  <a16:creationId xmlns:a16="http://schemas.microsoft.com/office/drawing/2014/main" id="{6004B3C4-B560-FE1E-BDF4-E1EF13ACC04E}"/>
                </a:ext>
              </a:extLst>
            </p:cNvPr>
            <p:cNvPicPr>
              <a:picLocks noChangeAspect="1"/>
            </p:cNvPicPr>
            <p:nvPr/>
          </p:nvPicPr>
          <p:blipFill>
            <a:blip r:embed="rId3"/>
            <a:stretch>
              <a:fillRect/>
            </a:stretch>
          </p:blipFill>
          <p:spPr>
            <a:xfrm>
              <a:off x="4145202" y="2571472"/>
              <a:ext cx="640135" cy="2486665"/>
            </a:xfrm>
            <a:prstGeom prst="rect">
              <a:avLst/>
            </a:prstGeom>
          </p:spPr>
        </p:pic>
        <p:pic>
          <p:nvPicPr>
            <p:cNvPr id="7" name="図 6">
              <a:extLst>
                <a:ext uri="{FF2B5EF4-FFF2-40B4-BE49-F238E27FC236}">
                  <a16:creationId xmlns:a16="http://schemas.microsoft.com/office/drawing/2014/main" id="{D553E3D0-A800-30CC-CCF4-49F1D14B3896}"/>
                </a:ext>
              </a:extLst>
            </p:cNvPr>
            <p:cNvPicPr>
              <a:picLocks noChangeAspect="1"/>
            </p:cNvPicPr>
            <p:nvPr/>
          </p:nvPicPr>
          <p:blipFill>
            <a:blip r:embed="rId3"/>
            <a:stretch>
              <a:fillRect/>
            </a:stretch>
          </p:blipFill>
          <p:spPr>
            <a:xfrm>
              <a:off x="1571575" y="2571472"/>
              <a:ext cx="640135" cy="2479886"/>
            </a:xfrm>
            <a:prstGeom prst="rect">
              <a:avLst/>
            </a:prstGeom>
          </p:spPr>
        </p:pic>
        <p:pic>
          <p:nvPicPr>
            <p:cNvPr id="8" name="図 7">
              <a:extLst>
                <a:ext uri="{FF2B5EF4-FFF2-40B4-BE49-F238E27FC236}">
                  <a16:creationId xmlns:a16="http://schemas.microsoft.com/office/drawing/2014/main" id="{C1B9377D-815D-CC44-85F4-8ABD97B2F1F6}"/>
                </a:ext>
              </a:extLst>
            </p:cNvPr>
            <p:cNvPicPr>
              <a:picLocks noChangeAspect="1"/>
            </p:cNvPicPr>
            <p:nvPr/>
          </p:nvPicPr>
          <p:blipFill>
            <a:blip r:embed="rId3"/>
            <a:stretch>
              <a:fillRect/>
            </a:stretch>
          </p:blipFill>
          <p:spPr>
            <a:xfrm>
              <a:off x="2435744" y="2571472"/>
              <a:ext cx="640135" cy="2479886"/>
            </a:xfrm>
            <a:prstGeom prst="rect">
              <a:avLst/>
            </a:prstGeom>
          </p:spPr>
        </p:pic>
        <p:pic>
          <p:nvPicPr>
            <p:cNvPr id="9" name="図 8">
              <a:extLst>
                <a:ext uri="{FF2B5EF4-FFF2-40B4-BE49-F238E27FC236}">
                  <a16:creationId xmlns:a16="http://schemas.microsoft.com/office/drawing/2014/main" id="{D663D89D-46E4-8EAC-3212-8A5352246D50}"/>
                </a:ext>
              </a:extLst>
            </p:cNvPr>
            <p:cNvPicPr>
              <a:picLocks noChangeAspect="1"/>
            </p:cNvPicPr>
            <p:nvPr/>
          </p:nvPicPr>
          <p:blipFill>
            <a:blip r:embed="rId3"/>
            <a:stretch>
              <a:fillRect/>
            </a:stretch>
          </p:blipFill>
          <p:spPr>
            <a:xfrm>
              <a:off x="3261530" y="2571472"/>
              <a:ext cx="640135" cy="2479886"/>
            </a:xfrm>
            <a:prstGeom prst="rect">
              <a:avLst/>
            </a:prstGeom>
            <a:ln>
              <a:solidFill>
                <a:srgbClr val="FF0000"/>
              </a:solidFill>
            </a:ln>
          </p:spPr>
        </p:pic>
        <p:sp>
          <p:nvSpPr>
            <p:cNvPr id="10" name="矢印: 右 40">
              <a:extLst>
                <a:ext uri="{FF2B5EF4-FFF2-40B4-BE49-F238E27FC236}">
                  <a16:creationId xmlns:a16="http://schemas.microsoft.com/office/drawing/2014/main" id="{266C4DDB-C03D-15CE-56AA-46C32F9219CD}"/>
                </a:ext>
              </a:extLst>
            </p:cNvPr>
            <p:cNvSpPr/>
            <p:nvPr/>
          </p:nvSpPr>
          <p:spPr>
            <a:xfrm>
              <a:off x="2269607" y="3642902"/>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42">
              <a:extLst>
                <a:ext uri="{FF2B5EF4-FFF2-40B4-BE49-F238E27FC236}">
                  <a16:creationId xmlns:a16="http://schemas.microsoft.com/office/drawing/2014/main" id="{71EEFBF6-5169-0FA9-13B0-01571DF9DC5B}"/>
                </a:ext>
              </a:extLst>
            </p:cNvPr>
            <p:cNvSpPr/>
            <p:nvPr/>
          </p:nvSpPr>
          <p:spPr>
            <a:xfrm>
              <a:off x="3108097" y="3624718"/>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51">
              <a:extLst>
                <a:ext uri="{FF2B5EF4-FFF2-40B4-BE49-F238E27FC236}">
                  <a16:creationId xmlns:a16="http://schemas.microsoft.com/office/drawing/2014/main" id="{5AF8CDEC-1ADC-8FA8-9014-AFA3DF212F51}"/>
                </a:ext>
              </a:extLst>
            </p:cNvPr>
            <p:cNvSpPr/>
            <p:nvPr/>
          </p:nvSpPr>
          <p:spPr>
            <a:xfrm>
              <a:off x="3970183" y="3606534"/>
              <a:ext cx="136599" cy="4111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76E6DC87-3C86-EA81-DE1E-238DF4E29620}"/>
                </a:ext>
              </a:extLst>
            </p:cNvPr>
            <p:cNvSpPr txBox="1"/>
            <p:nvPr/>
          </p:nvSpPr>
          <p:spPr>
            <a:xfrm>
              <a:off x="1655472"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4" name="テキスト ボックス 13">
              <a:extLst>
                <a:ext uri="{FF2B5EF4-FFF2-40B4-BE49-F238E27FC236}">
                  <a16:creationId xmlns:a16="http://schemas.microsoft.com/office/drawing/2014/main" id="{C716F335-F872-B1FC-0AAA-EE7375E263D5}"/>
                </a:ext>
              </a:extLst>
            </p:cNvPr>
            <p:cNvSpPr txBox="1"/>
            <p:nvPr/>
          </p:nvSpPr>
          <p:spPr>
            <a:xfrm>
              <a:off x="2510995" y="3086071"/>
              <a:ext cx="492443" cy="139394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畳み込み層</a:t>
              </a:r>
            </a:p>
          </p:txBody>
        </p:sp>
        <p:sp>
          <p:nvSpPr>
            <p:cNvPr id="15" name="テキスト ボックス 14">
              <a:extLst>
                <a:ext uri="{FF2B5EF4-FFF2-40B4-BE49-F238E27FC236}">
                  <a16:creationId xmlns:a16="http://schemas.microsoft.com/office/drawing/2014/main" id="{CC698A77-44DD-46F2-E7E5-DC4F3ED58211}"/>
                </a:ext>
              </a:extLst>
            </p:cNvPr>
            <p:cNvSpPr txBox="1"/>
            <p:nvPr/>
          </p:nvSpPr>
          <p:spPr>
            <a:xfrm>
              <a:off x="3366518" y="3086070"/>
              <a:ext cx="492443" cy="183368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プーリング層</a:t>
              </a:r>
            </a:p>
          </p:txBody>
        </p:sp>
        <p:sp>
          <p:nvSpPr>
            <p:cNvPr id="16" name="テキスト ボックス 15">
              <a:extLst>
                <a:ext uri="{FF2B5EF4-FFF2-40B4-BE49-F238E27FC236}">
                  <a16:creationId xmlns:a16="http://schemas.microsoft.com/office/drawing/2014/main" id="{96A7D2BF-611C-48A9-5DFD-B1AD41FA5B99}"/>
                </a:ext>
              </a:extLst>
            </p:cNvPr>
            <p:cNvSpPr txBox="1"/>
            <p:nvPr/>
          </p:nvSpPr>
          <p:spPr>
            <a:xfrm>
              <a:off x="4234195" y="3092787"/>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17" name="テキスト ボックス 16">
              <a:extLst>
                <a:ext uri="{FF2B5EF4-FFF2-40B4-BE49-F238E27FC236}">
                  <a16:creationId xmlns:a16="http://schemas.microsoft.com/office/drawing/2014/main" id="{FF46787A-9058-CD91-95AB-E40098590B1D}"/>
                </a:ext>
              </a:extLst>
            </p:cNvPr>
            <p:cNvSpPr txBox="1"/>
            <p:nvPr/>
          </p:nvSpPr>
          <p:spPr>
            <a:xfrm>
              <a:off x="5148671" y="3092786"/>
              <a:ext cx="492443" cy="141619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grpSp>
      <p:sp>
        <p:nvSpPr>
          <p:cNvPr id="19" name="テキスト ボックス 18"/>
          <p:cNvSpPr txBox="1"/>
          <p:nvPr/>
        </p:nvSpPr>
        <p:spPr>
          <a:xfrm>
            <a:off x="4493938" y="800673"/>
            <a:ext cx="45448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畳み込みニューラルネットワークの例</a:t>
            </a:r>
          </a:p>
        </p:txBody>
      </p:sp>
      <p:sp>
        <p:nvSpPr>
          <p:cNvPr id="20" name="テキスト ボックス 19"/>
          <p:cNvSpPr txBox="1"/>
          <p:nvPr/>
        </p:nvSpPr>
        <p:spPr>
          <a:xfrm>
            <a:off x="87443" y="824160"/>
            <a:ext cx="428835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単純なニューラルネットワークの例</a:t>
            </a:r>
          </a:p>
        </p:txBody>
      </p:sp>
      <p:pic>
        <p:nvPicPr>
          <p:cNvPr id="22" name="図 21">
            <a:extLst>
              <a:ext uri="{FF2B5EF4-FFF2-40B4-BE49-F238E27FC236}">
                <a16:creationId xmlns:a16="http://schemas.microsoft.com/office/drawing/2014/main" id="{FF8B52AE-7369-49E8-A04C-6CA23D03EF66}"/>
              </a:ext>
            </a:extLst>
          </p:cNvPr>
          <p:cNvPicPr>
            <a:picLocks noChangeAspect="1"/>
          </p:cNvPicPr>
          <p:nvPr/>
        </p:nvPicPr>
        <p:blipFill>
          <a:blip r:embed="rId3"/>
          <a:stretch>
            <a:fillRect/>
          </a:stretch>
        </p:blipFill>
        <p:spPr>
          <a:xfrm>
            <a:off x="2366197" y="1224270"/>
            <a:ext cx="583328" cy="2510608"/>
          </a:xfrm>
          <a:prstGeom prst="rect">
            <a:avLst/>
          </a:prstGeom>
        </p:spPr>
      </p:pic>
      <p:pic>
        <p:nvPicPr>
          <p:cNvPr id="23" name="図 22">
            <a:extLst>
              <a:ext uri="{FF2B5EF4-FFF2-40B4-BE49-F238E27FC236}">
                <a16:creationId xmlns:a16="http://schemas.microsoft.com/office/drawing/2014/main" id="{6004B3C4-B560-FE1E-BDF4-E1EF13ACC04E}"/>
              </a:ext>
            </a:extLst>
          </p:cNvPr>
          <p:cNvPicPr>
            <a:picLocks noChangeAspect="1"/>
          </p:cNvPicPr>
          <p:nvPr/>
        </p:nvPicPr>
        <p:blipFill>
          <a:blip r:embed="rId3"/>
          <a:stretch>
            <a:fillRect/>
          </a:stretch>
        </p:blipFill>
        <p:spPr>
          <a:xfrm>
            <a:off x="1524325" y="1224270"/>
            <a:ext cx="583328" cy="2517471"/>
          </a:xfrm>
          <a:prstGeom prst="rect">
            <a:avLst/>
          </a:prstGeom>
        </p:spPr>
      </p:pic>
      <p:sp>
        <p:nvSpPr>
          <p:cNvPr id="33" name="テキスト ボックス 32">
            <a:extLst>
              <a:ext uri="{FF2B5EF4-FFF2-40B4-BE49-F238E27FC236}">
                <a16:creationId xmlns:a16="http://schemas.microsoft.com/office/drawing/2014/main" id="{96A7D2BF-611C-48A9-5DFD-B1AD41FA5B99}"/>
              </a:ext>
            </a:extLst>
          </p:cNvPr>
          <p:cNvSpPr txBox="1"/>
          <p:nvPr/>
        </p:nvSpPr>
        <p:spPr>
          <a:xfrm>
            <a:off x="1605421" y="1752043"/>
            <a:ext cx="448742" cy="1433744"/>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34" name="テキスト ボックス 33">
            <a:extLst>
              <a:ext uri="{FF2B5EF4-FFF2-40B4-BE49-F238E27FC236}">
                <a16:creationId xmlns:a16="http://schemas.microsoft.com/office/drawing/2014/main" id="{FF46787A-9058-CD91-95AB-E40098590B1D}"/>
              </a:ext>
            </a:extLst>
          </p:cNvPr>
          <p:cNvSpPr txBox="1"/>
          <p:nvPr/>
        </p:nvSpPr>
        <p:spPr>
          <a:xfrm>
            <a:off x="2438743" y="1752042"/>
            <a:ext cx="448742" cy="1433744"/>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全結合層</a:t>
            </a:r>
          </a:p>
        </p:txBody>
      </p:sp>
      <p:sp>
        <p:nvSpPr>
          <p:cNvPr id="35" name="テキスト ボックス 34"/>
          <p:cNvSpPr txBox="1"/>
          <p:nvPr/>
        </p:nvSpPr>
        <p:spPr>
          <a:xfrm>
            <a:off x="294038" y="3977125"/>
            <a:ext cx="40817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手書き文字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 MNIST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の分類での損失</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4662577" y="3977125"/>
            <a:ext cx="40817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手書き文字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 MNIST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の分類での損失</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p:cNvSpPr txBox="1"/>
          <p:nvPr/>
        </p:nvSpPr>
        <p:spPr>
          <a:xfrm>
            <a:off x="632389" y="6502711"/>
            <a:ext cx="346761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学習の繰り返しにより、損失は減少</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4949242" y="6502711"/>
            <a:ext cx="346761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学習の繰り返しにより、損失は減少</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2" name="テキスト ボックス 41"/>
          <p:cNvSpPr txBox="1"/>
          <p:nvPr/>
        </p:nvSpPr>
        <p:spPr>
          <a:xfrm>
            <a:off x="6221942" y="4842737"/>
            <a:ext cx="24416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より大きく損失は減少。</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精度が高い。</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43" name="図 42"/>
          <p:cNvPicPr>
            <a:picLocks noChangeAspect="1"/>
          </p:cNvPicPr>
          <p:nvPr/>
        </p:nvPicPr>
        <p:blipFill>
          <a:blip r:embed="rId4"/>
          <a:stretch>
            <a:fillRect/>
          </a:stretch>
        </p:blipFill>
        <p:spPr>
          <a:xfrm>
            <a:off x="784441" y="4293575"/>
            <a:ext cx="2786349" cy="2245338"/>
          </a:xfrm>
          <a:prstGeom prst="rect">
            <a:avLst/>
          </a:prstGeom>
        </p:spPr>
      </p:pic>
    </p:spTree>
    <p:extLst>
      <p:ext uri="{BB962C8B-B14F-4D97-AF65-F5344CB8AC3E}">
        <p14:creationId xmlns:p14="http://schemas.microsoft.com/office/powerpoint/2010/main" val="4497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a:xfrm>
            <a:off x="321845" y="175028"/>
            <a:ext cx="8461208" cy="469865"/>
          </a:xfrm>
        </p:spPr>
        <p:txBody>
          <a:bodyPr>
            <a:normAutofit fontScale="90000"/>
          </a:bodyPr>
          <a:lstStyle/>
          <a:p>
            <a:r>
              <a:rPr lang="ja-JP" altLang="en-US" dirty="0"/>
              <a:t>物体検出</a:t>
            </a:r>
            <a:r>
              <a:rPr kumimoji="1" lang="ja-JP" altLang="en-US" dirty="0"/>
              <a:t>の基本的な考え方</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3" name="矢印: 右 12">
            <a:extLst>
              <a:ext uri="{FF2B5EF4-FFF2-40B4-BE49-F238E27FC236}">
                <a16:creationId xmlns:a16="http://schemas.microsoft.com/office/drawing/2014/main" id="{9115178E-8940-46A0-A144-89BA551E28E8}"/>
              </a:ext>
            </a:extLst>
          </p:cNvPr>
          <p:cNvSpPr/>
          <p:nvPr/>
        </p:nvSpPr>
        <p:spPr>
          <a:xfrm>
            <a:off x="6184044" y="5231931"/>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6527612" y="5242746"/>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443FF607-F834-4FC9-ADEF-EE38DF9C04B3}"/>
              </a:ext>
            </a:extLst>
          </p:cNvPr>
          <p:cNvPicPr>
            <a:picLocks noChangeAspect="1"/>
          </p:cNvPicPr>
          <p:nvPr/>
        </p:nvPicPr>
        <p:blipFill>
          <a:blip r:embed="rId2"/>
          <a:stretch>
            <a:fillRect/>
          </a:stretch>
        </p:blipFill>
        <p:spPr>
          <a:xfrm>
            <a:off x="1860615" y="1041227"/>
            <a:ext cx="4498848" cy="2229039"/>
          </a:xfrm>
          <a:prstGeom prst="rect">
            <a:avLst/>
          </a:prstGeom>
        </p:spPr>
      </p:pic>
      <p:sp>
        <p:nvSpPr>
          <p:cNvPr id="14" name="正方形/長方形 13">
            <a:extLst>
              <a:ext uri="{FF2B5EF4-FFF2-40B4-BE49-F238E27FC236}">
                <a16:creationId xmlns:a16="http://schemas.microsoft.com/office/drawing/2014/main" id="{EEB5EC1C-44B3-4357-B6DF-24474A6C3708}"/>
              </a:ext>
            </a:extLst>
          </p:cNvPr>
          <p:cNvSpPr/>
          <p:nvPr/>
        </p:nvSpPr>
        <p:spPr>
          <a:xfrm>
            <a:off x="1872769" y="105720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FE9E05D-4A67-4553-A1A6-E5A07F4BF781}"/>
              </a:ext>
            </a:extLst>
          </p:cNvPr>
          <p:cNvSpPr txBox="1"/>
          <p:nvPr/>
        </p:nvSpPr>
        <p:spPr>
          <a:xfrm>
            <a:off x="2959314" y="3350978"/>
            <a:ext cx="23391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区切り</a:t>
            </a:r>
          </a:p>
        </p:txBody>
      </p:sp>
      <p:sp>
        <p:nvSpPr>
          <p:cNvPr id="5" name="フリーフォーム: 図形 4">
            <a:extLst>
              <a:ext uri="{FF2B5EF4-FFF2-40B4-BE49-F238E27FC236}">
                <a16:creationId xmlns:a16="http://schemas.microsoft.com/office/drawing/2014/main" id="{94E97366-F531-4CEA-9D9B-E1A2ED4ED2F7}"/>
              </a:ext>
            </a:extLst>
          </p:cNvPr>
          <p:cNvSpPr/>
          <p:nvPr/>
        </p:nvSpPr>
        <p:spPr>
          <a:xfrm>
            <a:off x="2111422" y="1463395"/>
            <a:ext cx="1353312" cy="4040618"/>
          </a:xfrm>
          <a:custGeom>
            <a:avLst/>
            <a:gdLst>
              <a:gd name="connsiteX0" fmla="*/ 0 w 1353312"/>
              <a:gd name="connsiteY0" fmla="*/ 0 h 4040618"/>
              <a:gd name="connsiteX1" fmla="*/ 31351 w 1353312"/>
              <a:gd name="connsiteY1" fmla="*/ 1703397 h 4040618"/>
              <a:gd name="connsiteX2" fmla="*/ 94052 w 1353312"/>
              <a:gd name="connsiteY2" fmla="*/ 3067159 h 4040618"/>
              <a:gd name="connsiteX3" fmla="*/ 783771 w 1353312"/>
              <a:gd name="connsiteY3" fmla="*/ 3897957 h 4040618"/>
              <a:gd name="connsiteX4" fmla="*/ 1353312 w 1353312"/>
              <a:gd name="connsiteY4" fmla="*/ 4033810 h 40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4040618">
                <a:moveTo>
                  <a:pt x="0" y="0"/>
                </a:moveTo>
                <a:cubicBezTo>
                  <a:pt x="7838" y="596102"/>
                  <a:pt x="15676" y="1192204"/>
                  <a:pt x="31351" y="1703397"/>
                </a:cubicBezTo>
                <a:cubicBezTo>
                  <a:pt x="47026" y="2214590"/>
                  <a:pt x="-31351" y="2701399"/>
                  <a:pt x="94052" y="3067159"/>
                </a:cubicBezTo>
                <a:cubicBezTo>
                  <a:pt x="219455" y="3432919"/>
                  <a:pt x="573894" y="3736849"/>
                  <a:pt x="783771" y="3897957"/>
                </a:cubicBezTo>
                <a:cubicBezTo>
                  <a:pt x="993648" y="4059065"/>
                  <a:pt x="1173480" y="4046437"/>
                  <a:pt x="1353312" y="4033810"/>
                </a:cubicBezTo>
              </a:path>
            </a:pathLst>
          </a:custGeom>
          <a:ln w="34925">
            <a:solidFill>
              <a:srgbClr val="FF0000"/>
            </a:solidFill>
            <a:tailEnd type="triangle"/>
          </a:ln>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42B6391-A53B-46DA-A94B-3CD4E3BB740A}"/>
              </a:ext>
            </a:extLst>
          </p:cNvPr>
          <p:cNvSpPr txBox="1"/>
          <p:nvPr/>
        </p:nvSpPr>
        <p:spPr>
          <a:xfrm>
            <a:off x="3587466" y="4770742"/>
            <a:ext cx="2339102" cy="138499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画像分類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B3C45F5-7B00-DD59-6890-05BBC99FCB4C}"/>
              </a:ext>
            </a:extLst>
          </p:cNvPr>
          <p:cNvSpPr txBox="1"/>
          <p:nvPr/>
        </p:nvSpPr>
        <p:spPr>
          <a:xfrm>
            <a:off x="0" y="1805628"/>
            <a:ext cx="1980029"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元画像から</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切り出す</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42FDA94D-77FA-C59F-B12C-EB9853C14DE8}"/>
              </a:ext>
            </a:extLst>
          </p:cNvPr>
          <p:cNvPicPr>
            <a:picLocks noChangeAspect="1"/>
          </p:cNvPicPr>
          <p:nvPr/>
        </p:nvPicPr>
        <p:blipFill>
          <a:blip r:embed="rId3"/>
          <a:stretch>
            <a:fillRect/>
          </a:stretch>
        </p:blipFill>
        <p:spPr>
          <a:xfrm>
            <a:off x="2664737" y="4473561"/>
            <a:ext cx="619157" cy="527077"/>
          </a:xfrm>
          <a:prstGeom prst="rect">
            <a:avLst/>
          </a:prstGeom>
        </p:spPr>
      </p:pic>
    </p:spTree>
    <p:extLst>
      <p:ext uri="{BB962C8B-B14F-4D97-AF65-F5344CB8AC3E}">
        <p14:creationId xmlns:p14="http://schemas.microsoft.com/office/powerpoint/2010/main" val="3583909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8F2E42F7-4A25-4412-B277-06CD69B2739F}"/>
              </a:ext>
            </a:extLst>
          </p:cNvPr>
          <p:cNvPicPr>
            <a:picLocks noChangeAspect="1"/>
          </p:cNvPicPr>
          <p:nvPr/>
        </p:nvPicPr>
        <p:blipFill>
          <a:blip r:embed="rId2"/>
          <a:stretch>
            <a:fillRect/>
          </a:stretch>
        </p:blipFill>
        <p:spPr>
          <a:xfrm>
            <a:off x="830873" y="889375"/>
            <a:ext cx="4568889" cy="2229039"/>
          </a:xfrm>
          <a:prstGeom prst="rect">
            <a:avLst/>
          </a:prstGeom>
        </p:spPr>
      </p:pic>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a:xfrm>
            <a:off x="321845" y="175028"/>
            <a:ext cx="8461208" cy="469865"/>
          </a:xfrm>
        </p:spPr>
        <p:txBody>
          <a:bodyPr>
            <a:normAutofit fontScale="90000"/>
          </a:bodyPr>
          <a:lstStyle/>
          <a:p>
            <a:r>
              <a:rPr lang="ja-JP" altLang="en-US" dirty="0"/>
              <a:t>物体検出</a:t>
            </a:r>
            <a:r>
              <a:rPr kumimoji="1" lang="ja-JP" altLang="en-US" dirty="0"/>
              <a:t>の基本的な考え方</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3" name="矢印: 右 12">
            <a:extLst>
              <a:ext uri="{FF2B5EF4-FFF2-40B4-BE49-F238E27FC236}">
                <a16:creationId xmlns:a16="http://schemas.microsoft.com/office/drawing/2014/main" id="{9115178E-8940-46A0-A144-89BA551E28E8}"/>
              </a:ext>
            </a:extLst>
          </p:cNvPr>
          <p:cNvSpPr/>
          <p:nvPr/>
        </p:nvSpPr>
        <p:spPr>
          <a:xfrm>
            <a:off x="5340523" y="4911308"/>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5779535" y="4881006"/>
            <a:ext cx="9028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08300880-099D-4467-A522-D1713986F035}"/>
              </a:ext>
            </a:extLst>
          </p:cNvPr>
          <p:cNvSpPr/>
          <p:nvPr/>
        </p:nvSpPr>
        <p:spPr>
          <a:xfrm>
            <a:off x="844347" y="908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92585694-86BB-4CBB-80CA-976180E053E0}"/>
              </a:ext>
            </a:extLst>
          </p:cNvPr>
          <p:cNvSpPr/>
          <p:nvPr/>
        </p:nvSpPr>
        <p:spPr>
          <a:xfrm>
            <a:off x="1321651" y="908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467F3F6B-F6DD-4B8E-9FCE-A66EDF1A6BFA}"/>
              </a:ext>
            </a:extLst>
          </p:cNvPr>
          <p:cNvSpPr/>
          <p:nvPr/>
        </p:nvSpPr>
        <p:spPr>
          <a:xfrm>
            <a:off x="1082999" y="908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C90A3143-D3AC-4016-B0E8-FCCCC4297C29}"/>
              </a:ext>
            </a:extLst>
          </p:cNvPr>
          <p:cNvSpPr/>
          <p:nvPr/>
        </p:nvSpPr>
        <p:spPr>
          <a:xfrm>
            <a:off x="1560303" y="90867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DBF52498-9022-4DF4-8F76-53438A5993D8}"/>
              </a:ext>
            </a:extLst>
          </p:cNvPr>
          <p:cNvSpPr/>
          <p:nvPr/>
        </p:nvSpPr>
        <p:spPr>
          <a:xfrm>
            <a:off x="1798954" y="908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DFBA7A16-08C6-4827-A419-DAC450CD7D6E}"/>
              </a:ext>
            </a:extLst>
          </p:cNvPr>
          <p:cNvSpPr/>
          <p:nvPr/>
        </p:nvSpPr>
        <p:spPr>
          <a:xfrm>
            <a:off x="2037605" y="90828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FF047204-2137-4BF2-AB3B-C359BBB89CDB}"/>
              </a:ext>
            </a:extLst>
          </p:cNvPr>
          <p:cNvSpPr/>
          <p:nvPr/>
        </p:nvSpPr>
        <p:spPr>
          <a:xfrm>
            <a:off x="2276256" y="90808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202437B9-053E-4849-B8BB-3BC82B96E7A4}"/>
              </a:ext>
            </a:extLst>
          </p:cNvPr>
          <p:cNvSpPr/>
          <p:nvPr/>
        </p:nvSpPr>
        <p:spPr>
          <a:xfrm>
            <a:off x="2514907" y="90788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0B9B6E70-B46E-49FE-B97D-5DC08A8A6687}"/>
              </a:ext>
            </a:extLst>
          </p:cNvPr>
          <p:cNvSpPr/>
          <p:nvPr/>
        </p:nvSpPr>
        <p:spPr>
          <a:xfrm>
            <a:off x="2753558" y="90768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50914847-3DB7-484F-932F-393FB3368C99}"/>
              </a:ext>
            </a:extLst>
          </p:cNvPr>
          <p:cNvSpPr/>
          <p:nvPr/>
        </p:nvSpPr>
        <p:spPr>
          <a:xfrm>
            <a:off x="2992209" y="90749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CCCE25BB-DBFE-4F44-9BDC-8465E1B91BDB}"/>
              </a:ext>
            </a:extLst>
          </p:cNvPr>
          <p:cNvSpPr/>
          <p:nvPr/>
        </p:nvSpPr>
        <p:spPr>
          <a:xfrm>
            <a:off x="3230860" y="9072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43BA6BF1-8430-4E0A-A021-59DC2E05115A}"/>
              </a:ext>
            </a:extLst>
          </p:cNvPr>
          <p:cNvSpPr/>
          <p:nvPr/>
        </p:nvSpPr>
        <p:spPr>
          <a:xfrm>
            <a:off x="3469511" y="90709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1AB2D20C-C109-49FA-B622-444D91DFBE89}"/>
              </a:ext>
            </a:extLst>
          </p:cNvPr>
          <p:cNvSpPr/>
          <p:nvPr/>
        </p:nvSpPr>
        <p:spPr>
          <a:xfrm>
            <a:off x="3708162" y="9068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D61FB0BD-C750-413A-9472-AD45154AC632}"/>
              </a:ext>
            </a:extLst>
          </p:cNvPr>
          <p:cNvSpPr/>
          <p:nvPr/>
        </p:nvSpPr>
        <p:spPr>
          <a:xfrm>
            <a:off x="3946813" y="90669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12DA1BA2-4EBE-40E9-B411-06943D21EFC1}"/>
              </a:ext>
            </a:extLst>
          </p:cNvPr>
          <p:cNvSpPr/>
          <p:nvPr/>
        </p:nvSpPr>
        <p:spPr>
          <a:xfrm>
            <a:off x="4185464" y="90650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正方形/長方形 39">
            <a:extLst>
              <a:ext uri="{FF2B5EF4-FFF2-40B4-BE49-F238E27FC236}">
                <a16:creationId xmlns:a16="http://schemas.microsoft.com/office/drawing/2014/main" id="{6A1029EC-E7F5-4A64-A9AE-3B0D8644FD16}"/>
              </a:ext>
            </a:extLst>
          </p:cNvPr>
          <p:cNvSpPr/>
          <p:nvPr/>
        </p:nvSpPr>
        <p:spPr>
          <a:xfrm>
            <a:off x="4424115" y="90630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89C7C2EC-EB40-4048-A152-AC63D32DD52F}"/>
              </a:ext>
            </a:extLst>
          </p:cNvPr>
          <p:cNvSpPr/>
          <p:nvPr/>
        </p:nvSpPr>
        <p:spPr>
          <a:xfrm>
            <a:off x="4662766" y="90610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A4827834-7A05-4EA6-B48D-00A91421B10B}"/>
              </a:ext>
            </a:extLst>
          </p:cNvPr>
          <p:cNvSpPr/>
          <p:nvPr/>
        </p:nvSpPr>
        <p:spPr>
          <a:xfrm>
            <a:off x="4901417" y="90590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59D43D00-7FBD-4959-9BC9-C2122F4CC948}"/>
              </a:ext>
            </a:extLst>
          </p:cNvPr>
          <p:cNvSpPr/>
          <p:nvPr/>
        </p:nvSpPr>
        <p:spPr>
          <a:xfrm>
            <a:off x="844347" y="13603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7FA11122-02E2-449A-8CCD-F71105DECAF0}"/>
              </a:ext>
            </a:extLst>
          </p:cNvPr>
          <p:cNvSpPr/>
          <p:nvPr/>
        </p:nvSpPr>
        <p:spPr>
          <a:xfrm>
            <a:off x="1321651" y="13603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2ED5807F-A097-461A-B69F-F837F7C0D107}"/>
              </a:ext>
            </a:extLst>
          </p:cNvPr>
          <p:cNvSpPr/>
          <p:nvPr/>
        </p:nvSpPr>
        <p:spPr>
          <a:xfrm>
            <a:off x="1082999" y="13603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7DFC5667-A0E5-4B6A-A65F-DA972ED9A173}"/>
              </a:ext>
            </a:extLst>
          </p:cNvPr>
          <p:cNvSpPr/>
          <p:nvPr/>
        </p:nvSpPr>
        <p:spPr>
          <a:xfrm>
            <a:off x="1560303" y="136053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928E3C99-0337-48CA-9175-107A0A4C937A}"/>
              </a:ext>
            </a:extLst>
          </p:cNvPr>
          <p:cNvSpPr/>
          <p:nvPr/>
        </p:nvSpPr>
        <p:spPr>
          <a:xfrm>
            <a:off x="1798954" y="13603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36B8E4F4-3613-4064-9FAB-8EFA03453A61}"/>
              </a:ext>
            </a:extLst>
          </p:cNvPr>
          <p:cNvSpPr/>
          <p:nvPr/>
        </p:nvSpPr>
        <p:spPr>
          <a:xfrm>
            <a:off x="2037605" y="136014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0FE972A9-80B6-41E8-A204-9166B43A1189}"/>
              </a:ext>
            </a:extLst>
          </p:cNvPr>
          <p:cNvSpPr/>
          <p:nvPr/>
        </p:nvSpPr>
        <p:spPr>
          <a:xfrm>
            <a:off x="2276256" y="135994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E73C7961-FC4F-4B18-83B9-32DC5BBB481F}"/>
              </a:ext>
            </a:extLst>
          </p:cNvPr>
          <p:cNvSpPr/>
          <p:nvPr/>
        </p:nvSpPr>
        <p:spPr>
          <a:xfrm>
            <a:off x="2514907" y="135974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C180A704-1489-41AD-B250-FCF914713BB0}"/>
              </a:ext>
            </a:extLst>
          </p:cNvPr>
          <p:cNvSpPr/>
          <p:nvPr/>
        </p:nvSpPr>
        <p:spPr>
          <a:xfrm>
            <a:off x="2753558" y="135954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BF650824-4ED0-48BA-A160-71DE1BD19DE8}"/>
              </a:ext>
            </a:extLst>
          </p:cNvPr>
          <p:cNvSpPr/>
          <p:nvPr/>
        </p:nvSpPr>
        <p:spPr>
          <a:xfrm>
            <a:off x="2992209" y="135934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1BFE0F37-5F50-43BB-A96C-648C6CDA6887}"/>
              </a:ext>
            </a:extLst>
          </p:cNvPr>
          <p:cNvSpPr/>
          <p:nvPr/>
        </p:nvSpPr>
        <p:spPr>
          <a:xfrm>
            <a:off x="3230860" y="135915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2EC77469-A12B-49FC-8FE4-D875BB8F6E51}"/>
              </a:ext>
            </a:extLst>
          </p:cNvPr>
          <p:cNvSpPr/>
          <p:nvPr/>
        </p:nvSpPr>
        <p:spPr>
          <a:xfrm>
            <a:off x="3469511" y="135895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ECC96BF3-F3DC-4278-A8C1-3B7A877389E0}"/>
              </a:ext>
            </a:extLst>
          </p:cNvPr>
          <p:cNvSpPr/>
          <p:nvPr/>
        </p:nvSpPr>
        <p:spPr>
          <a:xfrm>
            <a:off x="3708162" y="135875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A5878426-526B-4D40-93BA-57C25FE9E39D}"/>
              </a:ext>
            </a:extLst>
          </p:cNvPr>
          <p:cNvSpPr/>
          <p:nvPr/>
        </p:nvSpPr>
        <p:spPr>
          <a:xfrm>
            <a:off x="3946813" y="135855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正方形/長方形 56">
            <a:extLst>
              <a:ext uri="{FF2B5EF4-FFF2-40B4-BE49-F238E27FC236}">
                <a16:creationId xmlns:a16="http://schemas.microsoft.com/office/drawing/2014/main" id="{1B526BC0-CB8F-4708-B17F-8D99CDB2F2AF}"/>
              </a:ext>
            </a:extLst>
          </p:cNvPr>
          <p:cNvSpPr/>
          <p:nvPr/>
        </p:nvSpPr>
        <p:spPr>
          <a:xfrm>
            <a:off x="4185464" y="135835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正方形/長方形 57">
            <a:extLst>
              <a:ext uri="{FF2B5EF4-FFF2-40B4-BE49-F238E27FC236}">
                <a16:creationId xmlns:a16="http://schemas.microsoft.com/office/drawing/2014/main" id="{60BAD303-A7ED-4EDC-BDF4-ABFDC1E76142}"/>
              </a:ext>
            </a:extLst>
          </p:cNvPr>
          <p:cNvSpPr/>
          <p:nvPr/>
        </p:nvSpPr>
        <p:spPr>
          <a:xfrm>
            <a:off x="4424115" y="13581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BE6FD96A-302C-458A-BF95-67ED8B8AB9DA}"/>
              </a:ext>
            </a:extLst>
          </p:cNvPr>
          <p:cNvSpPr/>
          <p:nvPr/>
        </p:nvSpPr>
        <p:spPr>
          <a:xfrm>
            <a:off x="4662766" y="135796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正方形/長方形 59">
            <a:extLst>
              <a:ext uri="{FF2B5EF4-FFF2-40B4-BE49-F238E27FC236}">
                <a16:creationId xmlns:a16="http://schemas.microsoft.com/office/drawing/2014/main" id="{9C1FFD64-EDF3-4CF8-90EF-167CD3E7BF3D}"/>
              </a:ext>
            </a:extLst>
          </p:cNvPr>
          <p:cNvSpPr/>
          <p:nvPr/>
        </p:nvSpPr>
        <p:spPr>
          <a:xfrm>
            <a:off x="4901417" y="135776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17B4B6F8-1D20-490D-8697-4BA2F413AA83}"/>
              </a:ext>
            </a:extLst>
          </p:cNvPr>
          <p:cNvSpPr/>
          <p:nvPr/>
        </p:nvSpPr>
        <p:spPr>
          <a:xfrm>
            <a:off x="844347" y="18121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正方形/長方形 61">
            <a:extLst>
              <a:ext uri="{FF2B5EF4-FFF2-40B4-BE49-F238E27FC236}">
                <a16:creationId xmlns:a16="http://schemas.microsoft.com/office/drawing/2014/main" id="{08AE6EB5-C2AD-4825-90A0-89CBC77AA89E}"/>
              </a:ext>
            </a:extLst>
          </p:cNvPr>
          <p:cNvSpPr/>
          <p:nvPr/>
        </p:nvSpPr>
        <p:spPr>
          <a:xfrm>
            <a:off x="1321651" y="18121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3" name="正方形/長方形 62">
            <a:extLst>
              <a:ext uri="{FF2B5EF4-FFF2-40B4-BE49-F238E27FC236}">
                <a16:creationId xmlns:a16="http://schemas.microsoft.com/office/drawing/2014/main" id="{2EF04517-19C4-41BF-A5F3-FF9BCE215942}"/>
              </a:ext>
            </a:extLst>
          </p:cNvPr>
          <p:cNvSpPr/>
          <p:nvPr/>
        </p:nvSpPr>
        <p:spPr>
          <a:xfrm>
            <a:off x="1082999" y="18121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4" name="正方形/長方形 63">
            <a:extLst>
              <a:ext uri="{FF2B5EF4-FFF2-40B4-BE49-F238E27FC236}">
                <a16:creationId xmlns:a16="http://schemas.microsoft.com/office/drawing/2014/main" id="{664BDEE9-CC65-45E7-AFEE-5F36A4DB36C9}"/>
              </a:ext>
            </a:extLst>
          </p:cNvPr>
          <p:cNvSpPr/>
          <p:nvPr/>
        </p:nvSpPr>
        <p:spPr>
          <a:xfrm>
            <a:off x="1560303" y="181239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5" name="正方形/長方形 64">
            <a:extLst>
              <a:ext uri="{FF2B5EF4-FFF2-40B4-BE49-F238E27FC236}">
                <a16:creationId xmlns:a16="http://schemas.microsoft.com/office/drawing/2014/main" id="{8C86AA38-CBDD-4165-819E-EC2AC1824F91}"/>
              </a:ext>
            </a:extLst>
          </p:cNvPr>
          <p:cNvSpPr/>
          <p:nvPr/>
        </p:nvSpPr>
        <p:spPr>
          <a:xfrm>
            <a:off x="1798954" y="18121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正方形/長方形 65">
            <a:extLst>
              <a:ext uri="{FF2B5EF4-FFF2-40B4-BE49-F238E27FC236}">
                <a16:creationId xmlns:a16="http://schemas.microsoft.com/office/drawing/2014/main" id="{8EE3242C-631B-4BB3-A1C7-2FACABF7E368}"/>
              </a:ext>
            </a:extLst>
          </p:cNvPr>
          <p:cNvSpPr/>
          <p:nvPr/>
        </p:nvSpPr>
        <p:spPr>
          <a:xfrm>
            <a:off x="2037605" y="181199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7" name="正方形/長方形 66">
            <a:extLst>
              <a:ext uri="{FF2B5EF4-FFF2-40B4-BE49-F238E27FC236}">
                <a16:creationId xmlns:a16="http://schemas.microsoft.com/office/drawing/2014/main" id="{8A6880FB-EBC4-4854-9E84-1BAF1E4C1D15}"/>
              </a:ext>
            </a:extLst>
          </p:cNvPr>
          <p:cNvSpPr/>
          <p:nvPr/>
        </p:nvSpPr>
        <p:spPr>
          <a:xfrm>
            <a:off x="2276256" y="181180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正方形/長方形 67">
            <a:extLst>
              <a:ext uri="{FF2B5EF4-FFF2-40B4-BE49-F238E27FC236}">
                <a16:creationId xmlns:a16="http://schemas.microsoft.com/office/drawing/2014/main" id="{AC3564FA-C187-45B1-A1EF-80B81A73553B}"/>
              </a:ext>
            </a:extLst>
          </p:cNvPr>
          <p:cNvSpPr/>
          <p:nvPr/>
        </p:nvSpPr>
        <p:spPr>
          <a:xfrm>
            <a:off x="2514907" y="181160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9" name="正方形/長方形 68">
            <a:extLst>
              <a:ext uri="{FF2B5EF4-FFF2-40B4-BE49-F238E27FC236}">
                <a16:creationId xmlns:a16="http://schemas.microsoft.com/office/drawing/2014/main" id="{63150ED3-998F-4C92-84B0-E7159DDADF0D}"/>
              </a:ext>
            </a:extLst>
          </p:cNvPr>
          <p:cNvSpPr/>
          <p:nvPr/>
        </p:nvSpPr>
        <p:spPr>
          <a:xfrm>
            <a:off x="2753558" y="181140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0" name="正方形/長方形 69">
            <a:extLst>
              <a:ext uri="{FF2B5EF4-FFF2-40B4-BE49-F238E27FC236}">
                <a16:creationId xmlns:a16="http://schemas.microsoft.com/office/drawing/2014/main" id="{B3D4E3AD-0A05-4F35-B1E2-7C3681E0D2A4}"/>
              </a:ext>
            </a:extLst>
          </p:cNvPr>
          <p:cNvSpPr/>
          <p:nvPr/>
        </p:nvSpPr>
        <p:spPr>
          <a:xfrm>
            <a:off x="2992209" y="181120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正方形/長方形 70">
            <a:extLst>
              <a:ext uri="{FF2B5EF4-FFF2-40B4-BE49-F238E27FC236}">
                <a16:creationId xmlns:a16="http://schemas.microsoft.com/office/drawing/2014/main" id="{66A5FA07-2D58-49AF-8E07-86542771139D}"/>
              </a:ext>
            </a:extLst>
          </p:cNvPr>
          <p:cNvSpPr/>
          <p:nvPr/>
        </p:nvSpPr>
        <p:spPr>
          <a:xfrm>
            <a:off x="3230860" y="181100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正方形/長方形 71">
            <a:extLst>
              <a:ext uri="{FF2B5EF4-FFF2-40B4-BE49-F238E27FC236}">
                <a16:creationId xmlns:a16="http://schemas.microsoft.com/office/drawing/2014/main" id="{C3DA5969-BFF3-4839-A254-EB3E9F5D4236}"/>
              </a:ext>
            </a:extLst>
          </p:cNvPr>
          <p:cNvSpPr/>
          <p:nvPr/>
        </p:nvSpPr>
        <p:spPr>
          <a:xfrm>
            <a:off x="3469511" y="181081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3" name="正方形/長方形 72">
            <a:extLst>
              <a:ext uri="{FF2B5EF4-FFF2-40B4-BE49-F238E27FC236}">
                <a16:creationId xmlns:a16="http://schemas.microsoft.com/office/drawing/2014/main" id="{B74D4BD3-DB9A-4B74-A81F-88D939D43D9C}"/>
              </a:ext>
            </a:extLst>
          </p:cNvPr>
          <p:cNvSpPr/>
          <p:nvPr/>
        </p:nvSpPr>
        <p:spPr>
          <a:xfrm>
            <a:off x="3708162" y="18106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正方形/長方形 73">
            <a:extLst>
              <a:ext uri="{FF2B5EF4-FFF2-40B4-BE49-F238E27FC236}">
                <a16:creationId xmlns:a16="http://schemas.microsoft.com/office/drawing/2014/main" id="{38446260-D34D-4184-B3F8-3DFB98103AB0}"/>
              </a:ext>
            </a:extLst>
          </p:cNvPr>
          <p:cNvSpPr/>
          <p:nvPr/>
        </p:nvSpPr>
        <p:spPr>
          <a:xfrm>
            <a:off x="3946813" y="18104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E19570A7-42A2-4A76-9B70-A5D3E041A71E}"/>
              </a:ext>
            </a:extLst>
          </p:cNvPr>
          <p:cNvSpPr/>
          <p:nvPr/>
        </p:nvSpPr>
        <p:spPr>
          <a:xfrm>
            <a:off x="4185464" y="181021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正方形/長方形 75">
            <a:extLst>
              <a:ext uri="{FF2B5EF4-FFF2-40B4-BE49-F238E27FC236}">
                <a16:creationId xmlns:a16="http://schemas.microsoft.com/office/drawing/2014/main" id="{8D14D663-923B-47BA-B184-BB97613575E4}"/>
              </a:ext>
            </a:extLst>
          </p:cNvPr>
          <p:cNvSpPr/>
          <p:nvPr/>
        </p:nvSpPr>
        <p:spPr>
          <a:xfrm>
            <a:off x="4424115" y="181001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FF4BBFD3-F241-479C-BD39-0E7CAEC6F204}"/>
              </a:ext>
            </a:extLst>
          </p:cNvPr>
          <p:cNvSpPr/>
          <p:nvPr/>
        </p:nvSpPr>
        <p:spPr>
          <a:xfrm>
            <a:off x="4662766" y="180982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正方形/長方形 77">
            <a:extLst>
              <a:ext uri="{FF2B5EF4-FFF2-40B4-BE49-F238E27FC236}">
                <a16:creationId xmlns:a16="http://schemas.microsoft.com/office/drawing/2014/main" id="{AD4A0AF0-C9F6-4976-A86A-F69B7F58D4C2}"/>
              </a:ext>
            </a:extLst>
          </p:cNvPr>
          <p:cNvSpPr/>
          <p:nvPr/>
        </p:nvSpPr>
        <p:spPr>
          <a:xfrm>
            <a:off x="4901417" y="180962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A893C391-70C2-46D4-9735-0B292C8C3681}"/>
              </a:ext>
            </a:extLst>
          </p:cNvPr>
          <p:cNvSpPr/>
          <p:nvPr/>
        </p:nvSpPr>
        <p:spPr>
          <a:xfrm>
            <a:off x="844347" y="226405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正方形/長方形 79">
            <a:extLst>
              <a:ext uri="{FF2B5EF4-FFF2-40B4-BE49-F238E27FC236}">
                <a16:creationId xmlns:a16="http://schemas.microsoft.com/office/drawing/2014/main" id="{F569DF8D-5026-4A49-AC92-D2A70DF5654B}"/>
              </a:ext>
            </a:extLst>
          </p:cNvPr>
          <p:cNvSpPr/>
          <p:nvPr/>
        </p:nvSpPr>
        <p:spPr>
          <a:xfrm>
            <a:off x="1321651" y="226405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1" name="正方形/長方形 80">
            <a:extLst>
              <a:ext uri="{FF2B5EF4-FFF2-40B4-BE49-F238E27FC236}">
                <a16:creationId xmlns:a16="http://schemas.microsoft.com/office/drawing/2014/main" id="{6D596B14-E982-4A20-8165-5AE8F923C65F}"/>
              </a:ext>
            </a:extLst>
          </p:cNvPr>
          <p:cNvSpPr/>
          <p:nvPr/>
        </p:nvSpPr>
        <p:spPr>
          <a:xfrm>
            <a:off x="1082999" y="226405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2" name="正方形/長方形 81">
            <a:extLst>
              <a:ext uri="{FF2B5EF4-FFF2-40B4-BE49-F238E27FC236}">
                <a16:creationId xmlns:a16="http://schemas.microsoft.com/office/drawing/2014/main" id="{28740AA1-D709-42AD-9B98-A97AACAC5F41}"/>
              </a:ext>
            </a:extLst>
          </p:cNvPr>
          <p:cNvSpPr/>
          <p:nvPr/>
        </p:nvSpPr>
        <p:spPr>
          <a:xfrm>
            <a:off x="1560303" y="226425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正方形/長方形 82">
            <a:extLst>
              <a:ext uri="{FF2B5EF4-FFF2-40B4-BE49-F238E27FC236}">
                <a16:creationId xmlns:a16="http://schemas.microsoft.com/office/drawing/2014/main" id="{6E13932B-D7F1-42BA-A66C-BE09A1E395FF}"/>
              </a:ext>
            </a:extLst>
          </p:cNvPr>
          <p:cNvSpPr/>
          <p:nvPr/>
        </p:nvSpPr>
        <p:spPr>
          <a:xfrm>
            <a:off x="1798954" y="226405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4" name="正方形/長方形 83">
            <a:extLst>
              <a:ext uri="{FF2B5EF4-FFF2-40B4-BE49-F238E27FC236}">
                <a16:creationId xmlns:a16="http://schemas.microsoft.com/office/drawing/2014/main" id="{B69E26F0-8A25-4563-A0B3-B7BB535177EE}"/>
              </a:ext>
            </a:extLst>
          </p:cNvPr>
          <p:cNvSpPr/>
          <p:nvPr/>
        </p:nvSpPr>
        <p:spPr>
          <a:xfrm>
            <a:off x="2037605" y="226385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正方形/長方形 84">
            <a:extLst>
              <a:ext uri="{FF2B5EF4-FFF2-40B4-BE49-F238E27FC236}">
                <a16:creationId xmlns:a16="http://schemas.microsoft.com/office/drawing/2014/main" id="{C3E07540-AA6F-40A9-8063-29F74BD384D5}"/>
              </a:ext>
            </a:extLst>
          </p:cNvPr>
          <p:cNvSpPr/>
          <p:nvPr/>
        </p:nvSpPr>
        <p:spPr>
          <a:xfrm>
            <a:off x="2276256" y="226365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正方形/長方形 85">
            <a:extLst>
              <a:ext uri="{FF2B5EF4-FFF2-40B4-BE49-F238E27FC236}">
                <a16:creationId xmlns:a16="http://schemas.microsoft.com/office/drawing/2014/main" id="{42C3B1CC-1EA3-4878-881A-2A4DA7272959}"/>
              </a:ext>
            </a:extLst>
          </p:cNvPr>
          <p:cNvSpPr/>
          <p:nvPr/>
        </p:nvSpPr>
        <p:spPr>
          <a:xfrm>
            <a:off x="2514907" y="22634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7" name="正方形/長方形 86">
            <a:extLst>
              <a:ext uri="{FF2B5EF4-FFF2-40B4-BE49-F238E27FC236}">
                <a16:creationId xmlns:a16="http://schemas.microsoft.com/office/drawing/2014/main" id="{741AA8C7-D335-44CA-A38D-E4ECB9BEBC49}"/>
              </a:ext>
            </a:extLst>
          </p:cNvPr>
          <p:cNvSpPr/>
          <p:nvPr/>
        </p:nvSpPr>
        <p:spPr>
          <a:xfrm>
            <a:off x="2753558" y="226326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正方形/長方形 87">
            <a:extLst>
              <a:ext uri="{FF2B5EF4-FFF2-40B4-BE49-F238E27FC236}">
                <a16:creationId xmlns:a16="http://schemas.microsoft.com/office/drawing/2014/main" id="{E8AEED10-2FEE-4D62-8687-0E35098ED944}"/>
              </a:ext>
            </a:extLst>
          </p:cNvPr>
          <p:cNvSpPr/>
          <p:nvPr/>
        </p:nvSpPr>
        <p:spPr>
          <a:xfrm>
            <a:off x="2992209" y="226306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正方形/長方形 88">
            <a:extLst>
              <a:ext uri="{FF2B5EF4-FFF2-40B4-BE49-F238E27FC236}">
                <a16:creationId xmlns:a16="http://schemas.microsoft.com/office/drawing/2014/main" id="{1373A92D-B299-4C6A-A72E-7DA110A01338}"/>
              </a:ext>
            </a:extLst>
          </p:cNvPr>
          <p:cNvSpPr/>
          <p:nvPr/>
        </p:nvSpPr>
        <p:spPr>
          <a:xfrm>
            <a:off x="3230860" y="226286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0" name="正方形/長方形 89">
            <a:extLst>
              <a:ext uri="{FF2B5EF4-FFF2-40B4-BE49-F238E27FC236}">
                <a16:creationId xmlns:a16="http://schemas.microsoft.com/office/drawing/2014/main" id="{1F167A94-E62B-4622-92D1-A3DD15DCC462}"/>
              </a:ext>
            </a:extLst>
          </p:cNvPr>
          <p:cNvSpPr/>
          <p:nvPr/>
        </p:nvSpPr>
        <p:spPr>
          <a:xfrm>
            <a:off x="3469511" y="226266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1" name="正方形/長方形 90">
            <a:extLst>
              <a:ext uri="{FF2B5EF4-FFF2-40B4-BE49-F238E27FC236}">
                <a16:creationId xmlns:a16="http://schemas.microsoft.com/office/drawing/2014/main" id="{C1048D6F-217B-461D-88D4-0D88F3AE1484}"/>
              </a:ext>
            </a:extLst>
          </p:cNvPr>
          <p:cNvSpPr/>
          <p:nvPr/>
        </p:nvSpPr>
        <p:spPr>
          <a:xfrm>
            <a:off x="3708162" y="226247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正方形/長方形 91">
            <a:extLst>
              <a:ext uri="{FF2B5EF4-FFF2-40B4-BE49-F238E27FC236}">
                <a16:creationId xmlns:a16="http://schemas.microsoft.com/office/drawing/2014/main" id="{3A12855F-0EDE-4A35-82E6-F41FC3DAF74D}"/>
              </a:ext>
            </a:extLst>
          </p:cNvPr>
          <p:cNvSpPr/>
          <p:nvPr/>
        </p:nvSpPr>
        <p:spPr>
          <a:xfrm>
            <a:off x="3946813" y="226227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正方形/長方形 92">
            <a:extLst>
              <a:ext uri="{FF2B5EF4-FFF2-40B4-BE49-F238E27FC236}">
                <a16:creationId xmlns:a16="http://schemas.microsoft.com/office/drawing/2014/main" id="{0C6FDB86-FCBB-4F8C-B78D-6CE15BB2F4FE}"/>
              </a:ext>
            </a:extLst>
          </p:cNvPr>
          <p:cNvSpPr/>
          <p:nvPr/>
        </p:nvSpPr>
        <p:spPr>
          <a:xfrm>
            <a:off x="4185464" y="226207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4" name="正方形/長方形 93">
            <a:extLst>
              <a:ext uri="{FF2B5EF4-FFF2-40B4-BE49-F238E27FC236}">
                <a16:creationId xmlns:a16="http://schemas.microsoft.com/office/drawing/2014/main" id="{AD62DA3F-0FCE-4147-970C-D3E5AD32F06F}"/>
              </a:ext>
            </a:extLst>
          </p:cNvPr>
          <p:cNvSpPr/>
          <p:nvPr/>
        </p:nvSpPr>
        <p:spPr>
          <a:xfrm>
            <a:off x="4424115" y="22618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5" name="正方形/長方形 94">
            <a:extLst>
              <a:ext uri="{FF2B5EF4-FFF2-40B4-BE49-F238E27FC236}">
                <a16:creationId xmlns:a16="http://schemas.microsoft.com/office/drawing/2014/main" id="{A241B39C-0D89-4C15-B88E-8528F3B88989}"/>
              </a:ext>
            </a:extLst>
          </p:cNvPr>
          <p:cNvSpPr/>
          <p:nvPr/>
        </p:nvSpPr>
        <p:spPr>
          <a:xfrm>
            <a:off x="4662766" y="226167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6" name="正方形/長方形 95">
            <a:extLst>
              <a:ext uri="{FF2B5EF4-FFF2-40B4-BE49-F238E27FC236}">
                <a16:creationId xmlns:a16="http://schemas.microsoft.com/office/drawing/2014/main" id="{A32FADB5-B0B4-49C0-B985-9F2822C1901C}"/>
              </a:ext>
            </a:extLst>
          </p:cNvPr>
          <p:cNvSpPr/>
          <p:nvPr/>
        </p:nvSpPr>
        <p:spPr>
          <a:xfrm>
            <a:off x="4901417" y="2261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7" name="正方形/長方形 96">
            <a:extLst>
              <a:ext uri="{FF2B5EF4-FFF2-40B4-BE49-F238E27FC236}">
                <a16:creationId xmlns:a16="http://schemas.microsoft.com/office/drawing/2014/main" id="{C3C2B62C-BAF8-47CF-8BC3-3AF5EA454702}"/>
              </a:ext>
            </a:extLst>
          </p:cNvPr>
          <p:cNvSpPr/>
          <p:nvPr/>
        </p:nvSpPr>
        <p:spPr>
          <a:xfrm>
            <a:off x="844347" y="27159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8" name="正方形/長方形 97">
            <a:extLst>
              <a:ext uri="{FF2B5EF4-FFF2-40B4-BE49-F238E27FC236}">
                <a16:creationId xmlns:a16="http://schemas.microsoft.com/office/drawing/2014/main" id="{A6ADB93A-4435-4CE0-87C7-92D0110761CA}"/>
              </a:ext>
            </a:extLst>
          </p:cNvPr>
          <p:cNvSpPr/>
          <p:nvPr/>
        </p:nvSpPr>
        <p:spPr>
          <a:xfrm>
            <a:off x="1321651" y="27159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9" name="正方形/長方形 98">
            <a:extLst>
              <a:ext uri="{FF2B5EF4-FFF2-40B4-BE49-F238E27FC236}">
                <a16:creationId xmlns:a16="http://schemas.microsoft.com/office/drawing/2014/main" id="{505F6047-5697-4EDD-8E85-1A3B8DD945AB}"/>
              </a:ext>
            </a:extLst>
          </p:cNvPr>
          <p:cNvSpPr/>
          <p:nvPr/>
        </p:nvSpPr>
        <p:spPr>
          <a:xfrm>
            <a:off x="1082999" y="27159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0" name="正方形/長方形 99">
            <a:extLst>
              <a:ext uri="{FF2B5EF4-FFF2-40B4-BE49-F238E27FC236}">
                <a16:creationId xmlns:a16="http://schemas.microsoft.com/office/drawing/2014/main" id="{0FD4C65A-4777-4F16-9FB1-C43631736682}"/>
              </a:ext>
            </a:extLst>
          </p:cNvPr>
          <p:cNvSpPr/>
          <p:nvPr/>
        </p:nvSpPr>
        <p:spPr>
          <a:xfrm>
            <a:off x="1560303" y="271611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正方形/長方形 100">
            <a:extLst>
              <a:ext uri="{FF2B5EF4-FFF2-40B4-BE49-F238E27FC236}">
                <a16:creationId xmlns:a16="http://schemas.microsoft.com/office/drawing/2014/main" id="{3D2EABC1-7B2D-4754-BE00-8CE9801E2222}"/>
              </a:ext>
            </a:extLst>
          </p:cNvPr>
          <p:cNvSpPr/>
          <p:nvPr/>
        </p:nvSpPr>
        <p:spPr>
          <a:xfrm>
            <a:off x="1798954" y="27159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正方形/長方形 101">
            <a:extLst>
              <a:ext uri="{FF2B5EF4-FFF2-40B4-BE49-F238E27FC236}">
                <a16:creationId xmlns:a16="http://schemas.microsoft.com/office/drawing/2014/main" id="{FE0EBBF8-D798-4DD9-9972-E2AC88188920}"/>
              </a:ext>
            </a:extLst>
          </p:cNvPr>
          <p:cNvSpPr/>
          <p:nvPr/>
        </p:nvSpPr>
        <p:spPr>
          <a:xfrm>
            <a:off x="2037605" y="27157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 name="正方形/長方形 102">
            <a:extLst>
              <a:ext uri="{FF2B5EF4-FFF2-40B4-BE49-F238E27FC236}">
                <a16:creationId xmlns:a16="http://schemas.microsoft.com/office/drawing/2014/main" id="{79B4FC8E-9F53-40D4-B5BC-E73C18CB162F}"/>
              </a:ext>
            </a:extLst>
          </p:cNvPr>
          <p:cNvSpPr/>
          <p:nvPr/>
        </p:nvSpPr>
        <p:spPr>
          <a:xfrm>
            <a:off x="2276256" y="271551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正方形/長方形 103">
            <a:extLst>
              <a:ext uri="{FF2B5EF4-FFF2-40B4-BE49-F238E27FC236}">
                <a16:creationId xmlns:a16="http://schemas.microsoft.com/office/drawing/2014/main" id="{95F9F371-CB56-4E29-AAF4-66D96D6EDDD1}"/>
              </a:ext>
            </a:extLst>
          </p:cNvPr>
          <p:cNvSpPr/>
          <p:nvPr/>
        </p:nvSpPr>
        <p:spPr>
          <a:xfrm>
            <a:off x="2514907" y="271531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 name="正方形/長方形 104">
            <a:extLst>
              <a:ext uri="{FF2B5EF4-FFF2-40B4-BE49-F238E27FC236}">
                <a16:creationId xmlns:a16="http://schemas.microsoft.com/office/drawing/2014/main" id="{C7DB69CF-B611-419B-AD52-DC09DEB3D062}"/>
              </a:ext>
            </a:extLst>
          </p:cNvPr>
          <p:cNvSpPr/>
          <p:nvPr/>
        </p:nvSpPr>
        <p:spPr>
          <a:xfrm>
            <a:off x="2753558" y="271512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正方形/長方形 105">
            <a:extLst>
              <a:ext uri="{FF2B5EF4-FFF2-40B4-BE49-F238E27FC236}">
                <a16:creationId xmlns:a16="http://schemas.microsoft.com/office/drawing/2014/main" id="{E0A88FBA-5C74-4D61-B579-70BAB7355208}"/>
              </a:ext>
            </a:extLst>
          </p:cNvPr>
          <p:cNvSpPr/>
          <p:nvPr/>
        </p:nvSpPr>
        <p:spPr>
          <a:xfrm>
            <a:off x="2992209" y="271492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正方形/長方形 106">
            <a:extLst>
              <a:ext uri="{FF2B5EF4-FFF2-40B4-BE49-F238E27FC236}">
                <a16:creationId xmlns:a16="http://schemas.microsoft.com/office/drawing/2014/main" id="{C848E285-2B5E-434F-9638-59BB2DEE0785}"/>
              </a:ext>
            </a:extLst>
          </p:cNvPr>
          <p:cNvSpPr/>
          <p:nvPr/>
        </p:nvSpPr>
        <p:spPr>
          <a:xfrm>
            <a:off x="3230860" y="271472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正方形/長方形 107">
            <a:extLst>
              <a:ext uri="{FF2B5EF4-FFF2-40B4-BE49-F238E27FC236}">
                <a16:creationId xmlns:a16="http://schemas.microsoft.com/office/drawing/2014/main" id="{2D5B9AB0-6EA8-49DB-B1DE-898D91C009EE}"/>
              </a:ext>
            </a:extLst>
          </p:cNvPr>
          <p:cNvSpPr/>
          <p:nvPr/>
        </p:nvSpPr>
        <p:spPr>
          <a:xfrm>
            <a:off x="3469511" y="271452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正方形/長方形 108">
            <a:extLst>
              <a:ext uri="{FF2B5EF4-FFF2-40B4-BE49-F238E27FC236}">
                <a16:creationId xmlns:a16="http://schemas.microsoft.com/office/drawing/2014/main" id="{750FB027-FB5F-4A2A-AE5B-5E2788CC862F}"/>
              </a:ext>
            </a:extLst>
          </p:cNvPr>
          <p:cNvSpPr/>
          <p:nvPr/>
        </p:nvSpPr>
        <p:spPr>
          <a:xfrm>
            <a:off x="3708162" y="271432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0" name="正方形/長方形 109">
            <a:extLst>
              <a:ext uri="{FF2B5EF4-FFF2-40B4-BE49-F238E27FC236}">
                <a16:creationId xmlns:a16="http://schemas.microsoft.com/office/drawing/2014/main" id="{C8CA551B-D3EB-4A37-8E6B-1E238F8E8694}"/>
              </a:ext>
            </a:extLst>
          </p:cNvPr>
          <p:cNvSpPr/>
          <p:nvPr/>
        </p:nvSpPr>
        <p:spPr>
          <a:xfrm>
            <a:off x="3946813" y="271413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1" name="正方形/長方形 110">
            <a:extLst>
              <a:ext uri="{FF2B5EF4-FFF2-40B4-BE49-F238E27FC236}">
                <a16:creationId xmlns:a16="http://schemas.microsoft.com/office/drawing/2014/main" id="{8A2EA5EF-6325-4B32-B662-972966022705}"/>
              </a:ext>
            </a:extLst>
          </p:cNvPr>
          <p:cNvSpPr/>
          <p:nvPr/>
        </p:nvSpPr>
        <p:spPr>
          <a:xfrm>
            <a:off x="4185464" y="271393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2" name="正方形/長方形 111">
            <a:extLst>
              <a:ext uri="{FF2B5EF4-FFF2-40B4-BE49-F238E27FC236}">
                <a16:creationId xmlns:a16="http://schemas.microsoft.com/office/drawing/2014/main" id="{515222E1-FDE5-433C-9DC0-3A170A87916B}"/>
              </a:ext>
            </a:extLst>
          </p:cNvPr>
          <p:cNvSpPr/>
          <p:nvPr/>
        </p:nvSpPr>
        <p:spPr>
          <a:xfrm>
            <a:off x="4424115" y="271373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3" name="正方形/長方形 112">
            <a:extLst>
              <a:ext uri="{FF2B5EF4-FFF2-40B4-BE49-F238E27FC236}">
                <a16:creationId xmlns:a16="http://schemas.microsoft.com/office/drawing/2014/main" id="{3596B5A8-4C77-4C27-94AA-D4BC5276614B}"/>
              </a:ext>
            </a:extLst>
          </p:cNvPr>
          <p:cNvSpPr/>
          <p:nvPr/>
        </p:nvSpPr>
        <p:spPr>
          <a:xfrm>
            <a:off x="4662766" y="271353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4" name="正方形/長方形 113">
            <a:extLst>
              <a:ext uri="{FF2B5EF4-FFF2-40B4-BE49-F238E27FC236}">
                <a16:creationId xmlns:a16="http://schemas.microsoft.com/office/drawing/2014/main" id="{6CDD5756-49D8-429A-8936-02D4CCC07D24}"/>
              </a:ext>
            </a:extLst>
          </p:cNvPr>
          <p:cNvSpPr/>
          <p:nvPr/>
        </p:nvSpPr>
        <p:spPr>
          <a:xfrm>
            <a:off x="4901417" y="27133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5" name="正方形/長方形 114">
            <a:extLst>
              <a:ext uri="{FF2B5EF4-FFF2-40B4-BE49-F238E27FC236}">
                <a16:creationId xmlns:a16="http://schemas.microsoft.com/office/drawing/2014/main" id="{B0579A74-726F-45FC-8801-CDCC58EC413D}"/>
              </a:ext>
            </a:extLst>
          </p:cNvPr>
          <p:cNvSpPr/>
          <p:nvPr/>
        </p:nvSpPr>
        <p:spPr>
          <a:xfrm>
            <a:off x="844347" y="11410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正方形/長方形 115">
            <a:extLst>
              <a:ext uri="{FF2B5EF4-FFF2-40B4-BE49-F238E27FC236}">
                <a16:creationId xmlns:a16="http://schemas.microsoft.com/office/drawing/2014/main" id="{A672DC10-0809-4CCD-BF9F-24B8C4E6C9E2}"/>
              </a:ext>
            </a:extLst>
          </p:cNvPr>
          <p:cNvSpPr/>
          <p:nvPr/>
        </p:nvSpPr>
        <p:spPr>
          <a:xfrm>
            <a:off x="1321651" y="11410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正方形/長方形 116">
            <a:extLst>
              <a:ext uri="{FF2B5EF4-FFF2-40B4-BE49-F238E27FC236}">
                <a16:creationId xmlns:a16="http://schemas.microsoft.com/office/drawing/2014/main" id="{E2EDB37D-14F2-46B3-81D6-4E4793274226}"/>
              </a:ext>
            </a:extLst>
          </p:cNvPr>
          <p:cNvSpPr/>
          <p:nvPr/>
        </p:nvSpPr>
        <p:spPr>
          <a:xfrm>
            <a:off x="1082999" y="11410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正方形/長方形 117">
            <a:extLst>
              <a:ext uri="{FF2B5EF4-FFF2-40B4-BE49-F238E27FC236}">
                <a16:creationId xmlns:a16="http://schemas.microsoft.com/office/drawing/2014/main" id="{EE126CAC-4A48-491B-A803-0851DB66B7E7}"/>
              </a:ext>
            </a:extLst>
          </p:cNvPr>
          <p:cNvSpPr/>
          <p:nvPr/>
        </p:nvSpPr>
        <p:spPr>
          <a:xfrm>
            <a:off x="1560303" y="114129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9" name="正方形/長方形 118">
            <a:extLst>
              <a:ext uri="{FF2B5EF4-FFF2-40B4-BE49-F238E27FC236}">
                <a16:creationId xmlns:a16="http://schemas.microsoft.com/office/drawing/2014/main" id="{5767A3FB-FA38-4108-A592-30ACBAA65D59}"/>
              </a:ext>
            </a:extLst>
          </p:cNvPr>
          <p:cNvSpPr/>
          <p:nvPr/>
        </p:nvSpPr>
        <p:spPr>
          <a:xfrm>
            <a:off x="1798954" y="11410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0" name="正方形/長方形 119">
            <a:extLst>
              <a:ext uri="{FF2B5EF4-FFF2-40B4-BE49-F238E27FC236}">
                <a16:creationId xmlns:a16="http://schemas.microsoft.com/office/drawing/2014/main" id="{4C0D7ADD-661E-4CA0-AE80-F5263B5FC532}"/>
              </a:ext>
            </a:extLst>
          </p:cNvPr>
          <p:cNvSpPr/>
          <p:nvPr/>
        </p:nvSpPr>
        <p:spPr>
          <a:xfrm>
            <a:off x="2037605" y="114089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1" name="正方形/長方形 120">
            <a:extLst>
              <a:ext uri="{FF2B5EF4-FFF2-40B4-BE49-F238E27FC236}">
                <a16:creationId xmlns:a16="http://schemas.microsoft.com/office/drawing/2014/main" id="{697F836E-4612-4789-B345-EE4615E56A2A}"/>
              </a:ext>
            </a:extLst>
          </p:cNvPr>
          <p:cNvSpPr/>
          <p:nvPr/>
        </p:nvSpPr>
        <p:spPr>
          <a:xfrm>
            <a:off x="2276256" y="11406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2" name="正方形/長方形 121">
            <a:extLst>
              <a:ext uri="{FF2B5EF4-FFF2-40B4-BE49-F238E27FC236}">
                <a16:creationId xmlns:a16="http://schemas.microsoft.com/office/drawing/2014/main" id="{B9A1D7D1-20EA-4921-9A42-64565604546D}"/>
              </a:ext>
            </a:extLst>
          </p:cNvPr>
          <p:cNvSpPr/>
          <p:nvPr/>
        </p:nvSpPr>
        <p:spPr>
          <a:xfrm>
            <a:off x="2514907" y="114049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3" name="正方形/長方形 122">
            <a:extLst>
              <a:ext uri="{FF2B5EF4-FFF2-40B4-BE49-F238E27FC236}">
                <a16:creationId xmlns:a16="http://schemas.microsoft.com/office/drawing/2014/main" id="{A1BA512D-C044-40B1-A974-72241F695F8B}"/>
              </a:ext>
            </a:extLst>
          </p:cNvPr>
          <p:cNvSpPr/>
          <p:nvPr/>
        </p:nvSpPr>
        <p:spPr>
          <a:xfrm>
            <a:off x="2753558" y="114030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4" name="正方形/長方形 123">
            <a:extLst>
              <a:ext uri="{FF2B5EF4-FFF2-40B4-BE49-F238E27FC236}">
                <a16:creationId xmlns:a16="http://schemas.microsoft.com/office/drawing/2014/main" id="{AF2B0DAF-9D44-4927-8163-3E4A49AB3603}"/>
              </a:ext>
            </a:extLst>
          </p:cNvPr>
          <p:cNvSpPr/>
          <p:nvPr/>
        </p:nvSpPr>
        <p:spPr>
          <a:xfrm>
            <a:off x="2992209" y="114010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5" name="正方形/長方形 124">
            <a:extLst>
              <a:ext uri="{FF2B5EF4-FFF2-40B4-BE49-F238E27FC236}">
                <a16:creationId xmlns:a16="http://schemas.microsoft.com/office/drawing/2014/main" id="{C6008312-A025-4FF8-A643-EF9CFB794CD9}"/>
              </a:ext>
            </a:extLst>
          </p:cNvPr>
          <p:cNvSpPr/>
          <p:nvPr/>
        </p:nvSpPr>
        <p:spPr>
          <a:xfrm>
            <a:off x="3230860" y="113990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6" name="正方形/長方形 125">
            <a:extLst>
              <a:ext uri="{FF2B5EF4-FFF2-40B4-BE49-F238E27FC236}">
                <a16:creationId xmlns:a16="http://schemas.microsoft.com/office/drawing/2014/main" id="{6E9B68D0-C92A-4A96-94D4-A912F4ECE22B}"/>
              </a:ext>
            </a:extLst>
          </p:cNvPr>
          <p:cNvSpPr/>
          <p:nvPr/>
        </p:nvSpPr>
        <p:spPr>
          <a:xfrm>
            <a:off x="3469511" y="113970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7" name="正方形/長方形 126">
            <a:extLst>
              <a:ext uri="{FF2B5EF4-FFF2-40B4-BE49-F238E27FC236}">
                <a16:creationId xmlns:a16="http://schemas.microsoft.com/office/drawing/2014/main" id="{F0F4EC83-AB88-420E-921F-885FC1E73E88}"/>
              </a:ext>
            </a:extLst>
          </p:cNvPr>
          <p:cNvSpPr/>
          <p:nvPr/>
        </p:nvSpPr>
        <p:spPr>
          <a:xfrm>
            <a:off x="3708162" y="113950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8" name="正方形/長方形 127">
            <a:extLst>
              <a:ext uri="{FF2B5EF4-FFF2-40B4-BE49-F238E27FC236}">
                <a16:creationId xmlns:a16="http://schemas.microsoft.com/office/drawing/2014/main" id="{9287421C-1EDC-49AF-9EC3-1F96527144A7}"/>
              </a:ext>
            </a:extLst>
          </p:cNvPr>
          <p:cNvSpPr/>
          <p:nvPr/>
        </p:nvSpPr>
        <p:spPr>
          <a:xfrm>
            <a:off x="3946813" y="113931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9" name="正方形/長方形 128">
            <a:extLst>
              <a:ext uri="{FF2B5EF4-FFF2-40B4-BE49-F238E27FC236}">
                <a16:creationId xmlns:a16="http://schemas.microsoft.com/office/drawing/2014/main" id="{4CDA367C-61BC-4581-9D86-EB88D4A3F37E}"/>
              </a:ext>
            </a:extLst>
          </p:cNvPr>
          <p:cNvSpPr/>
          <p:nvPr/>
        </p:nvSpPr>
        <p:spPr>
          <a:xfrm>
            <a:off x="4185464" y="11391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0" name="正方形/長方形 129">
            <a:extLst>
              <a:ext uri="{FF2B5EF4-FFF2-40B4-BE49-F238E27FC236}">
                <a16:creationId xmlns:a16="http://schemas.microsoft.com/office/drawing/2014/main" id="{B8DDF824-A1C9-40A1-B70E-77E17DBCDB2E}"/>
              </a:ext>
            </a:extLst>
          </p:cNvPr>
          <p:cNvSpPr/>
          <p:nvPr/>
        </p:nvSpPr>
        <p:spPr>
          <a:xfrm>
            <a:off x="4424115" y="11389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1" name="正方形/長方形 130">
            <a:extLst>
              <a:ext uri="{FF2B5EF4-FFF2-40B4-BE49-F238E27FC236}">
                <a16:creationId xmlns:a16="http://schemas.microsoft.com/office/drawing/2014/main" id="{435964FD-227F-4274-95AB-8C11629F7D60}"/>
              </a:ext>
            </a:extLst>
          </p:cNvPr>
          <p:cNvSpPr/>
          <p:nvPr/>
        </p:nvSpPr>
        <p:spPr>
          <a:xfrm>
            <a:off x="4662766" y="113871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2" name="正方形/長方形 131">
            <a:extLst>
              <a:ext uri="{FF2B5EF4-FFF2-40B4-BE49-F238E27FC236}">
                <a16:creationId xmlns:a16="http://schemas.microsoft.com/office/drawing/2014/main" id="{37E6DFE4-0CD2-43F7-B58E-5B7BB8D3C001}"/>
              </a:ext>
            </a:extLst>
          </p:cNvPr>
          <p:cNvSpPr/>
          <p:nvPr/>
        </p:nvSpPr>
        <p:spPr>
          <a:xfrm>
            <a:off x="4901417" y="113851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3" name="正方形/長方形 132">
            <a:extLst>
              <a:ext uri="{FF2B5EF4-FFF2-40B4-BE49-F238E27FC236}">
                <a16:creationId xmlns:a16="http://schemas.microsoft.com/office/drawing/2014/main" id="{83DD8208-8C4A-49B1-9F6B-CD9691C1E4D1}"/>
              </a:ext>
            </a:extLst>
          </p:cNvPr>
          <p:cNvSpPr/>
          <p:nvPr/>
        </p:nvSpPr>
        <p:spPr>
          <a:xfrm>
            <a:off x="844343" y="15837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4" name="正方形/長方形 133">
            <a:extLst>
              <a:ext uri="{FF2B5EF4-FFF2-40B4-BE49-F238E27FC236}">
                <a16:creationId xmlns:a16="http://schemas.microsoft.com/office/drawing/2014/main" id="{7E34650F-7F7D-448F-8FF8-D3EF4886CD67}"/>
              </a:ext>
            </a:extLst>
          </p:cNvPr>
          <p:cNvSpPr/>
          <p:nvPr/>
        </p:nvSpPr>
        <p:spPr>
          <a:xfrm>
            <a:off x="1321647" y="15837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5" name="正方形/長方形 134">
            <a:extLst>
              <a:ext uri="{FF2B5EF4-FFF2-40B4-BE49-F238E27FC236}">
                <a16:creationId xmlns:a16="http://schemas.microsoft.com/office/drawing/2014/main" id="{BC12C024-87C6-4FD0-ADFD-57B6B60C279B}"/>
              </a:ext>
            </a:extLst>
          </p:cNvPr>
          <p:cNvSpPr/>
          <p:nvPr/>
        </p:nvSpPr>
        <p:spPr>
          <a:xfrm>
            <a:off x="1082995" y="15837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6" name="正方形/長方形 135">
            <a:extLst>
              <a:ext uri="{FF2B5EF4-FFF2-40B4-BE49-F238E27FC236}">
                <a16:creationId xmlns:a16="http://schemas.microsoft.com/office/drawing/2014/main" id="{230189D9-13F9-4C0B-9289-9E2DA4B40725}"/>
              </a:ext>
            </a:extLst>
          </p:cNvPr>
          <p:cNvSpPr/>
          <p:nvPr/>
        </p:nvSpPr>
        <p:spPr>
          <a:xfrm>
            <a:off x="1560299" y="158397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7" name="正方形/長方形 136">
            <a:extLst>
              <a:ext uri="{FF2B5EF4-FFF2-40B4-BE49-F238E27FC236}">
                <a16:creationId xmlns:a16="http://schemas.microsoft.com/office/drawing/2014/main" id="{2170F44D-2A5C-42B2-BBA5-3B89B13B2500}"/>
              </a:ext>
            </a:extLst>
          </p:cNvPr>
          <p:cNvSpPr/>
          <p:nvPr/>
        </p:nvSpPr>
        <p:spPr>
          <a:xfrm>
            <a:off x="1798950" y="15837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8" name="正方形/長方形 137">
            <a:extLst>
              <a:ext uri="{FF2B5EF4-FFF2-40B4-BE49-F238E27FC236}">
                <a16:creationId xmlns:a16="http://schemas.microsoft.com/office/drawing/2014/main" id="{93A1107A-44D1-4D60-BE3D-F85C540F17EC}"/>
              </a:ext>
            </a:extLst>
          </p:cNvPr>
          <p:cNvSpPr/>
          <p:nvPr/>
        </p:nvSpPr>
        <p:spPr>
          <a:xfrm>
            <a:off x="2037601" y="158357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9" name="正方形/長方形 138">
            <a:extLst>
              <a:ext uri="{FF2B5EF4-FFF2-40B4-BE49-F238E27FC236}">
                <a16:creationId xmlns:a16="http://schemas.microsoft.com/office/drawing/2014/main" id="{4B25971D-48F1-445E-B841-DC430CE0B557}"/>
              </a:ext>
            </a:extLst>
          </p:cNvPr>
          <p:cNvSpPr/>
          <p:nvPr/>
        </p:nvSpPr>
        <p:spPr>
          <a:xfrm>
            <a:off x="2276252" y="15833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0" name="正方形/長方形 139">
            <a:extLst>
              <a:ext uri="{FF2B5EF4-FFF2-40B4-BE49-F238E27FC236}">
                <a16:creationId xmlns:a16="http://schemas.microsoft.com/office/drawing/2014/main" id="{53CE7054-82C0-4FD2-A581-3281CBBF12B8}"/>
              </a:ext>
            </a:extLst>
          </p:cNvPr>
          <p:cNvSpPr/>
          <p:nvPr/>
        </p:nvSpPr>
        <p:spPr>
          <a:xfrm>
            <a:off x="2514903" y="158318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1" name="正方形/長方形 140">
            <a:extLst>
              <a:ext uri="{FF2B5EF4-FFF2-40B4-BE49-F238E27FC236}">
                <a16:creationId xmlns:a16="http://schemas.microsoft.com/office/drawing/2014/main" id="{D48CA9D5-E307-44C3-9896-A76634AD9417}"/>
              </a:ext>
            </a:extLst>
          </p:cNvPr>
          <p:cNvSpPr/>
          <p:nvPr/>
        </p:nvSpPr>
        <p:spPr>
          <a:xfrm>
            <a:off x="2753554" y="158298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2" name="正方形/長方形 141">
            <a:extLst>
              <a:ext uri="{FF2B5EF4-FFF2-40B4-BE49-F238E27FC236}">
                <a16:creationId xmlns:a16="http://schemas.microsoft.com/office/drawing/2014/main" id="{CB919697-A780-45AD-958C-95DDCA60B4DF}"/>
              </a:ext>
            </a:extLst>
          </p:cNvPr>
          <p:cNvSpPr/>
          <p:nvPr/>
        </p:nvSpPr>
        <p:spPr>
          <a:xfrm>
            <a:off x="2992205" y="158278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3" name="正方形/長方形 142">
            <a:extLst>
              <a:ext uri="{FF2B5EF4-FFF2-40B4-BE49-F238E27FC236}">
                <a16:creationId xmlns:a16="http://schemas.microsoft.com/office/drawing/2014/main" id="{A8AE3EE3-1F95-4B9F-BCAB-BAC6339BC017}"/>
              </a:ext>
            </a:extLst>
          </p:cNvPr>
          <p:cNvSpPr/>
          <p:nvPr/>
        </p:nvSpPr>
        <p:spPr>
          <a:xfrm>
            <a:off x="3230856" y="158258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正方形/長方形 143">
            <a:extLst>
              <a:ext uri="{FF2B5EF4-FFF2-40B4-BE49-F238E27FC236}">
                <a16:creationId xmlns:a16="http://schemas.microsoft.com/office/drawing/2014/main" id="{7627EA7D-83EC-4958-8C5C-E1C2C5AF91DA}"/>
              </a:ext>
            </a:extLst>
          </p:cNvPr>
          <p:cNvSpPr/>
          <p:nvPr/>
        </p:nvSpPr>
        <p:spPr>
          <a:xfrm>
            <a:off x="3469507" y="158239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正方形/長方形 144">
            <a:extLst>
              <a:ext uri="{FF2B5EF4-FFF2-40B4-BE49-F238E27FC236}">
                <a16:creationId xmlns:a16="http://schemas.microsoft.com/office/drawing/2014/main" id="{FA3215D9-9F64-40D1-86D5-8DB73E9AF623}"/>
              </a:ext>
            </a:extLst>
          </p:cNvPr>
          <p:cNvSpPr/>
          <p:nvPr/>
        </p:nvSpPr>
        <p:spPr>
          <a:xfrm>
            <a:off x="3708158" y="158219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6" name="正方形/長方形 145">
            <a:extLst>
              <a:ext uri="{FF2B5EF4-FFF2-40B4-BE49-F238E27FC236}">
                <a16:creationId xmlns:a16="http://schemas.microsoft.com/office/drawing/2014/main" id="{43A061F2-6522-4265-B6D0-3E4509FD00E2}"/>
              </a:ext>
            </a:extLst>
          </p:cNvPr>
          <p:cNvSpPr/>
          <p:nvPr/>
        </p:nvSpPr>
        <p:spPr>
          <a:xfrm>
            <a:off x="3946809" y="158199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7" name="正方形/長方形 146">
            <a:extLst>
              <a:ext uri="{FF2B5EF4-FFF2-40B4-BE49-F238E27FC236}">
                <a16:creationId xmlns:a16="http://schemas.microsoft.com/office/drawing/2014/main" id="{97A709CE-6AE3-4546-BDBC-202AA0A10D69}"/>
              </a:ext>
            </a:extLst>
          </p:cNvPr>
          <p:cNvSpPr/>
          <p:nvPr/>
        </p:nvSpPr>
        <p:spPr>
          <a:xfrm>
            <a:off x="4185460" y="158179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8" name="正方形/長方形 147">
            <a:extLst>
              <a:ext uri="{FF2B5EF4-FFF2-40B4-BE49-F238E27FC236}">
                <a16:creationId xmlns:a16="http://schemas.microsoft.com/office/drawing/2014/main" id="{C06BAF17-18CB-496A-9068-2F30E1D87E67}"/>
              </a:ext>
            </a:extLst>
          </p:cNvPr>
          <p:cNvSpPr/>
          <p:nvPr/>
        </p:nvSpPr>
        <p:spPr>
          <a:xfrm>
            <a:off x="4424111" y="158159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9" name="正方形/長方形 148">
            <a:extLst>
              <a:ext uri="{FF2B5EF4-FFF2-40B4-BE49-F238E27FC236}">
                <a16:creationId xmlns:a16="http://schemas.microsoft.com/office/drawing/2014/main" id="{A616B3D0-A0CE-441D-BD60-A87E4FA8BCBF}"/>
              </a:ext>
            </a:extLst>
          </p:cNvPr>
          <p:cNvSpPr/>
          <p:nvPr/>
        </p:nvSpPr>
        <p:spPr>
          <a:xfrm>
            <a:off x="4662762" y="158140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0" name="正方形/長方形 149">
            <a:extLst>
              <a:ext uri="{FF2B5EF4-FFF2-40B4-BE49-F238E27FC236}">
                <a16:creationId xmlns:a16="http://schemas.microsoft.com/office/drawing/2014/main" id="{C79BDB20-52F0-4A98-910F-547D011A731D}"/>
              </a:ext>
            </a:extLst>
          </p:cNvPr>
          <p:cNvSpPr/>
          <p:nvPr/>
        </p:nvSpPr>
        <p:spPr>
          <a:xfrm>
            <a:off x="4901413" y="158120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1" name="正方形/長方形 150">
            <a:extLst>
              <a:ext uri="{FF2B5EF4-FFF2-40B4-BE49-F238E27FC236}">
                <a16:creationId xmlns:a16="http://schemas.microsoft.com/office/drawing/2014/main" id="{023480B7-73E2-466D-958F-4A719015848D}"/>
              </a:ext>
            </a:extLst>
          </p:cNvPr>
          <p:cNvSpPr/>
          <p:nvPr/>
        </p:nvSpPr>
        <p:spPr>
          <a:xfrm>
            <a:off x="844339" y="20264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2" name="正方形/長方形 151">
            <a:extLst>
              <a:ext uri="{FF2B5EF4-FFF2-40B4-BE49-F238E27FC236}">
                <a16:creationId xmlns:a16="http://schemas.microsoft.com/office/drawing/2014/main" id="{2962668B-75EF-4828-BF72-37BF60B74CA8}"/>
              </a:ext>
            </a:extLst>
          </p:cNvPr>
          <p:cNvSpPr/>
          <p:nvPr/>
        </p:nvSpPr>
        <p:spPr>
          <a:xfrm>
            <a:off x="1321643" y="20264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3" name="正方形/長方形 152">
            <a:extLst>
              <a:ext uri="{FF2B5EF4-FFF2-40B4-BE49-F238E27FC236}">
                <a16:creationId xmlns:a16="http://schemas.microsoft.com/office/drawing/2014/main" id="{EFD2BCEE-70AD-4FA7-AA36-4CF544888A7D}"/>
              </a:ext>
            </a:extLst>
          </p:cNvPr>
          <p:cNvSpPr/>
          <p:nvPr/>
        </p:nvSpPr>
        <p:spPr>
          <a:xfrm>
            <a:off x="1082991" y="20264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4" name="正方形/長方形 153">
            <a:extLst>
              <a:ext uri="{FF2B5EF4-FFF2-40B4-BE49-F238E27FC236}">
                <a16:creationId xmlns:a16="http://schemas.microsoft.com/office/drawing/2014/main" id="{499E75FF-8ED7-449C-BBD9-321787562251}"/>
              </a:ext>
            </a:extLst>
          </p:cNvPr>
          <p:cNvSpPr/>
          <p:nvPr/>
        </p:nvSpPr>
        <p:spPr>
          <a:xfrm>
            <a:off x="1560295" y="202665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5" name="正方形/長方形 154">
            <a:extLst>
              <a:ext uri="{FF2B5EF4-FFF2-40B4-BE49-F238E27FC236}">
                <a16:creationId xmlns:a16="http://schemas.microsoft.com/office/drawing/2014/main" id="{CDF1A109-C494-45F8-8F6A-45D626C54A0E}"/>
              </a:ext>
            </a:extLst>
          </p:cNvPr>
          <p:cNvSpPr/>
          <p:nvPr/>
        </p:nvSpPr>
        <p:spPr>
          <a:xfrm>
            <a:off x="1798946" y="202646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6" name="正方形/長方形 155">
            <a:extLst>
              <a:ext uri="{FF2B5EF4-FFF2-40B4-BE49-F238E27FC236}">
                <a16:creationId xmlns:a16="http://schemas.microsoft.com/office/drawing/2014/main" id="{E0DE8607-D667-465F-9A2B-6AE3E5ABD5B2}"/>
              </a:ext>
            </a:extLst>
          </p:cNvPr>
          <p:cNvSpPr/>
          <p:nvPr/>
        </p:nvSpPr>
        <p:spPr>
          <a:xfrm>
            <a:off x="2037597" y="202626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7" name="正方形/長方形 156">
            <a:extLst>
              <a:ext uri="{FF2B5EF4-FFF2-40B4-BE49-F238E27FC236}">
                <a16:creationId xmlns:a16="http://schemas.microsoft.com/office/drawing/2014/main" id="{732FDDB8-79D7-456C-B486-3B3ECC0E725A}"/>
              </a:ext>
            </a:extLst>
          </p:cNvPr>
          <p:cNvSpPr/>
          <p:nvPr/>
        </p:nvSpPr>
        <p:spPr>
          <a:xfrm>
            <a:off x="2276248" y="202606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8" name="正方形/長方形 157">
            <a:extLst>
              <a:ext uri="{FF2B5EF4-FFF2-40B4-BE49-F238E27FC236}">
                <a16:creationId xmlns:a16="http://schemas.microsoft.com/office/drawing/2014/main" id="{5C765FF0-78B9-4569-913B-1E94C0092135}"/>
              </a:ext>
            </a:extLst>
          </p:cNvPr>
          <p:cNvSpPr/>
          <p:nvPr/>
        </p:nvSpPr>
        <p:spPr>
          <a:xfrm>
            <a:off x="2514899" y="202586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9" name="正方形/長方形 158">
            <a:extLst>
              <a:ext uri="{FF2B5EF4-FFF2-40B4-BE49-F238E27FC236}">
                <a16:creationId xmlns:a16="http://schemas.microsoft.com/office/drawing/2014/main" id="{13883598-EEDC-4441-8179-1CBC4526F001}"/>
              </a:ext>
            </a:extLst>
          </p:cNvPr>
          <p:cNvSpPr/>
          <p:nvPr/>
        </p:nvSpPr>
        <p:spPr>
          <a:xfrm>
            <a:off x="2753550" y="202566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0" name="正方形/長方形 159">
            <a:extLst>
              <a:ext uri="{FF2B5EF4-FFF2-40B4-BE49-F238E27FC236}">
                <a16:creationId xmlns:a16="http://schemas.microsoft.com/office/drawing/2014/main" id="{30CCECDC-A270-403D-B918-E4E126EC2C1C}"/>
              </a:ext>
            </a:extLst>
          </p:cNvPr>
          <p:cNvSpPr/>
          <p:nvPr/>
        </p:nvSpPr>
        <p:spPr>
          <a:xfrm>
            <a:off x="2992201" y="202547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1" name="正方形/長方形 160">
            <a:extLst>
              <a:ext uri="{FF2B5EF4-FFF2-40B4-BE49-F238E27FC236}">
                <a16:creationId xmlns:a16="http://schemas.microsoft.com/office/drawing/2014/main" id="{4A07840E-0ED3-4054-B98A-F6BFFDC83DA7}"/>
              </a:ext>
            </a:extLst>
          </p:cNvPr>
          <p:cNvSpPr/>
          <p:nvPr/>
        </p:nvSpPr>
        <p:spPr>
          <a:xfrm>
            <a:off x="3230852" y="202527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2" name="正方形/長方形 161">
            <a:extLst>
              <a:ext uri="{FF2B5EF4-FFF2-40B4-BE49-F238E27FC236}">
                <a16:creationId xmlns:a16="http://schemas.microsoft.com/office/drawing/2014/main" id="{F13D35B6-2BF9-4ABA-BF54-09F60AD65E57}"/>
              </a:ext>
            </a:extLst>
          </p:cNvPr>
          <p:cNvSpPr/>
          <p:nvPr/>
        </p:nvSpPr>
        <p:spPr>
          <a:xfrm>
            <a:off x="3469503" y="202507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3" name="正方形/長方形 162">
            <a:extLst>
              <a:ext uri="{FF2B5EF4-FFF2-40B4-BE49-F238E27FC236}">
                <a16:creationId xmlns:a16="http://schemas.microsoft.com/office/drawing/2014/main" id="{04B3AFD7-6430-41CA-8266-565AFFBA008C}"/>
              </a:ext>
            </a:extLst>
          </p:cNvPr>
          <p:cNvSpPr/>
          <p:nvPr/>
        </p:nvSpPr>
        <p:spPr>
          <a:xfrm>
            <a:off x="3708154" y="202487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4" name="正方形/長方形 163">
            <a:extLst>
              <a:ext uri="{FF2B5EF4-FFF2-40B4-BE49-F238E27FC236}">
                <a16:creationId xmlns:a16="http://schemas.microsoft.com/office/drawing/2014/main" id="{DEF82F9A-2ECE-4E21-8E4F-A0505238D7DA}"/>
              </a:ext>
            </a:extLst>
          </p:cNvPr>
          <p:cNvSpPr/>
          <p:nvPr/>
        </p:nvSpPr>
        <p:spPr>
          <a:xfrm>
            <a:off x="3946805" y="202467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5" name="正方形/長方形 164">
            <a:extLst>
              <a:ext uri="{FF2B5EF4-FFF2-40B4-BE49-F238E27FC236}">
                <a16:creationId xmlns:a16="http://schemas.microsoft.com/office/drawing/2014/main" id="{D253D801-053C-444E-9533-A054E103E9EA}"/>
              </a:ext>
            </a:extLst>
          </p:cNvPr>
          <p:cNvSpPr/>
          <p:nvPr/>
        </p:nvSpPr>
        <p:spPr>
          <a:xfrm>
            <a:off x="4185456" y="202448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6" name="正方形/長方形 165">
            <a:extLst>
              <a:ext uri="{FF2B5EF4-FFF2-40B4-BE49-F238E27FC236}">
                <a16:creationId xmlns:a16="http://schemas.microsoft.com/office/drawing/2014/main" id="{FFC52813-CB79-48B6-A974-0DFFD7535153}"/>
              </a:ext>
            </a:extLst>
          </p:cNvPr>
          <p:cNvSpPr/>
          <p:nvPr/>
        </p:nvSpPr>
        <p:spPr>
          <a:xfrm>
            <a:off x="4424107" y="202428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7" name="正方形/長方形 166">
            <a:extLst>
              <a:ext uri="{FF2B5EF4-FFF2-40B4-BE49-F238E27FC236}">
                <a16:creationId xmlns:a16="http://schemas.microsoft.com/office/drawing/2014/main" id="{174BC2B9-4507-4A7B-9601-AAA40994CE70}"/>
              </a:ext>
            </a:extLst>
          </p:cNvPr>
          <p:cNvSpPr/>
          <p:nvPr/>
        </p:nvSpPr>
        <p:spPr>
          <a:xfrm>
            <a:off x="4662758" y="202408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8" name="正方形/長方形 167">
            <a:extLst>
              <a:ext uri="{FF2B5EF4-FFF2-40B4-BE49-F238E27FC236}">
                <a16:creationId xmlns:a16="http://schemas.microsoft.com/office/drawing/2014/main" id="{530715B2-A44A-422D-9FC9-6D5C0DA97FCE}"/>
              </a:ext>
            </a:extLst>
          </p:cNvPr>
          <p:cNvSpPr/>
          <p:nvPr/>
        </p:nvSpPr>
        <p:spPr>
          <a:xfrm>
            <a:off x="4901409" y="202388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7" name="正方形/長方形 186">
            <a:extLst>
              <a:ext uri="{FF2B5EF4-FFF2-40B4-BE49-F238E27FC236}">
                <a16:creationId xmlns:a16="http://schemas.microsoft.com/office/drawing/2014/main" id="{08AC56E6-83DE-41BE-82BB-C12DCC32DA1B}"/>
              </a:ext>
            </a:extLst>
          </p:cNvPr>
          <p:cNvSpPr/>
          <p:nvPr/>
        </p:nvSpPr>
        <p:spPr>
          <a:xfrm>
            <a:off x="844339" y="24854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8" name="正方形/長方形 187">
            <a:extLst>
              <a:ext uri="{FF2B5EF4-FFF2-40B4-BE49-F238E27FC236}">
                <a16:creationId xmlns:a16="http://schemas.microsoft.com/office/drawing/2014/main" id="{41F38236-A95C-46BC-837D-57FEC562AA10}"/>
              </a:ext>
            </a:extLst>
          </p:cNvPr>
          <p:cNvSpPr/>
          <p:nvPr/>
        </p:nvSpPr>
        <p:spPr>
          <a:xfrm>
            <a:off x="1321643" y="24854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9" name="正方形/長方形 188">
            <a:extLst>
              <a:ext uri="{FF2B5EF4-FFF2-40B4-BE49-F238E27FC236}">
                <a16:creationId xmlns:a16="http://schemas.microsoft.com/office/drawing/2014/main" id="{AC2DA4F4-D8AC-4533-A131-6FC6EFD38FDB}"/>
              </a:ext>
            </a:extLst>
          </p:cNvPr>
          <p:cNvSpPr/>
          <p:nvPr/>
        </p:nvSpPr>
        <p:spPr>
          <a:xfrm>
            <a:off x="1082991" y="24854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0" name="正方形/長方形 189">
            <a:extLst>
              <a:ext uri="{FF2B5EF4-FFF2-40B4-BE49-F238E27FC236}">
                <a16:creationId xmlns:a16="http://schemas.microsoft.com/office/drawing/2014/main" id="{E0D7477F-7B6D-4974-AFB5-C5AF8851A018}"/>
              </a:ext>
            </a:extLst>
          </p:cNvPr>
          <p:cNvSpPr/>
          <p:nvPr/>
        </p:nvSpPr>
        <p:spPr>
          <a:xfrm>
            <a:off x="1560295" y="248561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1" name="正方形/長方形 190">
            <a:extLst>
              <a:ext uri="{FF2B5EF4-FFF2-40B4-BE49-F238E27FC236}">
                <a16:creationId xmlns:a16="http://schemas.microsoft.com/office/drawing/2014/main" id="{67B5BD07-5F79-408D-AF73-C87C5C6B261B}"/>
              </a:ext>
            </a:extLst>
          </p:cNvPr>
          <p:cNvSpPr/>
          <p:nvPr/>
        </p:nvSpPr>
        <p:spPr>
          <a:xfrm>
            <a:off x="1798946" y="248541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2" name="正方形/長方形 191">
            <a:extLst>
              <a:ext uri="{FF2B5EF4-FFF2-40B4-BE49-F238E27FC236}">
                <a16:creationId xmlns:a16="http://schemas.microsoft.com/office/drawing/2014/main" id="{E3268D5B-BEE6-439B-BF42-56C12230A1F8}"/>
              </a:ext>
            </a:extLst>
          </p:cNvPr>
          <p:cNvSpPr/>
          <p:nvPr/>
        </p:nvSpPr>
        <p:spPr>
          <a:xfrm>
            <a:off x="2037597" y="248521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3" name="正方形/長方形 192">
            <a:extLst>
              <a:ext uri="{FF2B5EF4-FFF2-40B4-BE49-F238E27FC236}">
                <a16:creationId xmlns:a16="http://schemas.microsoft.com/office/drawing/2014/main" id="{B026AC4C-C13D-4F60-A969-E65DE36C4E20}"/>
              </a:ext>
            </a:extLst>
          </p:cNvPr>
          <p:cNvSpPr/>
          <p:nvPr/>
        </p:nvSpPr>
        <p:spPr>
          <a:xfrm>
            <a:off x="2276248" y="248501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4" name="正方形/長方形 193">
            <a:extLst>
              <a:ext uri="{FF2B5EF4-FFF2-40B4-BE49-F238E27FC236}">
                <a16:creationId xmlns:a16="http://schemas.microsoft.com/office/drawing/2014/main" id="{1832DBB6-FB10-4E8D-A3BB-A6D69E489783}"/>
              </a:ext>
            </a:extLst>
          </p:cNvPr>
          <p:cNvSpPr/>
          <p:nvPr/>
        </p:nvSpPr>
        <p:spPr>
          <a:xfrm>
            <a:off x="2514899" y="248482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5" name="正方形/長方形 194">
            <a:extLst>
              <a:ext uri="{FF2B5EF4-FFF2-40B4-BE49-F238E27FC236}">
                <a16:creationId xmlns:a16="http://schemas.microsoft.com/office/drawing/2014/main" id="{C04D9763-0B86-49CF-8DDB-8511F9AA26B1}"/>
              </a:ext>
            </a:extLst>
          </p:cNvPr>
          <p:cNvSpPr/>
          <p:nvPr/>
        </p:nvSpPr>
        <p:spPr>
          <a:xfrm>
            <a:off x="2753550" y="248462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6" name="正方形/長方形 195">
            <a:extLst>
              <a:ext uri="{FF2B5EF4-FFF2-40B4-BE49-F238E27FC236}">
                <a16:creationId xmlns:a16="http://schemas.microsoft.com/office/drawing/2014/main" id="{FD10E327-561D-4834-8523-83A0CFC1B4F7}"/>
              </a:ext>
            </a:extLst>
          </p:cNvPr>
          <p:cNvSpPr/>
          <p:nvPr/>
        </p:nvSpPr>
        <p:spPr>
          <a:xfrm>
            <a:off x="2992201" y="248442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7" name="正方形/長方形 196">
            <a:extLst>
              <a:ext uri="{FF2B5EF4-FFF2-40B4-BE49-F238E27FC236}">
                <a16:creationId xmlns:a16="http://schemas.microsoft.com/office/drawing/2014/main" id="{6338880A-1990-437C-9A7E-2CFE73F7080E}"/>
              </a:ext>
            </a:extLst>
          </p:cNvPr>
          <p:cNvSpPr/>
          <p:nvPr/>
        </p:nvSpPr>
        <p:spPr>
          <a:xfrm>
            <a:off x="3230852" y="248422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8" name="正方形/長方形 197">
            <a:extLst>
              <a:ext uri="{FF2B5EF4-FFF2-40B4-BE49-F238E27FC236}">
                <a16:creationId xmlns:a16="http://schemas.microsoft.com/office/drawing/2014/main" id="{040DC33D-45DB-4922-BEC4-B5F552CA0C36}"/>
              </a:ext>
            </a:extLst>
          </p:cNvPr>
          <p:cNvSpPr/>
          <p:nvPr/>
        </p:nvSpPr>
        <p:spPr>
          <a:xfrm>
            <a:off x="3469503" y="248402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9" name="正方形/長方形 198">
            <a:extLst>
              <a:ext uri="{FF2B5EF4-FFF2-40B4-BE49-F238E27FC236}">
                <a16:creationId xmlns:a16="http://schemas.microsoft.com/office/drawing/2014/main" id="{352AFA3A-3CE2-44B6-987D-0CEA65872D19}"/>
              </a:ext>
            </a:extLst>
          </p:cNvPr>
          <p:cNvSpPr/>
          <p:nvPr/>
        </p:nvSpPr>
        <p:spPr>
          <a:xfrm>
            <a:off x="3708154" y="248383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0" name="正方形/長方形 199">
            <a:extLst>
              <a:ext uri="{FF2B5EF4-FFF2-40B4-BE49-F238E27FC236}">
                <a16:creationId xmlns:a16="http://schemas.microsoft.com/office/drawing/2014/main" id="{8EE95928-C9BF-4971-AA07-3D344C0E8DF7}"/>
              </a:ext>
            </a:extLst>
          </p:cNvPr>
          <p:cNvSpPr/>
          <p:nvPr/>
        </p:nvSpPr>
        <p:spPr>
          <a:xfrm>
            <a:off x="3946805" y="2483632"/>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1" name="正方形/長方形 200">
            <a:extLst>
              <a:ext uri="{FF2B5EF4-FFF2-40B4-BE49-F238E27FC236}">
                <a16:creationId xmlns:a16="http://schemas.microsoft.com/office/drawing/2014/main" id="{9D3ADF52-CEF9-48D1-8CAF-FC92FB484106}"/>
              </a:ext>
            </a:extLst>
          </p:cNvPr>
          <p:cNvSpPr/>
          <p:nvPr/>
        </p:nvSpPr>
        <p:spPr>
          <a:xfrm>
            <a:off x="4185456" y="2483434"/>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2" name="正方形/長方形 201">
            <a:extLst>
              <a:ext uri="{FF2B5EF4-FFF2-40B4-BE49-F238E27FC236}">
                <a16:creationId xmlns:a16="http://schemas.microsoft.com/office/drawing/2014/main" id="{5494B925-AD40-48AB-9E15-1F084C6F9393}"/>
              </a:ext>
            </a:extLst>
          </p:cNvPr>
          <p:cNvSpPr/>
          <p:nvPr/>
        </p:nvSpPr>
        <p:spPr>
          <a:xfrm>
            <a:off x="4424107" y="2483236"/>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3" name="正方形/長方形 202">
            <a:extLst>
              <a:ext uri="{FF2B5EF4-FFF2-40B4-BE49-F238E27FC236}">
                <a16:creationId xmlns:a16="http://schemas.microsoft.com/office/drawing/2014/main" id="{932674B9-0F3D-4CA4-94A4-5EA599111B4C}"/>
              </a:ext>
            </a:extLst>
          </p:cNvPr>
          <p:cNvSpPr/>
          <p:nvPr/>
        </p:nvSpPr>
        <p:spPr>
          <a:xfrm>
            <a:off x="4662758" y="2483038"/>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4" name="正方形/長方形 203">
            <a:extLst>
              <a:ext uri="{FF2B5EF4-FFF2-40B4-BE49-F238E27FC236}">
                <a16:creationId xmlns:a16="http://schemas.microsoft.com/office/drawing/2014/main" id="{A1573E76-4624-44F6-B24D-FDE6CD82A309}"/>
              </a:ext>
            </a:extLst>
          </p:cNvPr>
          <p:cNvSpPr/>
          <p:nvPr/>
        </p:nvSpPr>
        <p:spPr>
          <a:xfrm>
            <a:off x="4901409" y="2482840"/>
            <a:ext cx="477305" cy="4192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94E97366-F531-4CEA-9D9B-E1A2ED4ED2F7}"/>
              </a:ext>
            </a:extLst>
          </p:cNvPr>
          <p:cNvSpPr/>
          <p:nvPr/>
        </p:nvSpPr>
        <p:spPr>
          <a:xfrm>
            <a:off x="2035113" y="3516448"/>
            <a:ext cx="706404" cy="1587371"/>
          </a:xfrm>
          <a:custGeom>
            <a:avLst/>
            <a:gdLst>
              <a:gd name="connsiteX0" fmla="*/ 0 w 1353312"/>
              <a:gd name="connsiteY0" fmla="*/ 0 h 4040618"/>
              <a:gd name="connsiteX1" fmla="*/ 31351 w 1353312"/>
              <a:gd name="connsiteY1" fmla="*/ 1703397 h 4040618"/>
              <a:gd name="connsiteX2" fmla="*/ 94052 w 1353312"/>
              <a:gd name="connsiteY2" fmla="*/ 3067159 h 4040618"/>
              <a:gd name="connsiteX3" fmla="*/ 783771 w 1353312"/>
              <a:gd name="connsiteY3" fmla="*/ 3897957 h 4040618"/>
              <a:gd name="connsiteX4" fmla="*/ 1353312 w 1353312"/>
              <a:gd name="connsiteY4" fmla="*/ 4033810 h 404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4040618">
                <a:moveTo>
                  <a:pt x="0" y="0"/>
                </a:moveTo>
                <a:cubicBezTo>
                  <a:pt x="7838" y="596102"/>
                  <a:pt x="15676" y="1192204"/>
                  <a:pt x="31351" y="1703397"/>
                </a:cubicBezTo>
                <a:cubicBezTo>
                  <a:pt x="47026" y="2214590"/>
                  <a:pt x="-31351" y="2701399"/>
                  <a:pt x="94052" y="3067159"/>
                </a:cubicBezTo>
                <a:cubicBezTo>
                  <a:pt x="219455" y="3432919"/>
                  <a:pt x="573894" y="3736849"/>
                  <a:pt x="783771" y="3897957"/>
                </a:cubicBezTo>
                <a:cubicBezTo>
                  <a:pt x="993648" y="4059065"/>
                  <a:pt x="1173480" y="4046437"/>
                  <a:pt x="1353312" y="4033810"/>
                </a:cubicBezTo>
              </a:path>
            </a:pathLst>
          </a:custGeom>
          <a:ln w="34925">
            <a:solidFill>
              <a:srgbClr val="FF0000"/>
            </a:solidFill>
            <a:tailEnd type="triangle"/>
          </a:ln>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42B6391-A53B-46DA-A94B-3CD4E3BB740A}"/>
              </a:ext>
            </a:extLst>
          </p:cNvPr>
          <p:cNvSpPr txBox="1"/>
          <p:nvPr/>
        </p:nvSpPr>
        <p:spPr>
          <a:xfrm>
            <a:off x="2743945" y="4450119"/>
            <a:ext cx="2339102" cy="138499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画像分類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5" name="テキスト ボックス 204">
            <a:extLst>
              <a:ext uri="{FF2B5EF4-FFF2-40B4-BE49-F238E27FC236}">
                <a16:creationId xmlns:a16="http://schemas.microsoft.com/office/drawing/2014/main" id="{FD1E85EE-B555-4AF0-9FEF-41BD9786BA98}"/>
              </a:ext>
            </a:extLst>
          </p:cNvPr>
          <p:cNvSpPr txBox="1"/>
          <p:nvPr/>
        </p:nvSpPr>
        <p:spPr>
          <a:xfrm>
            <a:off x="1459193" y="6198256"/>
            <a:ext cx="521168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区切りごとに画像分類を行う．</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43573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635292"/>
          </a:xfrm>
        </p:spPr>
        <p:txBody>
          <a:bodyPr>
            <a:normAutofit/>
          </a:bodyPr>
          <a:lstStyle/>
          <a:p>
            <a:r>
              <a:rPr lang="ja-JP" altLang="en-US" dirty="0"/>
              <a:t>姿勢推定</a:t>
            </a:r>
            <a:endParaRPr kumimoji="1" lang="ja-JP" altLang="en-US" dirty="0"/>
          </a:p>
        </p:txBody>
      </p:sp>
      <p:sp>
        <p:nvSpPr>
          <p:cNvPr id="4" name="スライド番号プレースホルダー 3"/>
          <p:cNvSpPr>
            <a:spLocks noGrp="1"/>
          </p:cNvSpPr>
          <p:nvPr>
            <p:ph type="sldNum" sz="quarter" idx="12"/>
          </p:nvPr>
        </p:nvSpPr>
        <p:spPr>
          <a:xfrm>
            <a:off x="6859385" y="6306475"/>
            <a:ext cx="2057400" cy="3115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1E3AE6-5827-4037-B881-BCFECCEF3DC4}"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14" name="テキスト ボックス 13"/>
          <p:cNvSpPr txBox="1"/>
          <p:nvPr/>
        </p:nvSpPr>
        <p:spPr>
          <a:xfrm>
            <a:off x="1496563" y="5074728"/>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撮影</a:t>
            </a:r>
          </a:p>
        </p:txBody>
      </p:sp>
      <p:sp>
        <p:nvSpPr>
          <p:cNvPr id="23" name="上矢印 22"/>
          <p:cNvSpPr/>
          <p:nvPr/>
        </p:nvSpPr>
        <p:spPr>
          <a:xfrm rot="5400000">
            <a:off x="1900391" y="4200500"/>
            <a:ext cx="424297" cy="4710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1929333" y="3447007"/>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人工知能で処理</a:t>
            </a:r>
          </a:p>
        </p:txBody>
      </p:sp>
      <p:pic>
        <p:nvPicPr>
          <p:cNvPr id="31" name="図 30">
            <a:extLst>
              <a:ext uri="{FF2B5EF4-FFF2-40B4-BE49-F238E27FC236}">
                <a16:creationId xmlns:a16="http://schemas.microsoft.com/office/drawing/2014/main" id="{023AF04B-8AD2-4595-A0E0-07C785F8F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325" y="3800950"/>
            <a:ext cx="1146316" cy="1270156"/>
          </a:xfrm>
          <a:prstGeom prst="rect">
            <a:avLst/>
          </a:prstGeom>
        </p:spPr>
      </p:pic>
      <p:pic>
        <p:nvPicPr>
          <p:cNvPr id="34" name="図 33">
            <a:extLst>
              <a:ext uri="{FF2B5EF4-FFF2-40B4-BE49-F238E27FC236}">
                <a16:creationId xmlns:a16="http://schemas.microsoft.com/office/drawing/2014/main" id="{BC075F8C-05E9-4FF1-9545-239A85C84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663" y="3862671"/>
            <a:ext cx="2055698" cy="1634280"/>
          </a:xfrm>
          <a:prstGeom prst="rect">
            <a:avLst/>
          </a:prstGeom>
        </p:spPr>
      </p:pic>
      <p:sp>
        <p:nvSpPr>
          <p:cNvPr id="7" name="上矢印 22">
            <a:extLst>
              <a:ext uri="{FF2B5EF4-FFF2-40B4-BE49-F238E27FC236}">
                <a16:creationId xmlns:a16="http://schemas.microsoft.com/office/drawing/2014/main" id="{DAE19405-0E49-AA33-20ED-C467BF4BAF08}"/>
              </a:ext>
            </a:extLst>
          </p:cNvPr>
          <p:cNvSpPr/>
          <p:nvPr/>
        </p:nvSpPr>
        <p:spPr>
          <a:xfrm rot="5400000">
            <a:off x="4765258" y="4200500"/>
            <a:ext cx="424297" cy="4710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49BF5B1-BE72-0298-BF90-4DCF3DDCC783}"/>
              </a:ext>
            </a:extLst>
          </p:cNvPr>
          <p:cNvSpPr txBox="1"/>
          <p:nvPr/>
        </p:nvSpPr>
        <p:spPr>
          <a:xfrm>
            <a:off x="6023809" y="5779099"/>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姿勢推定の結果</a:t>
            </a:r>
          </a:p>
        </p:txBody>
      </p:sp>
      <p:pic>
        <p:nvPicPr>
          <p:cNvPr id="9" name="図 8">
            <a:extLst>
              <a:ext uri="{FF2B5EF4-FFF2-40B4-BE49-F238E27FC236}">
                <a16:creationId xmlns:a16="http://schemas.microsoft.com/office/drawing/2014/main" id="{AD14048B-6F98-5A36-0A8C-17F687FED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470" y="3043346"/>
            <a:ext cx="2922709" cy="2566824"/>
          </a:xfrm>
          <a:prstGeom prst="rect">
            <a:avLst/>
          </a:prstGeom>
        </p:spPr>
      </p:pic>
      <p:sp>
        <p:nvSpPr>
          <p:cNvPr id="10" name="テキスト ボックス 9">
            <a:extLst>
              <a:ext uri="{FF2B5EF4-FFF2-40B4-BE49-F238E27FC236}">
                <a16:creationId xmlns:a16="http://schemas.microsoft.com/office/drawing/2014/main" id="{32DB93F1-E874-AFE6-A6EE-11B473516090}"/>
              </a:ext>
            </a:extLst>
          </p:cNvPr>
          <p:cNvSpPr txBox="1"/>
          <p:nvPr/>
        </p:nvSpPr>
        <p:spPr>
          <a:xfrm>
            <a:off x="579939" y="1125527"/>
            <a:ext cx="778297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姿勢推定</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は、人間の全身（人体）、頭部、およびその他のオブジェクトの</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位置と方向</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を推定する技術</a:t>
            </a:r>
          </a:p>
        </p:txBody>
      </p:sp>
    </p:spTree>
    <p:extLst>
      <p:ext uri="{BB962C8B-B14F-4D97-AF65-F5344CB8AC3E}">
        <p14:creationId xmlns:p14="http://schemas.microsoft.com/office/powerpoint/2010/main" val="324686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097DC-C768-406D-912C-31D6A92125C8}"/>
              </a:ext>
            </a:extLst>
          </p:cNvPr>
          <p:cNvSpPr>
            <a:spLocks noGrp="1"/>
          </p:cNvSpPr>
          <p:nvPr>
            <p:ph type="title"/>
          </p:nvPr>
        </p:nvSpPr>
        <p:spPr/>
        <p:txBody>
          <a:bodyPr>
            <a:normAutofit fontScale="90000"/>
          </a:bodyPr>
          <a:lstStyle/>
          <a:p>
            <a:r>
              <a:rPr lang="ja-JP" altLang="en-US" dirty="0"/>
              <a:t>姿勢推定の</a:t>
            </a:r>
            <a:r>
              <a:rPr kumimoji="1" lang="ja-JP" altLang="en-US" dirty="0"/>
              <a:t>ビデオの例</a:t>
            </a:r>
          </a:p>
        </p:txBody>
      </p:sp>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40382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23737">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594" y="904460"/>
            <a:ext cx="8958841" cy="5039140"/>
          </a:xfrm>
        </p:spPr>
      </p:pic>
      <p:sp>
        <p:nvSpPr>
          <p:cNvPr id="6" name="タイトル 1">
            <a:extLst>
              <a:ext uri="{FF2B5EF4-FFF2-40B4-BE49-F238E27FC236}">
                <a16:creationId xmlns:a16="http://schemas.microsoft.com/office/drawing/2014/main" id="{5AF5115D-DE53-167E-3ADF-D9223D2C2347}"/>
              </a:ext>
            </a:extLst>
          </p:cNvPr>
          <p:cNvSpPr>
            <a:spLocks noGrp="1"/>
          </p:cNvSpPr>
          <p:nvPr>
            <p:ph type="title"/>
          </p:nvPr>
        </p:nvSpPr>
        <p:spPr>
          <a:xfrm>
            <a:off x="321845" y="175028"/>
            <a:ext cx="8461208" cy="469865"/>
          </a:xfrm>
        </p:spPr>
        <p:txBody>
          <a:bodyPr>
            <a:normAutofit fontScale="90000"/>
          </a:bodyPr>
          <a:lstStyle/>
          <a:p>
            <a:r>
              <a:rPr kumimoji="1" lang="ja-JP" altLang="en-US" dirty="0"/>
              <a:t>姿勢推定のビデオの例</a:t>
            </a:r>
          </a:p>
        </p:txBody>
      </p:sp>
    </p:spTree>
    <p:extLst>
      <p:ext uri="{BB962C8B-B14F-4D97-AF65-F5344CB8AC3E}">
        <p14:creationId xmlns:p14="http://schemas.microsoft.com/office/powerpoint/2010/main" val="12249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787" y="-261125"/>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44461" y="1761004"/>
            <a:ext cx="5098010" cy="5044909"/>
          </a:xfrm>
        </p:spPr>
        <p:txBody>
          <a:bodyPr>
            <a:normAutofit/>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イントロダクション</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時系列データ</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自然言語処理とチャットボット</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画像理解</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en-US" altLang="ja-JP" sz="2400" dirty="0">
                <a:latin typeface="ＭＳ ゴシック" panose="020B0609070205080204" pitchFamily="49" charset="-128"/>
                <a:ea typeface="ＭＳ ゴシック" panose="020B0609070205080204" pitchFamily="49" charset="-128"/>
              </a:rPr>
              <a:t>Transformer </a:t>
            </a:r>
            <a:r>
              <a:rPr lang="ja-JP" altLang="en-US" sz="2400" dirty="0">
                <a:latin typeface="ＭＳ ゴシック" panose="020B0609070205080204" pitchFamily="49" charset="-128"/>
                <a:ea typeface="ＭＳ ゴシック" panose="020B0609070205080204" pitchFamily="49" charset="-128"/>
              </a:rPr>
              <a:t>と </a:t>
            </a:r>
            <a:r>
              <a:rPr lang="en-US" altLang="ja-JP" sz="2400" dirty="0">
                <a:latin typeface="ＭＳ ゴシック" panose="020B0609070205080204" pitchFamily="49" charset="-128"/>
                <a:ea typeface="ＭＳ ゴシック" panose="020B0609070205080204" pitchFamily="49" charset="-128"/>
              </a:rPr>
              <a:t>Vision Transformer (</a:t>
            </a:r>
            <a:r>
              <a:rPr lang="en-US" altLang="ja-JP" sz="2400" dirty="0" err="1">
                <a:latin typeface="ＭＳ ゴシック" panose="020B0609070205080204" pitchFamily="49" charset="-128"/>
                <a:ea typeface="ＭＳ ゴシック" panose="020B0609070205080204" pitchFamily="49" charset="-128"/>
              </a:rPr>
              <a:t>ViT</a:t>
            </a:r>
            <a:r>
              <a:rPr lang="en-US" altLang="ja-JP" sz="2400" dirty="0">
                <a:latin typeface="ＭＳ ゴシック" panose="020B0609070205080204" pitchFamily="49" charset="-128"/>
                <a:ea typeface="ＭＳ ゴシック" panose="020B0609070205080204" pitchFamily="49" charset="-128"/>
              </a:rPr>
              <a:t>)</a:t>
            </a: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汎用性を持つニューラルネットワーク</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5981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F1B88-9162-BD1B-8EFA-B09B0A039F7A}"/>
              </a:ext>
            </a:extLst>
          </p:cNvPr>
          <p:cNvSpPr>
            <a:spLocks noGrp="1"/>
          </p:cNvSpPr>
          <p:nvPr>
            <p:ph type="title"/>
          </p:nvPr>
        </p:nvSpPr>
        <p:spPr/>
        <p:txBody>
          <a:bodyPr>
            <a:normAutofit fontScale="90000"/>
          </a:bodyPr>
          <a:lstStyle/>
          <a:p>
            <a:r>
              <a:rPr kumimoji="1" lang="ja-JP" altLang="en-US" dirty="0"/>
              <a:t>姿勢推定でのキーポイントの検出</a:t>
            </a:r>
          </a:p>
        </p:txBody>
      </p:sp>
      <p:sp>
        <p:nvSpPr>
          <p:cNvPr id="4" name="スライド番号プレースホルダー 3">
            <a:extLst>
              <a:ext uri="{FF2B5EF4-FFF2-40B4-BE49-F238E27FC236}">
                <a16:creationId xmlns:a16="http://schemas.microsoft.com/office/drawing/2014/main" id="{43F39F2F-7735-4942-97FE-6F08696D8F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84446FC-3E49-0471-100D-CA8FBF56634E}"/>
              </a:ext>
            </a:extLst>
          </p:cNvPr>
          <p:cNvPicPr>
            <a:picLocks noChangeAspect="1"/>
          </p:cNvPicPr>
          <p:nvPr/>
        </p:nvPicPr>
        <p:blipFill>
          <a:blip r:embed="rId2"/>
          <a:stretch>
            <a:fillRect/>
          </a:stretch>
        </p:blipFill>
        <p:spPr>
          <a:xfrm>
            <a:off x="0" y="1540701"/>
            <a:ext cx="9146656" cy="3598303"/>
          </a:xfrm>
          <a:prstGeom prst="rect">
            <a:avLst/>
          </a:prstGeom>
        </p:spPr>
      </p:pic>
      <p:sp>
        <p:nvSpPr>
          <p:cNvPr id="7" name="テキスト ボックス 6">
            <a:extLst>
              <a:ext uri="{FF2B5EF4-FFF2-40B4-BE49-F238E27FC236}">
                <a16:creationId xmlns:a16="http://schemas.microsoft.com/office/drawing/2014/main" id="{7A99B4BC-2064-A110-9AF0-E8AC52F66510}"/>
              </a:ext>
            </a:extLst>
          </p:cNvPr>
          <p:cNvSpPr txBox="1"/>
          <p:nvPr/>
        </p:nvSpPr>
        <p:spPr>
          <a:xfrm>
            <a:off x="2017597" y="835847"/>
            <a:ext cx="582723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元画像　　　①部位の　　②同一人物の</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位置推定　　キーポイント特定</a:t>
            </a:r>
          </a:p>
        </p:txBody>
      </p:sp>
      <p:sp>
        <p:nvSpPr>
          <p:cNvPr id="8" name="テキスト ボックス 7">
            <a:extLst>
              <a:ext uri="{FF2B5EF4-FFF2-40B4-BE49-F238E27FC236}">
                <a16:creationId xmlns:a16="http://schemas.microsoft.com/office/drawing/2014/main" id="{44579BA3-96D2-56B1-4E15-93919296152E}"/>
              </a:ext>
            </a:extLst>
          </p:cNvPr>
          <p:cNvSpPr txBox="1"/>
          <p:nvPr/>
        </p:nvSpPr>
        <p:spPr>
          <a:xfrm>
            <a:off x="321845" y="5940852"/>
            <a:ext cx="77358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Qi Dang,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Jianqin</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Yin, Bin Wang,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Wenqing</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Zheng,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Deep Learning Based 2D Human Pose Estimation: A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SurveyDeep</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Learning Based 2D Human Pose Estimation: A Survey,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Tsinghua Science and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TechnologyTsinghua</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Science and Technology,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Volume 24 Issue 6 Article 5, 2019.</a:t>
            </a:r>
          </a:p>
        </p:txBody>
      </p:sp>
    </p:spTree>
    <p:extLst>
      <p:ext uri="{BB962C8B-B14F-4D97-AF65-F5344CB8AC3E}">
        <p14:creationId xmlns:p14="http://schemas.microsoft.com/office/powerpoint/2010/main" val="118744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1D761-212A-A69B-0688-DF3DD6A998D6}"/>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290B73F-CB40-E30C-CA20-D0C8D6226261}"/>
              </a:ext>
            </a:extLst>
          </p:cNvPr>
          <p:cNvSpPr>
            <a:spLocks noGrp="1"/>
          </p:cNvSpPr>
          <p:nvPr>
            <p:ph idx="1"/>
          </p:nvPr>
        </p:nvSpPr>
        <p:spPr>
          <a:xfrm>
            <a:off x="321845" y="1241659"/>
            <a:ext cx="8461208" cy="4937760"/>
          </a:xfrm>
        </p:spPr>
        <p:txBody>
          <a:bodyPr>
            <a:normAutofit/>
          </a:bodyPr>
          <a:lstStyle/>
          <a:p>
            <a:r>
              <a:rPr kumimoji="1" lang="en-US" altLang="ja-JP" sz="2400" dirty="0"/>
              <a:t>Google </a:t>
            </a:r>
            <a:r>
              <a:rPr kumimoji="1" lang="en-US" altLang="ja-JP" sz="2400" dirty="0" err="1"/>
              <a:t>Colaboratory</a:t>
            </a:r>
            <a:r>
              <a:rPr kumimoji="1" lang="en-US" altLang="ja-JP" sz="2400" dirty="0"/>
              <a:t> </a:t>
            </a:r>
            <a:r>
              <a:rPr kumimoji="1" lang="ja-JP" altLang="en-US" sz="2400" dirty="0"/>
              <a:t>のページ</a:t>
            </a:r>
            <a:endParaRPr kumimoji="1" lang="en-US" altLang="ja-JP" sz="2400" dirty="0"/>
          </a:p>
          <a:p>
            <a:pPr marL="0" indent="0">
              <a:buNone/>
            </a:pPr>
            <a:r>
              <a:rPr kumimoji="1" lang="en-US" altLang="ja-JP" sz="2400" dirty="0">
                <a:hlinkClick r:id="rId2"/>
              </a:rPr>
              <a:t>https://colab.research.google.com/drive/13nOMSW0Dzx_LjN9XEG99jtvgMACl4m9V?usp=drive_link</a:t>
            </a:r>
            <a:endParaRPr lang="en-US" altLang="ja-JP" sz="2400" dirty="0"/>
          </a:p>
          <a:p>
            <a:r>
              <a:rPr kumimoji="1" lang="ja-JP" altLang="en-US" sz="2400" dirty="0"/>
              <a:t>人体の３次元姿勢推定のプログラム，説明，実行結果を記載</a:t>
            </a:r>
            <a:endParaRPr lang="en-US" altLang="ja-JP" sz="2400" dirty="0"/>
          </a:p>
          <a:p>
            <a:r>
              <a:rPr kumimoji="1" lang="ja-JP" altLang="en-US" sz="2400" dirty="0"/>
              <a:t>自分で画像を用意して試用可能（</a:t>
            </a:r>
            <a:r>
              <a:rPr kumimoji="1" lang="en-US" altLang="ja-JP" sz="2400" dirty="0"/>
              <a:t>Google </a:t>
            </a:r>
            <a:r>
              <a:rPr kumimoji="1" lang="ja-JP" altLang="en-US" sz="2400" dirty="0"/>
              <a:t>アカウントが必要）</a:t>
            </a:r>
            <a:endParaRPr kumimoji="1"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30CEC7EC-CE72-3536-678E-74B0A5664492}"/>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sp>
        <p:nvSpPr>
          <p:cNvPr id="2" name="タイトル 1">
            <a:extLst>
              <a:ext uri="{FF2B5EF4-FFF2-40B4-BE49-F238E27FC236}">
                <a16:creationId xmlns:a16="http://schemas.microsoft.com/office/drawing/2014/main" id="{F5239B8E-3928-4F66-B259-E2DB5FA82167}"/>
              </a:ext>
            </a:extLst>
          </p:cNvPr>
          <p:cNvSpPr>
            <a:spLocks noGrp="1"/>
          </p:cNvSpPr>
          <p:nvPr>
            <p:ph type="title"/>
          </p:nvPr>
        </p:nvSpPr>
        <p:spPr>
          <a:xfrm>
            <a:off x="321845" y="175028"/>
            <a:ext cx="8461208" cy="903001"/>
          </a:xfrm>
        </p:spPr>
        <p:txBody>
          <a:bodyPr>
            <a:normAutofit/>
          </a:bodyPr>
          <a:lstStyle/>
          <a:p>
            <a:r>
              <a:rPr kumimoji="1" lang="ja-JP" altLang="en-US" dirty="0"/>
              <a:t>発展演習１：人体の３次元姿勢推定</a:t>
            </a:r>
          </a:p>
        </p:txBody>
      </p:sp>
      <p:pic>
        <p:nvPicPr>
          <p:cNvPr id="6" name="図 5">
            <a:extLst>
              <a:ext uri="{FF2B5EF4-FFF2-40B4-BE49-F238E27FC236}">
                <a16:creationId xmlns:a16="http://schemas.microsoft.com/office/drawing/2014/main" id="{1806FE66-F6EB-83F0-9D24-04D224B4BC14}"/>
              </a:ext>
            </a:extLst>
          </p:cNvPr>
          <p:cNvPicPr>
            <a:picLocks noChangeAspect="1"/>
          </p:cNvPicPr>
          <p:nvPr/>
        </p:nvPicPr>
        <p:blipFill>
          <a:blip r:embed="rId3"/>
          <a:stretch>
            <a:fillRect/>
          </a:stretch>
        </p:blipFill>
        <p:spPr>
          <a:xfrm>
            <a:off x="1458529" y="4151174"/>
            <a:ext cx="2457750" cy="2706826"/>
          </a:xfrm>
          <a:prstGeom prst="rect">
            <a:avLst/>
          </a:prstGeom>
        </p:spPr>
      </p:pic>
      <p:pic>
        <p:nvPicPr>
          <p:cNvPr id="8" name="図 7">
            <a:extLst>
              <a:ext uri="{FF2B5EF4-FFF2-40B4-BE49-F238E27FC236}">
                <a16:creationId xmlns:a16="http://schemas.microsoft.com/office/drawing/2014/main" id="{62061785-FB50-BD9C-F84E-B2B2479EC666}"/>
              </a:ext>
            </a:extLst>
          </p:cNvPr>
          <p:cNvPicPr>
            <a:picLocks noChangeAspect="1"/>
          </p:cNvPicPr>
          <p:nvPr/>
        </p:nvPicPr>
        <p:blipFill>
          <a:blip r:embed="rId4"/>
          <a:stretch>
            <a:fillRect/>
          </a:stretch>
        </p:blipFill>
        <p:spPr>
          <a:xfrm>
            <a:off x="4344736" y="4014649"/>
            <a:ext cx="3529932" cy="2803181"/>
          </a:xfrm>
          <a:prstGeom prst="rect">
            <a:avLst/>
          </a:prstGeom>
        </p:spPr>
      </p:pic>
    </p:spTree>
    <p:extLst>
      <p:ext uri="{BB962C8B-B14F-4D97-AF65-F5344CB8AC3E}">
        <p14:creationId xmlns:p14="http://schemas.microsoft.com/office/powerpoint/2010/main" val="112642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128645-F8CD-1C4A-5574-FAB5F2B28902}"/>
              </a:ext>
            </a:extLst>
          </p:cNvPr>
          <p:cNvSpPr>
            <a:spLocks noGrp="1"/>
          </p:cNvSpPr>
          <p:nvPr>
            <p:ph type="title"/>
          </p:nvPr>
        </p:nvSpPr>
        <p:spPr/>
        <p:txBody>
          <a:bodyPr>
            <a:normAutofit fontScale="90000"/>
          </a:bodyPr>
          <a:lstStyle/>
          <a:p>
            <a:r>
              <a:rPr lang="ja-JP" altLang="en-US" dirty="0"/>
              <a:t>姿勢推定のまとめ</a:t>
            </a:r>
            <a:endParaRPr kumimoji="1" lang="ja-JP" altLang="en-US" dirty="0"/>
          </a:p>
        </p:txBody>
      </p:sp>
      <p:sp>
        <p:nvSpPr>
          <p:cNvPr id="3" name="コンテンツ プレースホルダー 2">
            <a:extLst>
              <a:ext uri="{FF2B5EF4-FFF2-40B4-BE49-F238E27FC236}">
                <a16:creationId xmlns:a16="http://schemas.microsoft.com/office/drawing/2014/main" id="{8E8FA53B-8BA3-98E1-7A58-FAAF74A052CE}"/>
              </a:ext>
            </a:extLst>
          </p:cNvPr>
          <p:cNvSpPr>
            <a:spLocks noGrp="1"/>
          </p:cNvSpPr>
          <p:nvPr>
            <p:ph idx="1"/>
          </p:nvPr>
        </p:nvSpPr>
        <p:spPr/>
        <p:txBody>
          <a:bodyPr>
            <a:normAutofit/>
          </a:bodyPr>
          <a:lstStyle/>
          <a:p>
            <a:r>
              <a:rPr kumimoji="1" lang="ja-JP" altLang="en-US" b="1" dirty="0"/>
              <a:t>姿勢推定</a:t>
            </a:r>
            <a:r>
              <a:rPr kumimoji="1" lang="ja-JP" altLang="en-US" dirty="0"/>
              <a:t>：</a:t>
            </a:r>
            <a:r>
              <a:rPr kumimoji="1" lang="ja-JP" altLang="en-US" b="1" dirty="0"/>
              <a:t>人物やオブジェクトの空間的な位置や向きを推定する技術</a:t>
            </a:r>
            <a:r>
              <a:rPr kumimoji="1" lang="ja-JP" altLang="en-US" dirty="0"/>
              <a:t>である．人体の関節位置や頭部の向きなど，対象の姿勢に関する</a:t>
            </a:r>
            <a:r>
              <a:rPr kumimoji="1" lang="en-US" altLang="ja-JP" dirty="0"/>
              <a:t>3</a:t>
            </a:r>
            <a:r>
              <a:rPr kumimoji="1" lang="ja-JP" altLang="en-US" dirty="0"/>
              <a:t>次元的な情報を抽出することができる．</a:t>
            </a:r>
            <a:endParaRPr kumimoji="1" lang="en-US" altLang="ja-JP" dirty="0"/>
          </a:p>
          <a:p>
            <a:r>
              <a:rPr kumimoji="1" lang="ja-JP" altLang="en-US" b="1" dirty="0"/>
              <a:t>キーポイント検出</a:t>
            </a:r>
            <a:r>
              <a:rPr kumimoji="1" lang="ja-JP" altLang="en-US" dirty="0"/>
              <a:t>：姿勢推定において，</a:t>
            </a:r>
            <a:r>
              <a:rPr kumimoji="1" lang="ja-JP" altLang="en-US" b="1" dirty="0"/>
              <a:t>人体の関節や特徴的な部位の位置を特定する技術</a:t>
            </a:r>
            <a:r>
              <a:rPr kumimoji="1" lang="ja-JP" altLang="en-US" dirty="0"/>
              <a:t>である．検出されたキーポイントを接続することで，人体の骨格構造を推定することができる．</a:t>
            </a:r>
            <a:endParaRPr kumimoji="1" lang="en-US" altLang="ja-JP" dirty="0"/>
          </a:p>
          <a:p>
            <a:r>
              <a:rPr kumimoji="1" lang="ja-JP" altLang="en-US" b="1" dirty="0"/>
              <a:t>ヒートマップ</a:t>
            </a:r>
            <a:r>
              <a:rPr kumimoji="1" lang="ja-JP" altLang="en-US" dirty="0"/>
              <a:t>：姿勢推定において，キーポイントの位置確率をマップとして表現する手法である．</a:t>
            </a:r>
          </a:p>
        </p:txBody>
      </p:sp>
      <p:sp>
        <p:nvSpPr>
          <p:cNvPr id="4" name="スライド番号プレースホルダー 3">
            <a:extLst>
              <a:ext uri="{FF2B5EF4-FFF2-40B4-BE49-F238E27FC236}">
                <a16:creationId xmlns:a16="http://schemas.microsoft.com/office/drawing/2014/main" id="{7EAB68C0-24B8-E7A1-9A35-EC7847697AAE}"/>
              </a:ext>
            </a:extLst>
          </p:cNvPr>
          <p:cNvSpPr>
            <a:spLocks noGrp="1"/>
          </p:cNvSpPr>
          <p:nvPr>
            <p:ph type="sldNum" sz="quarter" idx="12"/>
          </p:nvPr>
        </p:nvSpPr>
        <p:spPr/>
        <p:txBody>
          <a:bodyPr/>
          <a:lstStyle/>
          <a:p>
            <a:fld id="{E205D82C-95A1-431E-8E38-AA614A14CDCF}" type="slidenum">
              <a:rPr kumimoji="1" lang="ja-JP" altLang="en-US" smtClean="0"/>
              <a:pPr/>
              <a:t>22</a:t>
            </a:fld>
            <a:endParaRPr kumimoji="1" lang="ja-JP" altLang="en-US" dirty="0"/>
          </a:p>
        </p:txBody>
      </p:sp>
    </p:spTree>
    <p:extLst>
      <p:ext uri="{BB962C8B-B14F-4D97-AF65-F5344CB8AC3E}">
        <p14:creationId xmlns:p14="http://schemas.microsoft.com/office/powerpoint/2010/main" val="2587863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11-3. </a:t>
            </a:r>
            <a:r>
              <a:rPr lang="ja-JP" altLang="en-US" sz="4500" dirty="0">
                <a:solidFill>
                  <a:schemeClr val="tx2"/>
                </a:solidFill>
              </a:rPr>
              <a:t>時系列データの分析と予測</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393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13002-F365-9DF9-8011-903CDFE0D0D2}"/>
              </a:ext>
            </a:extLst>
          </p:cNvPr>
          <p:cNvSpPr>
            <a:spLocks noGrp="1"/>
          </p:cNvSpPr>
          <p:nvPr>
            <p:ph type="title"/>
          </p:nvPr>
        </p:nvSpPr>
        <p:spPr/>
        <p:txBody>
          <a:bodyPr>
            <a:normAutofit fontScale="90000"/>
          </a:bodyPr>
          <a:lstStyle/>
          <a:p>
            <a:r>
              <a:rPr lang="ja-JP" altLang="en-US" dirty="0"/>
              <a:t>時系列データ</a:t>
            </a:r>
            <a:endParaRPr kumimoji="1" lang="ja-JP" altLang="en-US" dirty="0"/>
          </a:p>
        </p:txBody>
      </p:sp>
      <p:sp>
        <p:nvSpPr>
          <p:cNvPr id="3" name="コンテンツ プレースホルダー 2">
            <a:extLst>
              <a:ext uri="{FF2B5EF4-FFF2-40B4-BE49-F238E27FC236}">
                <a16:creationId xmlns:a16="http://schemas.microsoft.com/office/drawing/2014/main" id="{C569FC83-F283-220D-F411-3AD477603288}"/>
              </a:ext>
            </a:extLst>
          </p:cNvPr>
          <p:cNvSpPr>
            <a:spLocks noGrp="1"/>
          </p:cNvSpPr>
          <p:nvPr>
            <p:ph idx="1"/>
          </p:nvPr>
        </p:nvSpPr>
        <p:spPr/>
        <p:txBody>
          <a:bodyPr/>
          <a:lstStyle/>
          <a:p>
            <a:pPr marL="0" indent="0">
              <a:buNone/>
            </a:pPr>
            <a:r>
              <a:rPr kumimoji="1" lang="ja-JP" altLang="en-US" b="1" dirty="0"/>
              <a:t>時系列データ</a:t>
            </a:r>
            <a:r>
              <a:rPr kumimoji="1" lang="ja-JP" altLang="en-US" dirty="0"/>
              <a:t>の</a:t>
            </a:r>
            <a:r>
              <a:rPr kumimoji="1" lang="ja-JP" altLang="en-US" b="1" dirty="0"/>
              <a:t>分析</a:t>
            </a:r>
            <a:r>
              <a:rPr kumimoji="1" lang="ja-JP" altLang="en-US" dirty="0"/>
              <a:t>と</a:t>
            </a:r>
            <a:r>
              <a:rPr kumimoji="1" lang="ja-JP" altLang="en-US" b="1" dirty="0"/>
              <a:t>予測</a:t>
            </a:r>
            <a:r>
              <a:rPr kumimoji="1" lang="ja-JP" altLang="en-US" dirty="0"/>
              <a:t>は，</a:t>
            </a:r>
            <a:r>
              <a:rPr kumimoji="1" lang="ja-JP" altLang="en-US" b="1" dirty="0"/>
              <a:t>機械学習</a:t>
            </a:r>
            <a:r>
              <a:rPr kumimoji="1" lang="ja-JP" altLang="en-US" dirty="0"/>
              <a:t>の重要な応用分野である．</a:t>
            </a:r>
            <a:endParaRPr kumimoji="1" lang="en-US" altLang="ja-JP" dirty="0"/>
          </a:p>
          <a:p>
            <a:r>
              <a:rPr kumimoji="1" lang="ja-JP" altLang="en-US" dirty="0"/>
              <a:t>時系列データの例：太陽の黒点数の変化</a:t>
            </a:r>
            <a:endParaRPr kumimoji="1" lang="en-US" altLang="ja-JP" dirty="0"/>
          </a:p>
          <a:p>
            <a:r>
              <a:rPr lang="ja-JP" altLang="en-US" dirty="0"/>
              <a:t>予測の例：過去データをもとに未来を予測</a:t>
            </a:r>
            <a:endParaRPr kumimoji="1" lang="ja-JP" altLang="en-US" dirty="0"/>
          </a:p>
        </p:txBody>
      </p:sp>
      <p:sp>
        <p:nvSpPr>
          <p:cNvPr id="4" name="スライド番号プレースホルダー 3">
            <a:extLst>
              <a:ext uri="{FF2B5EF4-FFF2-40B4-BE49-F238E27FC236}">
                <a16:creationId xmlns:a16="http://schemas.microsoft.com/office/drawing/2014/main" id="{2BFAEC4F-4D0B-8651-F76C-D0887DFCC3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20A3FD8-D590-D87D-0C8B-8F558A4F1236}"/>
              </a:ext>
            </a:extLst>
          </p:cNvPr>
          <p:cNvSpPr txBox="1"/>
          <p:nvPr/>
        </p:nvSpPr>
        <p:spPr>
          <a:xfrm>
            <a:off x="2770272" y="6064685"/>
            <a:ext cx="2233872" cy="830997"/>
          </a:xfrm>
          <a:prstGeom prst="rect">
            <a:avLst/>
          </a:prstGeom>
          <a:noFill/>
        </p:spPr>
        <p:txBody>
          <a:bodyPr wrap="square" rtlCol="0">
            <a:spAutoFit/>
          </a:bodyPr>
          <a:lstStyle/>
          <a:p>
            <a:r>
              <a:rPr kumimoji="1" lang="ja-JP" altLang="en-US" sz="2400" dirty="0"/>
              <a:t>太陽の黒点数の変化</a:t>
            </a:r>
          </a:p>
        </p:txBody>
      </p:sp>
      <p:pic>
        <p:nvPicPr>
          <p:cNvPr id="6" name="図 5">
            <a:extLst>
              <a:ext uri="{FF2B5EF4-FFF2-40B4-BE49-F238E27FC236}">
                <a16:creationId xmlns:a16="http://schemas.microsoft.com/office/drawing/2014/main" id="{A78DDC47-3C70-88E4-DA1A-89821D1FF51F}"/>
              </a:ext>
            </a:extLst>
          </p:cNvPr>
          <p:cNvPicPr>
            <a:picLocks noChangeAspect="1"/>
          </p:cNvPicPr>
          <p:nvPr/>
        </p:nvPicPr>
        <p:blipFill>
          <a:blip r:embed="rId2"/>
          <a:stretch>
            <a:fillRect/>
          </a:stretch>
        </p:blipFill>
        <p:spPr>
          <a:xfrm>
            <a:off x="1862987" y="2841906"/>
            <a:ext cx="4746194" cy="3169841"/>
          </a:xfrm>
          <a:prstGeom prst="rect">
            <a:avLst/>
          </a:prstGeom>
        </p:spPr>
      </p:pic>
      <p:sp>
        <p:nvSpPr>
          <p:cNvPr id="8" name="テキスト ボックス 7">
            <a:extLst>
              <a:ext uri="{FF2B5EF4-FFF2-40B4-BE49-F238E27FC236}">
                <a16:creationId xmlns:a16="http://schemas.microsoft.com/office/drawing/2014/main" id="{4B257321-BEED-1D7A-E8ED-EE94B42FC763}"/>
              </a:ext>
            </a:extLst>
          </p:cNvPr>
          <p:cNvSpPr txBox="1"/>
          <p:nvPr/>
        </p:nvSpPr>
        <p:spPr>
          <a:xfrm>
            <a:off x="5761533" y="6179419"/>
            <a:ext cx="1691038" cy="461665"/>
          </a:xfrm>
          <a:prstGeom prst="rect">
            <a:avLst/>
          </a:prstGeom>
          <a:noFill/>
        </p:spPr>
        <p:txBody>
          <a:bodyPr wrap="square" rtlCol="0">
            <a:spAutoFit/>
          </a:bodyPr>
          <a:lstStyle/>
          <a:p>
            <a:r>
              <a:rPr kumimoji="1" lang="ja-JP" altLang="en-US" sz="2400" dirty="0"/>
              <a:t>予測</a:t>
            </a:r>
          </a:p>
        </p:txBody>
      </p:sp>
    </p:spTree>
    <p:extLst>
      <p:ext uri="{BB962C8B-B14F-4D97-AF65-F5344CB8AC3E}">
        <p14:creationId xmlns:p14="http://schemas.microsoft.com/office/powerpoint/2010/main" val="2218969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4CE00-0321-9018-077B-E29A2FC34811}"/>
              </a:ext>
            </a:extLst>
          </p:cNvPr>
          <p:cNvSpPr>
            <a:spLocks noGrp="1"/>
          </p:cNvSpPr>
          <p:nvPr>
            <p:ph type="title"/>
          </p:nvPr>
        </p:nvSpPr>
        <p:spPr/>
        <p:txBody>
          <a:bodyPr>
            <a:normAutofit fontScale="90000"/>
          </a:bodyPr>
          <a:lstStyle/>
          <a:p>
            <a:r>
              <a:rPr kumimoji="1" lang="ja-JP" altLang="en-US" dirty="0"/>
              <a:t>時系列データ</a:t>
            </a:r>
          </a:p>
        </p:txBody>
      </p:sp>
      <p:sp>
        <p:nvSpPr>
          <p:cNvPr id="3" name="コンテンツ プレースホルダー 2">
            <a:extLst>
              <a:ext uri="{FF2B5EF4-FFF2-40B4-BE49-F238E27FC236}">
                <a16:creationId xmlns:a16="http://schemas.microsoft.com/office/drawing/2014/main" id="{48179256-8E7E-5663-D82B-C570BC829ADD}"/>
              </a:ext>
            </a:extLst>
          </p:cNvPr>
          <p:cNvSpPr>
            <a:spLocks noGrp="1"/>
          </p:cNvSpPr>
          <p:nvPr>
            <p:ph idx="1"/>
          </p:nvPr>
        </p:nvSpPr>
        <p:spPr/>
        <p:txBody>
          <a:bodyPr>
            <a:normAutofit/>
          </a:bodyPr>
          <a:lstStyle/>
          <a:p>
            <a:pPr marL="0" indent="0">
              <a:buNone/>
            </a:pPr>
            <a:r>
              <a:rPr kumimoji="1" lang="ja-JP" altLang="en-US" sz="2400" b="1" dirty="0"/>
              <a:t>時系列データ</a:t>
            </a:r>
            <a:r>
              <a:rPr kumimoji="1" lang="ja-JP" altLang="en-US" sz="2400" dirty="0"/>
              <a:t>は、</a:t>
            </a:r>
            <a:r>
              <a:rPr kumimoji="1" lang="ja-JP" altLang="en-US" sz="2400" b="1" u="sng" dirty="0"/>
              <a:t>時間の経過に伴って</a:t>
            </a:r>
            <a:r>
              <a:rPr kumimoji="1" lang="ja-JP" altLang="en-US" sz="2400" dirty="0"/>
              <a:t>順序付けられた</a:t>
            </a:r>
            <a:r>
              <a:rPr kumimoji="1" lang="ja-JP" altLang="en-US" sz="2400" b="1" u="sng" dirty="0"/>
              <a:t>データの並び</a:t>
            </a:r>
            <a:endParaRPr kumimoji="1" lang="en-US" altLang="ja-JP" sz="2400" b="1" u="sng" dirty="0"/>
          </a:p>
          <a:p>
            <a:pPr marL="0" indent="0">
              <a:buNone/>
            </a:pPr>
            <a:endParaRPr lang="en-US" altLang="ja-JP" sz="2400" b="1" u="sng" dirty="0"/>
          </a:p>
          <a:p>
            <a:pPr marL="0" indent="0">
              <a:buNone/>
            </a:pPr>
            <a:r>
              <a:rPr kumimoji="1" lang="ja-JP" altLang="en-US" sz="2400" u="sng" dirty="0"/>
              <a:t>例</a:t>
            </a:r>
            <a:endParaRPr kumimoji="1" lang="en-US" altLang="ja-JP" sz="2400" u="sng" dirty="0"/>
          </a:p>
          <a:p>
            <a:pPr marL="0" indent="0">
              <a:buNone/>
            </a:pPr>
            <a:r>
              <a:rPr lang="en-US" altLang="ja-JP" sz="2400" dirty="0"/>
              <a:t>	</a:t>
            </a:r>
            <a:r>
              <a:rPr lang="en-US" altLang="ja-JP" sz="2400" dirty="0">
                <a:solidFill>
                  <a:srgbClr val="FF0000"/>
                </a:solidFill>
              </a:rPr>
              <a:t>2024</a:t>
            </a:r>
            <a:r>
              <a:rPr lang="ja-JP" altLang="en-US" sz="2400" dirty="0">
                <a:solidFill>
                  <a:srgbClr val="FF0000"/>
                </a:solidFill>
              </a:rPr>
              <a:t>年</a:t>
            </a:r>
            <a:r>
              <a:rPr lang="en-US" altLang="ja-JP" sz="2400" dirty="0">
                <a:solidFill>
                  <a:srgbClr val="FF0000"/>
                </a:solidFill>
              </a:rPr>
              <a:t>12</a:t>
            </a:r>
            <a:r>
              <a:rPr lang="ja-JP" altLang="en-US" sz="2400" dirty="0">
                <a:solidFill>
                  <a:srgbClr val="FF0000"/>
                </a:solidFill>
              </a:rPr>
              <a:t>月</a:t>
            </a:r>
            <a:r>
              <a:rPr lang="en-US" altLang="ja-JP" sz="2400" dirty="0">
                <a:solidFill>
                  <a:srgbClr val="FF0000"/>
                </a:solidFill>
              </a:rPr>
              <a:t>3</a:t>
            </a:r>
            <a:r>
              <a:rPr lang="ja-JP" altLang="en-US" sz="2400" dirty="0">
                <a:solidFill>
                  <a:srgbClr val="FF0000"/>
                </a:solidFill>
              </a:rPr>
              <a:t>日の気温</a:t>
            </a:r>
            <a:r>
              <a:rPr lang="ja-JP" altLang="en-US" sz="2400" dirty="0"/>
              <a:t>は</a:t>
            </a:r>
            <a:r>
              <a:rPr lang="en-US" altLang="ja-JP" sz="2400" dirty="0">
                <a:solidFill>
                  <a:srgbClr val="FF0000"/>
                </a:solidFill>
              </a:rPr>
              <a:t>15</a:t>
            </a:r>
            <a:r>
              <a:rPr lang="ja-JP" altLang="en-US" sz="2400" dirty="0"/>
              <a:t>度</a:t>
            </a:r>
            <a:endParaRPr lang="en-US" altLang="ja-JP" sz="2400" dirty="0"/>
          </a:p>
          <a:p>
            <a:pPr marL="0" indent="0">
              <a:buNone/>
            </a:pPr>
            <a:r>
              <a:rPr lang="en-US" altLang="ja-JP" sz="2400" dirty="0"/>
              <a:t>	</a:t>
            </a:r>
            <a:r>
              <a:rPr lang="en-US" altLang="ja-JP" sz="2400" dirty="0">
                <a:solidFill>
                  <a:srgbClr val="FF0000"/>
                </a:solidFill>
              </a:rPr>
              <a:t>2024</a:t>
            </a:r>
            <a:r>
              <a:rPr lang="ja-JP" altLang="en-US" sz="2400" dirty="0">
                <a:solidFill>
                  <a:srgbClr val="FF0000"/>
                </a:solidFill>
              </a:rPr>
              <a:t>年</a:t>
            </a:r>
            <a:r>
              <a:rPr lang="en-US" altLang="ja-JP" sz="2400" dirty="0">
                <a:solidFill>
                  <a:srgbClr val="FF0000"/>
                </a:solidFill>
              </a:rPr>
              <a:t>12</a:t>
            </a:r>
            <a:r>
              <a:rPr lang="ja-JP" altLang="en-US" sz="2400" dirty="0">
                <a:solidFill>
                  <a:srgbClr val="FF0000"/>
                </a:solidFill>
              </a:rPr>
              <a:t>月</a:t>
            </a:r>
            <a:r>
              <a:rPr lang="en-US" altLang="ja-JP" sz="2400" dirty="0">
                <a:solidFill>
                  <a:srgbClr val="FF0000"/>
                </a:solidFill>
              </a:rPr>
              <a:t>4</a:t>
            </a:r>
            <a:r>
              <a:rPr lang="ja-JP" altLang="en-US" sz="2400" dirty="0">
                <a:solidFill>
                  <a:srgbClr val="FF0000"/>
                </a:solidFill>
              </a:rPr>
              <a:t>日の気温</a:t>
            </a:r>
            <a:r>
              <a:rPr lang="ja-JP" altLang="en-US" sz="2400" dirty="0"/>
              <a:t>は</a:t>
            </a:r>
            <a:r>
              <a:rPr lang="en-US" altLang="ja-JP" sz="2400" dirty="0">
                <a:solidFill>
                  <a:srgbClr val="FF0000"/>
                </a:solidFill>
              </a:rPr>
              <a:t>13</a:t>
            </a:r>
            <a:r>
              <a:rPr lang="ja-JP" altLang="en-US" sz="2400" dirty="0"/>
              <a:t>度</a:t>
            </a:r>
            <a:endParaRPr lang="en-US" altLang="ja-JP" sz="2400" dirty="0"/>
          </a:p>
          <a:p>
            <a:pPr marL="0" indent="0">
              <a:buNone/>
            </a:pPr>
            <a:r>
              <a:rPr lang="ja-JP" altLang="en-US" sz="2400" dirty="0"/>
              <a:t>　　　．．．</a:t>
            </a:r>
            <a:endParaRPr lang="en-US" altLang="ja-JP" sz="2400" dirty="0"/>
          </a:p>
          <a:p>
            <a:pPr marL="0" indent="0">
              <a:buNone/>
            </a:pPr>
            <a:endParaRPr kumimoji="1" lang="en-US" altLang="ja-JP" sz="2400" b="1" u="sng"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CC02B2BF-5618-3182-EA9C-36A59DD8C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66412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6D7073-7C9E-7EB3-D5FC-DD3239B2B2CF}"/>
              </a:ext>
            </a:extLst>
          </p:cNvPr>
          <p:cNvSpPr>
            <a:spLocks noGrp="1"/>
          </p:cNvSpPr>
          <p:nvPr>
            <p:ph type="title"/>
          </p:nvPr>
        </p:nvSpPr>
        <p:spPr/>
        <p:txBody>
          <a:bodyPr>
            <a:normAutofit fontScale="90000"/>
          </a:bodyPr>
          <a:lstStyle/>
          <a:p>
            <a:r>
              <a:rPr kumimoji="1" lang="ja-JP" altLang="en-US" dirty="0"/>
              <a:t>時系列データの例：太陽黒点観測データ</a:t>
            </a:r>
          </a:p>
        </p:txBody>
      </p:sp>
      <p:sp>
        <p:nvSpPr>
          <p:cNvPr id="4" name="スライド番号プレースホルダー 3">
            <a:extLst>
              <a:ext uri="{FF2B5EF4-FFF2-40B4-BE49-F238E27FC236}">
                <a16:creationId xmlns:a16="http://schemas.microsoft.com/office/drawing/2014/main" id="{3FD3A94B-94B4-A981-CD6C-7E4FF1F8AA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E0A6D97-B76D-1FDE-D290-B92CAB8D6987}"/>
              </a:ext>
            </a:extLst>
          </p:cNvPr>
          <p:cNvPicPr>
            <a:picLocks noChangeAspect="1"/>
          </p:cNvPicPr>
          <p:nvPr/>
        </p:nvPicPr>
        <p:blipFill>
          <a:blip r:embed="rId2"/>
          <a:stretch>
            <a:fillRect/>
          </a:stretch>
        </p:blipFill>
        <p:spPr>
          <a:xfrm>
            <a:off x="188506" y="678581"/>
            <a:ext cx="3930269" cy="5178656"/>
          </a:xfrm>
          <a:prstGeom prst="rect">
            <a:avLst/>
          </a:prstGeom>
        </p:spPr>
      </p:pic>
      <p:sp>
        <p:nvSpPr>
          <p:cNvPr id="7" name="右中かっこ 6">
            <a:extLst>
              <a:ext uri="{FF2B5EF4-FFF2-40B4-BE49-F238E27FC236}">
                <a16:creationId xmlns:a16="http://schemas.microsoft.com/office/drawing/2014/main" id="{46146BAB-BC74-AD02-3C82-4240D2BF111F}"/>
              </a:ext>
            </a:extLst>
          </p:cNvPr>
          <p:cNvSpPr/>
          <p:nvPr/>
        </p:nvSpPr>
        <p:spPr>
          <a:xfrm rot="5400000">
            <a:off x="1399430" y="5241165"/>
            <a:ext cx="254442" cy="16220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63772ED5-FC09-4109-D19F-36D2192A8707}"/>
              </a:ext>
            </a:extLst>
          </p:cNvPr>
          <p:cNvSpPr txBox="1"/>
          <p:nvPr/>
        </p:nvSpPr>
        <p:spPr>
          <a:xfrm>
            <a:off x="270736" y="6351251"/>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年月日の値</a:t>
            </a:r>
          </a:p>
        </p:txBody>
      </p:sp>
      <p:sp>
        <p:nvSpPr>
          <p:cNvPr id="9" name="右中かっこ 8">
            <a:extLst>
              <a:ext uri="{FF2B5EF4-FFF2-40B4-BE49-F238E27FC236}">
                <a16:creationId xmlns:a16="http://schemas.microsoft.com/office/drawing/2014/main" id="{7FDAC7EE-0782-0EB3-EE26-8D4623B552DF}"/>
              </a:ext>
            </a:extLst>
          </p:cNvPr>
          <p:cNvSpPr/>
          <p:nvPr/>
        </p:nvSpPr>
        <p:spPr>
          <a:xfrm rot="5400000">
            <a:off x="2712685" y="5799050"/>
            <a:ext cx="253187" cy="5075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62C2CF6-FFC3-704A-100E-9D996D0A31B8}"/>
              </a:ext>
            </a:extLst>
          </p:cNvPr>
          <p:cNvSpPr txBox="1"/>
          <p:nvPr/>
        </p:nvSpPr>
        <p:spPr>
          <a:xfrm>
            <a:off x="2337684" y="6352448"/>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黒点数</a:t>
            </a:r>
          </a:p>
        </p:txBody>
      </p:sp>
      <p:sp>
        <p:nvSpPr>
          <p:cNvPr id="11" name="テキスト ボックス 10">
            <a:extLst>
              <a:ext uri="{FF2B5EF4-FFF2-40B4-BE49-F238E27FC236}">
                <a16:creationId xmlns:a16="http://schemas.microsoft.com/office/drawing/2014/main" id="{7C5FB418-B6BF-8AA6-B3DC-2797AB5842DB}"/>
              </a:ext>
            </a:extLst>
          </p:cNvPr>
          <p:cNvSpPr txBox="1"/>
          <p:nvPr/>
        </p:nvSpPr>
        <p:spPr>
          <a:xfrm>
            <a:off x="4500438" y="644893"/>
            <a:ext cx="445505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黒点数の観測データ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1848</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2017</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30</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日の</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毎日の黒点数データが公開されている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https://data.heatonresearch.com/data/t81-558/SN_d_tot_V2.0.csv</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57B31596-B478-611A-E6AA-C000DA3A8693}"/>
              </a:ext>
            </a:extLst>
          </p:cNvPr>
          <p:cNvPicPr>
            <a:picLocks noChangeAspect="1"/>
          </p:cNvPicPr>
          <p:nvPr/>
        </p:nvPicPr>
        <p:blipFill>
          <a:blip r:embed="rId3"/>
          <a:stretch>
            <a:fillRect/>
          </a:stretch>
        </p:blipFill>
        <p:spPr>
          <a:xfrm>
            <a:off x="4572000" y="2454510"/>
            <a:ext cx="4333059" cy="3402727"/>
          </a:xfrm>
          <a:prstGeom prst="rect">
            <a:avLst/>
          </a:prstGeom>
        </p:spPr>
      </p:pic>
      <p:sp>
        <p:nvSpPr>
          <p:cNvPr id="14" name="テキスト ボックス 13">
            <a:extLst>
              <a:ext uri="{FF2B5EF4-FFF2-40B4-BE49-F238E27FC236}">
                <a16:creationId xmlns:a16="http://schemas.microsoft.com/office/drawing/2014/main" id="{7FF3A4B5-E0D5-BB5B-61B4-A0F5B5D3644A}"/>
              </a:ext>
            </a:extLst>
          </p:cNvPr>
          <p:cNvSpPr txBox="1"/>
          <p:nvPr/>
        </p:nvSpPr>
        <p:spPr>
          <a:xfrm>
            <a:off x="4841112" y="5875961"/>
            <a:ext cx="449353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散布図でプロット</a:t>
            </a:r>
            <a:r>
              <a:rPr kumimoji="1" lang="ja-JP" altLang="en-US" sz="2400" dirty="0">
                <a:solidFill>
                  <a:prstClr val="black"/>
                </a:solidFill>
                <a:latin typeface="Calibri" panose="020F0502020204030204"/>
                <a:ea typeface="游ゴシック" panose="020B0400000000000000" pitchFamily="50" charset="-128"/>
              </a:rPr>
              <a:t>することで，</a:t>
            </a:r>
            <a:endParaRPr kumimoji="1" lang="en-US" altLang="ja-JP" sz="240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時間的な変化を視覚化</a:t>
            </a:r>
          </a:p>
        </p:txBody>
      </p:sp>
    </p:spTree>
    <p:extLst>
      <p:ext uri="{BB962C8B-B14F-4D97-AF65-F5344CB8AC3E}">
        <p14:creationId xmlns:p14="http://schemas.microsoft.com/office/powerpoint/2010/main" val="392579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4CE00-0321-9018-077B-E29A2FC34811}"/>
              </a:ext>
            </a:extLst>
          </p:cNvPr>
          <p:cNvSpPr>
            <a:spLocks noGrp="1"/>
          </p:cNvSpPr>
          <p:nvPr>
            <p:ph type="title"/>
          </p:nvPr>
        </p:nvSpPr>
        <p:spPr/>
        <p:txBody>
          <a:bodyPr>
            <a:normAutofit fontScale="90000"/>
          </a:bodyPr>
          <a:lstStyle/>
          <a:p>
            <a:r>
              <a:rPr kumimoji="1" lang="ja-JP" altLang="en-US" dirty="0"/>
              <a:t>時系列データ</a:t>
            </a:r>
            <a:r>
              <a:rPr lang="ja-JP" altLang="en-US" dirty="0"/>
              <a:t>の特徴</a:t>
            </a:r>
            <a:endParaRPr kumimoji="1" lang="ja-JP" altLang="en-US" dirty="0"/>
          </a:p>
        </p:txBody>
      </p:sp>
      <p:sp>
        <p:nvSpPr>
          <p:cNvPr id="3" name="コンテンツ プレースホルダー 2">
            <a:extLst>
              <a:ext uri="{FF2B5EF4-FFF2-40B4-BE49-F238E27FC236}">
                <a16:creationId xmlns:a16="http://schemas.microsoft.com/office/drawing/2014/main" id="{48179256-8E7E-5663-D82B-C570BC829ADD}"/>
              </a:ext>
            </a:extLst>
          </p:cNvPr>
          <p:cNvSpPr>
            <a:spLocks noGrp="1"/>
          </p:cNvSpPr>
          <p:nvPr>
            <p:ph idx="1"/>
          </p:nvPr>
        </p:nvSpPr>
        <p:spPr>
          <a:xfrm>
            <a:off x="321845" y="846252"/>
            <a:ext cx="8461208" cy="5875223"/>
          </a:xfrm>
        </p:spPr>
        <p:txBody>
          <a:bodyPr>
            <a:normAutofit/>
          </a:bodyPr>
          <a:lstStyle/>
          <a:p>
            <a:r>
              <a:rPr kumimoji="1" lang="ja-JP" altLang="en-US" sz="2400" b="1" dirty="0"/>
              <a:t>周期性：</a:t>
            </a:r>
            <a:r>
              <a:rPr kumimoji="1" lang="ja-JP" altLang="en-US" sz="2400" dirty="0"/>
              <a:t>日、週、月、季節などの</a:t>
            </a:r>
            <a:r>
              <a:rPr kumimoji="1" lang="ja-JP" altLang="en-US" sz="2400" b="1" dirty="0"/>
              <a:t>定期的な間隔で繰り返されるパターン</a:t>
            </a:r>
            <a:endParaRPr lang="en-US" altLang="ja-JP" sz="2400" b="1" dirty="0"/>
          </a:p>
          <a:p>
            <a:pPr marL="0" indent="0">
              <a:buNone/>
            </a:pPr>
            <a:r>
              <a:rPr kumimoji="1" lang="ja-JP" altLang="en-US" sz="2400" dirty="0"/>
              <a:t>　例：自然現象、社会的活動</a:t>
            </a:r>
          </a:p>
          <a:p>
            <a:pPr marL="0" indent="0">
              <a:buNone/>
            </a:pPr>
            <a:endParaRPr kumimoji="1" lang="ja-JP" altLang="en-US" sz="2400" b="1" dirty="0"/>
          </a:p>
          <a:p>
            <a:r>
              <a:rPr kumimoji="1" lang="ja-JP" altLang="en-US" sz="2400" b="1" dirty="0"/>
              <a:t>トレンド</a:t>
            </a:r>
            <a:r>
              <a:rPr lang="ja-JP" altLang="en-US" sz="2400" b="1" dirty="0"/>
              <a:t>：</a:t>
            </a:r>
            <a:r>
              <a:rPr kumimoji="1" lang="ja-JP" altLang="en-US" sz="2400" b="1" dirty="0"/>
              <a:t>時間の経過による増加、減少、一定レベルの維持などの方向性</a:t>
            </a:r>
            <a:endParaRPr kumimoji="1" lang="en-US" altLang="ja-JP" sz="2400" dirty="0"/>
          </a:p>
          <a:p>
            <a:pPr marL="0" indent="0">
              <a:buNone/>
            </a:pPr>
            <a:endParaRPr kumimoji="1" lang="ja-JP" altLang="en-US" sz="2400" b="1" dirty="0"/>
          </a:p>
          <a:p>
            <a:r>
              <a:rPr kumimoji="1" lang="ja-JP" altLang="en-US" sz="2400" b="1" dirty="0"/>
              <a:t>特定のイベントや時期</a:t>
            </a:r>
            <a:r>
              <a:rPr kumimoji="1" lang="ja-JP" altLang="en-US" sz="2400" dirty="0"/>
              <a:t>（例えば正月、学校の学期開始時期など）</a:t>
            </a:r>
            <a:r>
              <a:rPr kumimoji="1" lang="ja-JP" altLang="en-US" sz="2400" b="1" dirty="0"/>
              <a:t>との関連性</a:t>
            </a:r>
            <a:endParaRPr lang="en-US" altLang="ja-JP" sz="2400" b="1"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CC02B2BF-5618-3182-EA9C-36A59DD8C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87199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CA6CF-C823-AB90-122F-8CD09034378D}"/>
              </a:ext>
            </a:extLst>
          </p:cNvPr>
          <p:cNvSpPr>
            <a:spLocks noGrp="1"/>
          </p:cNvSpPr>
          <p:nvPr>
            <p:ph type="title"/>
          </p:nvPr>
        </p:nvSpPr>
        <p:spPr>
          <a:xfrm>
            <a:off x="321845" y="175028"/>
            <a:ext cx="8763160" cy="869158"/>
          </a:xfrm>
        </p:spPr>
        <p:txBody>
          <a:bodyPr>
            <a:normAutofit/>
          </a:bodyPr>
          <a:lstStyle/>
          <a:p>
            <a:r>
              <a:rPr lang="ja-JP" altLang="en-US" dirty="0"/>
              <a:t>分析の例（太陽黒点データ）</a:t>
            </a:r>
            <a:r>
              <a:rPr lang="en-US" altLang="ja-JP" dirty="0"/>
              <a:t>Prophet </a:t>
            </a:r>
            <a:r>
              <a:rPr lang="ja-JP" altLang="en-US" dirty="0"/>
              <a:t>を使用</a:t>
            </a:r>
            <a:endParaRPr kumimoji="1" lang="ja-JP" altLang="en-US" dirty="0"/>
          </a:p>
        </p:txBody>
      </p:sp>
      <p:sp>
        <p:nvSpPr>
          <p:cNvPr id="4" name="スライド番号プレースホルダー 3">
            <a:extLst>
              <a:ext uri="{FF2B5EF4-FFF2-40B4-BE49-F238E27FC236}">
                <a16:creationId xmlns:a16="http://schemas.microsoft.com/office/drawing/2014/main" id="{15D60E34-A209-3C54-6BBE-E9ECE77C2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4B4C0E2C-BD17-E263-5B73-773EE905A7FB}"/>
              </a:ext>
            </a:extLst>
          </p:cNvPr>
          <p:cNvPicPr>
            <a:picLocks noChangeAspect="1"/>
          </p:cNvPicPr>
          <p:nvPr/>
        </p:nvPicPr>
        <p:blipFill>
          <a:blip r:embed="rId2"/>
          <a:stretch>
            <a:fillRect/>
          </a:stretch>
        </p:blipFill>
        <p:spPr>
          <a:xfrm>
            <a:off x="0" y="1584832"/>
            <a:ext cx="9036861" cy="5273168"/>
          </a:xfrm>
          <a:prstGeom prst="rect">
            <a:avLst/>
          </a:prstGeom>
        </p:spPr>
      </p:pic>
      <p:sp>
        <p:nvSpPr>
          <p:cNvPr id="5" name="テキスト ボックス 4">
            <a:extLst>
              <a:ext uri="{FF2B5EF4-FFF2-40B4-BE49-F238E27FC236}">
                <a16:creationId xmlns:a16="http://schemas.microsoft.com/office/drawing/2014/main" id="{320CCE0A-76D5-42DB-F8EB-54A1AE580270}"/>
              </a:ext>
            </a:extLst>
          </p:cNvPr>
          <p:cNvSpPr txBox="1"/>
          <p:nvPr/>
        </p:nvSpPr>
        <p:spPr>
          <a:xfrm>
            <a:off x="418699" y="852843"/>
            <a:ext cx="8666306" cy="830997"/>
          </a:xfrm>
          <a:prstGeom prst="rect">
            <a:avLst/>
          </a:prstGeom>
          <a:noFill/>
        </p:spPr>
        <p:txBody>
          <a:bodyPr wrap="square">
            <a:spAutoFit/>
          </a:bodyPr>
          <a:lstStyle/>
          <a:p>
            <a:r>
              <a:rPr lang="ja-JP" altLang="en-US" sz="2400" dirty="0"/>
              <a:t>時系列データの分析には，</a:t>
            </a:r>
            <a:r>
              <a:rPr lang="en-US" altLang="ja-JP" sz="2400" dirty="0"/>
              <a:t>Prophet</a:t>
            </a:r>
            <a:r>
              <a:rPr lang="ja-JP" altLang="en-US" sz="2400" dirty="0"/>
              <a:t>というツールが有効である．</a:t>
            </a:r>
            <a:endParaRPr lang="en-US" altLang="ja-JP" sz="2400" dirty="0"/>
          </a:p>
          <a:p>
            <a:r>
              <a:rPr lang="ja-JP" altLang="en-US" sz="2400" dirty="0"/>
              <a:t>黒：元データ　水色：分析結果（短期的な変動を除去）</a:t>
            </a:r>
            <a:endParaRPr lang="en-US" altLang="ja-JP" sz="2400" dirty="0"/>
          </a:p>
        </p:txBody>
      </p:sp>
    </p:spTree>
    <p:extLst>
      <p:ext uri="{BB962C8B-B14F-4D97-AF65-F5344CB8AC3E}">
        <p14:creationId xmlns:p14="http://schemas.microsoft.com/office/powerpoint/2010/main" val="1628524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CA6CF-C823-AB90-122F-8CD09034378D}"/>
              </a:ext>
            </a:extLst>
          </p:cNvPr>
          <p:cNvSpPr>
            <a:spLocks noGrp="1"/>
          </p:cNvSpPr>
          <p:nvPr>
            <p:ph type="title"/>
          </p:nvPr>
        </p:nvSpPr>
        <p:spPr>
          <a:xfrm>
            <a:off x="321845" y="175028"/>
            <a:ext cx="8461208" cy="764851"/>
          </a:xfrm>
        </p:spPr>
        <p:txBody>
          <a:bodyPr>
            <a:normAutofit/>
          </a:bodyPr>
          <a:lstStyle/>
          <a:p>
            <a:r>
              <a:rPr lang="ja-JP" altLang="en-US" dirty="0"/>
              <a:t>分析の例（太陽黒点データ）</a:t>
            </a:r>
            <a:r>
              <a:rPr lang="en-US" altLang="ja-JP" dirty="0"/>
              <a:t>Prophet </a:t>
            </a:r>
            <a:r>
              <a:rPr lang="ja-JP" altLang="en-US" dirty="0"/>
              <a:t>を使用</a:t>
            </a:r>
            <a:endParaRPr kumimoji="1" lang="ja-JP" altLang="en-US" dirty="0"/>
          </a:p>
        </p:txBody>
      </p:sp>
      <p:sp>
        <p:nvSpPr>
          <p:cNvPr id="4" name="スライド番号プレースホルダー 3">
            <a:extLst>
              <a:ext uri="{FF2B5EF4-FFF2-40B4-BE49-F238E27FC236}">
                <a16:creationId xmlns:a16="http://schemas.microsoft.com/office/drawing/2014/main" id="{15D60E34-A209-3C54-6BBE-E9ECE77C2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7F86E91F-6F5E-57E8-8665-9AD7F29243F5}"/>
              </a:ext>
            </a:extLst>
          </p:cNvPr>
          <p:cNvPicPr>
            <a:picLocks noChangeAspect="1"/>
          </p:cNvPicPr>
          <p:nvPr/>
        </p:nvPicPr>
        <p:blipFill>
          <a:blip r:embed="rId2"/>
          <a:stretch>
            <a:fillRect/>
          </a:stretch>
        </p:blipFill>
        <p:spPr>
          <a:xfrm>
            <a:off x="-2657" y="1517078"/>
            <a:ext cx="9110212" cy="5416471"/>
          </a:xfrm>
          <a:prstGeom prst="rect">
            <a:avLst/>
          </a:prstGeom>
        </p:spPr>
      </p:pic>
      <p:sp>
        <p:nvSpPr>
          <p:cNvPr id="7" name="テキスト ボックス 6">
            <a:extLst>
              <a:ext uri="{FF2B5EF4-FFF2-40B4-BE49-F238E27FC236}">
                <a16:creationId xmlns:a16="http://schemas.microsoft.com/office/drawing/2014/main" id="{223B96DA-F22D-EB38-E3DA-BAFC614A8E2D}"/>
              </a:ext>
            </a:extLst>
          </p:cNvPr>
          <p:cNvSpPr txBox="1"/>
          <p:nvPr/>
        </p:nvSpPr>
        <p:spPr>
          <a:xfrm>
            <a:off x="360947" y="843340"/>
            <a:ext cx="8624839" cy="461665"/>
          </a:xfrm>
          <a:prstGeom prst="rect">
            <a:avLst/>
          </a:prstGeom>
          <a:noFill/>
        </p:spPr>
        <p:txBody>
          <a:bodyPr wrap="square">
            <a:spAutoFit/>
          </a:bodyPr>
          <a:lstStyle/>
          <a:p>
            <a:r>
              <a:rPr lang="ja-JP" altLang="en-US" sz="2400" dirty="0"/>
              <a:t>黒色：元データ　水色：元データから算出されたトレンド</a:t>
            </a:r>
          </a:p>
        </p:txBody>
      </p:sp>
    </p:spTree>
    <p:extLst>
      <p:ext uri="{BB962C8B-B14F-4D97-AF65-F5344CB8AC3E}">
        <p14:creationId xmlns:p14="http://schemas.microsoft.com/office/powerpoint/2010/main" val="27064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D88448-5387-4E74-054E-FE4A6FF17D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楕円 2">
            <a:extLst>
              <a:ext uri="{FF2B5EF4-FFF2-40B4-BE49-F238E27FC236}">
                <a16:creationId xmlns:a16="http://schemas.microsoft.com/office/drawing/2014/main" id="{18C52FDA-87AF-9D72-9259-A41E1F8A2557}"/>
              </a:ext>
            </a:extLst>
          </p:cNvPr>
          <p:cNvSpPr/>
          <p:nvPr/>
        </p:nvSpPr>
        <p:spPr>
          <a:xfrm>
            <a:off x="397042" y="511342"/>
            <a:ext cx="7760369" cy="61240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621E9C86-3AAD-96FF-7762-AF28CE5C1859}"/>
              </a:ext>
            </a:extLst>
          </p:cNvPr>
          <p:cNvSpPr/>
          <p:nvPr/>
        </p:nvSpPr>
        <p:spPr>
          <a:xfrm>
            <a:off x="986589" y="1822785"/>
            <a:ext cx="6671511" cy="45900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知的な</a:t>
            </a:r>
            <a:r>
              <a:rPr kumimoji="1" lang="en-US"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IT</a:t>
            </a:r>
            <a:r>
              <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システム</a:t>
            </a:r>
          </a:p>
        </p:txBody>
      </p:sp>
      <p:sp>
        <p:nvSpPr>
          <p:cNvPr id="5" name="楕円 4">
            <a:extLst>
              <a:ext uri="{FF2B5EF4-FFF2-40B4-BE49-F238E27FC236}">
                <a16:creationId xmlns:a16="http://schemas.microsoft.com/office/drawing/2014/main" id="{6B81A2B0-10EA-896E-F9E1-584D80B29865}"/>
              </a:ext>
            </a:extLst>
          </p:cNvPr>
          <p:cNvSpPr/>
          <p:nvPr/>
        </p:nvSpPr>
        <p:spPr>
          <a:xfrm>
            <a:off x="1576136" y="3200400"/>
            <a:ext cx="5528511" cy="30698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9E15F69-62D3-E941-EB06-2A332BD1C6E9}"/>
              </a:ext>
            </a:extLst>
          </p:cNvPr>
          <p:cNvSpPr txBox="1"/>
          <p:nvPr/>
        </p:nvSpPr>
        <p:spPr>
          <a:xfrm>
            <a:off x="2992855" y="1009392"/>
            <a:ext cx="4572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知的なITシステム</a:t>
            </a:r>
          </a:p>
        </p:txBody>
      </p:sp>
      <p:sp>
        <p:nvSpPr>
          <p:cNvPr id="8" name="テキスト ボックス 7">
            <a:extLst>
              <a:ext uri="{FF2B5EF4-FFF2-40B4-BE49-F238E27FC236}">
                <a16:creationId xmlns:a16="http://schemas.microsoft.com/office/drawing/2014/main" id="{D94A4BDA-D25E-4F04-E9DB-68EF07375D91}"/>
              </a:ext>
            </a:extLst>
          </p:cNvPr>
          <p:cNvSpPr txBox="1"/>
          <p:nvPr/>
        </p:nvSpPr>
        <p:spPr>
          <a:xfrm>
            <a:off x="3519236" y="356877"/>
            <a:ext cx="1415772"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a:t>
            </a:r>
          </a:p>
        </p:txBody>
      </p:sp>
      <p:sp>
        <p:nvSpPr>
          <p:cNvPr id="9" name="テキスト ボックス 8">
            <a:extLst>
              <a:ext uri="{FF2B5EF4-FFF2-40B4-BE49-F238E27FC236}">
                <a16:creationId xmlns:a16="http://schemas.microsoft.com/office/drawing/2014/main" id="{6FB3AF90-AED7-A1EF-F91B-E539F950854D}"/>
              </a:ext>
            </a:extLst>
          </p:cNvPr>
          <p:cNvSpPr txBox="1"/>
          <p:nvPr/>
        </p:nvSpPr>
        <p:spPr>
          <a:xfrm>
            <a:off x="3569340" y="1678750"/>
            <a:ext cx="1415772"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機械学習</a:t>
            </a:r>
          </a:p>
        </p:txBody>
      </p:sp>
      <p:sp>
        <p:nvSpPr>
          <p:cNvPr id="11" name="テキスト ボックス 10">
            <a:extLst>
              <a:ext uri="{FF2B5EF4-FFF2-40B4-BE49-F238E27FC236}">
                <a16:creationId xmlns:a16="http://schemas.microsoft.com/office/drawing/2014/main" id="{8863FEF5-D42A-F289-05F0-8D2DB1334356}"/>
              </a:ext>
            </a:extLst>
          </p:cNvPr>
          <p:cNvSpPr txBox="1"/>
          <p:nvPr/>
        </p:nvSpPr>
        <p:spPr>
          <a:xfrm>
            <a:off x="2195763" y="2316409"/>
            <a:ext cx="456598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データから</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し、知的能力を向上</a:t>
            </a:r>
          </a:p>
        </p:txBody>
      </p:sp>
      <p:sp>
        <p:nvSpPr>
          <p:cNvPr id="12" name="テキスト ボックス 11">
            <a:extLst>
              <a:ext uri="{FF2B5EF4-FFF2-40B4-BE49-F238E27FC236}">
                <a16:creationId xmlns:a16="http://schemas.microsoft.com/office/drawing/2014/main" id="{AB32A786-4DB9-526E-EE94-0404FBED5B11}"/>
              </a:ext>
            </a:extLst>
          </p:cNvPr>
          <p:cNvSpPr txBox="1"/>
          <p:nvPr/>
        </p:nvSpPr>
        <p:spPr>
          <a:xfrm>
            <a:off x="2845016" y="3111713"/>
            <a:ext cx="2954655"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ディープラーニング</a:t>
            </a:r>
          </a:p>
        </p:txBody>
      </p:sp>
      <p:sp>
        <p:nvSpPr>
          <p:cNvPr id="14" name="テキスト ボックス 13">
            <a:extLst>
              <a:ext uri="{FF2B5EF4-FFF2-40B4-BE49-F238E27FC236}">
                <a16:creationId xmlns:a16="http://schemas.microsoft.com/office/drawing/2014/main" id="{21669F09-56C6-8A47-4557-C3ED0AC72B6E}"/>
              </a:ext>
            </a:extLst>
          </p:cNvPr>
          <p:cNvSpPr txBox="1"/>
          <p:nvPr/>
        </p:nvSpPr>
        <p:spPr>
          <a:xfrm>
            <a:off x="2189747" y="3978921"/>
            <a:ext cx="4572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データから</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し、複雑なタスクを実行。</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多層のニューラルネットワーク</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1157093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CA6CF-C823-AB90-122F-8CD09034378D}"/>
              </a:ext>
            </a:extLst>
          </p:cNvPr>
          <p:cNvSpPr>
            <a:spLocks noGrp="1"/>
          </p:cNvSpPr>
          <p:nvPr>
            <p:ph type="title"/>
          </p:nvPr>
        </p:nvSpPr>
        <p:spPr>
          <a:xfrm>
            <a:off x="321845" y="175028"/>
            <a:ext cx="8461208" cy="764851"/>
          </a:xfrm>
        </p:spPr>
        <p:txBody>
          <a:bodyPr>
            <a:normAutofit/>
          </a:bodyPr>
          <a:lstStyle/>
          <a:p>
            <a:r>
              <a:rPr lang="ja-JP" altLang="en-US" dirty="0"/>
              <a:t>予測の例（太陽黒点データ）</a:t>
            </a:r>
            <a:r>
              <a:rPr lang="en-US" altLang="ja-JP" dirty="0"/>
              <a:t>Prophet </a:t>
            </a:r>
            <a:r>
              <a:rPr lang="ja-JP" altLang="en-US" dirty="0"/>
              <a:t>を使用</a:t>
            </a:r>
            <a:endParaRPr kumimoji="1" lang="ja-JP" altLang="en-US" dirty="0"/>
          </a:p>
        </p:txBody>
      </p:sp>
      <p:sp>
        <p:nvSpPr>
          <p:cNvPr id="4" name="スライド番号プレースホルダー 3">
            <a:extLst>
              <a:ext uri="{FF2B5EF4-FFF2-40B4-BE49-F238E27FC236}">
                <a16:creationId xmlns:a16="http://schemas.microsoft.com/office/drawing/2014/main" id="{15D60E34-A209-3C54-6BBE-E9ECE77C2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5E295785-1C79-7CC8-8355-3B7EC0C41EF5}"/>
              </a:ext>
            </a:extLst>
          </p:cNvPr>
          <p:cNvPicPr>
            <a:picLocks noChangeAspect="1"/>
          </p:cNvPicPr>
          <p:nvPr/>
        </p:nvPicPr>
        <p:blipFill>
          <a:blip r:embed="rId2"/>
          <a:stretch>
            <a:fillRect/>
          </a:stretch>
        </p:blipFill>
        <p:spPr>
          <a:xfrm>
            <a:off x="97814" y="1548393"/>
            <a:ext cx="8353167" cy="5225987"/>
          </a:xfrm>
          <a:prstGeom prst="rect">
            <a:avLst/>
          </a:prstGeom>
        </p:spPr>
      </p:pic>
      <p:sp>
        <p:nvSpPr>
          <p:cNvPr id="5" name="テキスト ボックス 4">
            <a:extLst>
              <a:ext uri="{FF2B5EF4-FFF2-40B4-BE49-F238E27FC236}">
                <a16:creationId xmlns:a16="http://schemas.microsoft.com/office/drawing/2014/main" id="{74CAE673-1032-5928-CA6E-755BA5159CB4}"/>
              </a:ext>
            </a:extLst>
          </p:cNvPr>
          <p:cNvSpPr txBox="1"/>
          <p:nvPr/>
        </p:nvSpPr>
        <p:spPr>
          <a:xfrm>
            <a:off x="418699" y="852843"/>
            <a:ext cx="8666306" cy="830997"/>
          </a:xfrm>
          <a:prstGeom prst="rect">
            <a:avLst/>
          </a:prstGeom>
          <a:noFill/>
        </p:spPr>
        <p:txBody>
          <a:bodyPr wrap="square">
            <a:spAutoFit/>
          </a:bodyPr>
          <a:lstStyle/>
          <a:p>
            <a:r>
              <a:rPr lang="ja-JP" altLang="en-US" sz="2400" dirty="0"/>
              <a:t>黒：元データ　水色：分析結果（短期的な変動を除去．将来予測）</a:t>
            </a:r>
            <a:endParaRPr lang="en-US" altLang="ja-JP" sz="2400" dirty="0"/>
          </a:p>
        </p:txBody>
      </p:sp>
    </p:spTree>
    <p:extLst>
      <p:ext uri="{BB962C8B-B14F-4D97-AF65-F5344CB8AC3E}">
        <p14:creationId xmlns:p14="http://schemas.microsoft.com/office/powerpoint/2010/main" val="2223797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84592-0110-E7A5-0CCF-D920E7B175F4}"/>
              </a:ext>
            </a:extLst>
          </p:cNvPr>
          <p:cNvSpPr>
            <a:spLocks noGrp="1"/>
          </p:cNvSpPr>
          <p:nvPr>
            <p:ph type="title"/>
          </p:nvPr>
        </p:nvSpPr>
        <p:spPr/>
        <p:txBody>
          <a:bodyPr>
            <a:normAutofit fontScale="90000"/>
          </a:bodyPr>
          <a:lstStyle/>
          <a:p>
            <a:r>
              <a:rPr kumimoji="1" lang="en-US" altLang="ja-JP" dirty="0"/>
              <a:t>Prophet</a:t>
            </a:r>
            <a:endParaRPr kumimoji="1" lang="ja-JP" altLang="en-US" dirty="0"/>
          </a:p>
        </p:txBody>
      </p:sp>
      <p:sp>
        <p:nvSpPr>
          <p:cNvPr id="3" name="コンテンツ プレースホルダー 2">
            <a:extLst>
              <a:ext uri="{FF2B5EF4-FFF2-40B4-BE49-F238E27FC236}">
                <a16:creationId xmlns:a16="http://schemas.microsoft.com/office/drawing/2014/main" id="{B920470B-FF74-95B9-028A-521899C9E5CD}"/>
              </a:ext>
            </a:extLst>
          </p:cNvPr>
          <p:cNvSpPr>
            <a:spLocks noGrp="1"/>
          </p:cNvSpPr>
          <p:nvPr>
            <p:ph idx="1"/>
          </p:nvPr>
        </p:nvSpPr>
        <p:spPr/>
        <p:txBody>
          <a:bodyPr>
            <a:normAutofit/>
          </a:bodyPr>
          <a:lstStyle/>
          <a:p>
            <a:r>
              <a:rPr kumimoji="1" lang="en-US" altLang="ja-JP" sz="2400" dirty="0"/>
              <a:t>Prophet </a:t>
            </a:r>
            <a:r>
              <a:rPr kumimoji="1" lang="ja-JP" altLang="en-US" sz="2400" dirty="0"/>
              <a:t>は </a:t>
            </a:r>
            <a:r>
              <a:rPr kumimoji="1" lang="en-US" altLang="ja-JP" sz="2400" dirty="0"/>
              <a:t>Python </a:t>
            </a:r>
            <a:r>
              <a:rPr kumimoji="1" lang="ja-JP" altLang="en-US" sz="2400" dirty="0"/>
              <a:t>のライブラリ</a:t>
            </a:r>
            <a:endParaRPr kumimoji="1" lang="en-US" altLang="ja-JP" sz="2400" dirty="0"/>
          </a:p>
          <a:p>
            <a:r>
              <a:rPr lang="ja-JP" altLang="en-US" sz="2400" b="1" dirty="0"/>
              <a:t>時系列データ</a:t>
            </a:r>
            <a:r>
              <a:rPr lang="ja-JP" altLang="en-US" sz="2400" dirty="0"/>
              <a:t>に対して、</a:t>
            </a:r>
            <a:r>
              <a:rPr lang="ja-JP" altLang="en-US" sz="2400" b="1" dirty="0"/>
              <a:t>周期性、トレンド、特定のイベントや時期との関連性</a:t>
            </a:r>
            <a:r>
              <a:rPr lang="ja-JP" altLang="en-US" sz="2400" dirty="0"/>
              <a:t>を</a:t>
            </a:r>
            <a:r>
              <a:rPr lang="ja-JP" altLang="en-US" sz="2400" b="1" dirty="0"/>
              <a:t>分析</a:t>
            </a:r>
            <a:r>
              <a:rPr lang="ja-JP" altLang="en-US" sz="2400" dirty="0"/>
              <a:t>する機能を持つ</a:t>
            </a:r>
            <a:endParaRPr lang="en-US" altLang="ja-JP" sz="2400" dirty="0"/>
          </a:p>
          <a:p>
            <a:r>
              <a:rPr kumimoji="1" lang="ja-JP" altLang="en-US" sz="2400" b="1" dirty="0"/>
              <a:t>機械学習</a:t>
            </a:r>
            <a:r>
              <a:rPr kumimoji="1" lang="ja-JP" altLang="en-US" sz="2400" dirty="0"/>
              <a:t>の一手法（ただし，ニューラルネットワークではない）</a:t>
            </a:r>
          </a:p>
        </p:txBody>
      </p:sp>
      <p:sp>
        <p:nvSpPr>
          <p:cNvPr id="4" name="スライド番号プレースホルダー 3">
            <a:extLst>
              <a:ext uri="{FF2B5EF4-FFF2-40B4-BE49-F238E27FC236}">
                <a16:creationId xmlns:a16="http://schemas.microsoft.com/office/drawing/2014/main" id="{2C9EB7F2-8186-4A2D-FDBD-B208BB7DD3D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D450998-83F3-7C19-809C-EC36FAD5616D}"/>
              </a:ext>
            </a:extLst>
          </p:cNvPr>
          <p:cNvPicPr>
            <a:picLocks noChangeAspect="1"/>
          </p:cNvPicPr>
          <p:nvPr/>
        </p:nvPicPr>
        <p:blipFill>
          <a:blip r:embed="rId2"/>
          <a:stretch>
            <a:fillRect/>
          </a:stretch>
        </p:blipFill>
        <p:spPr>
          <a:xfrm>
            <a:off x="1717711" y="3883790"/>
            <a:ext cx="4474186" cy="2799182"/>
          </a:xfrm>
          <a:prstGeom prst="rect">
            <a:avLst/>
          </a:prstGeom>
        </p:spPr>
      </p:pic>
      <p:sp>
        <p:nvSpPr>
          <p:cNvPr id="6" name="テキスト ボックス 5">
            <a:extLst>
              <a:ext uri="{FF2B5EF4-FFF2-40B4-BE49-F238E27FC236}">
                <a16:creationId xmlns:a16="http://schemas.microsoft.com/office/drawing/2014/main" id="{27FD73E5-8410-3517-08F6-E12E15ABB697}"/>
              </a:ext>
            </a:extLst>
          </p:cNvPr>
          <p:cNvSpPr txBox="1"/>
          <p:nvPr/>
        </p:nvSpPr>
        <p:spPr>
          <a:xfrm>
            <a:off x="813334" y="3097337"/>
            <a:ext cx="8666306" cy="830997"/>
          </a:xfrm>
          <a:prstGeom prst="rect">
            <a:avLst/>
          </a:prstGeom>
          <a:noFill/>
        </p:spPr>
        <p:txBody>
          <a:bodyPr wrap="square">
            <a:spAutoFit/>
          </a:bodyPr>
          <a:lstStyle/>
          <a:p>
            <a:r>
              <a:rPr lang="ja-JP" altLang="en-US" sz="2400" dirty="0"/>
              <a:t>過去データの学習により，周期性，トレンドなどのパターンが抽出され，未来予測に適用</a:t>
            </a:r>
            <a:endParaRPr lang="en-US" altLang="ja-JP" sz="2400" dirty="0"/>
          </a:p>
        </p:txBody>
      </p:sp>
    </p:spTree>
    <p:extLst>
      <p:ext uri="{BB962C8B-B14F-4D97-AF65-F5344CB8AC3E}">
        <p14:creationId xmlns:p14="http://schemas.microsoft.com/office/powerpoint/2010/main" val="2407435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7CC2F-F8F0-1B3E-88F3-176120EB8F56}"/>
              </a:ext>
            </a:extLst>
          </p:cNvPr>
          <p:cNvSpPr>
            <a:spLocks noGrp="1"/>
          </p:cNvSpPr>
          <p:nvPr>
            <p:ph type="title"/>
          </p:nvPr>
        </p:nvSpPr>
        <p:spPr/>
        <p:txBody>
          <a:bodyPr>
            <a:normAutofit fontScale="90000"/>
          </a:bodyPr>
          <a:lstStyle/>
          <a:p>
            <a:r>
              <a:rPr kumimoji="1" lang="ja-JP" altLang="en-US" dirty="0"/>
              <a:t>未来予測の様々な手法</a:t>
            </a:r>
          </a:p>
        </p:txBody>
      </p:sp>
      <p:sp>
        <p:nvSpPr>
          <p:cNvPr id="3" name="コンテンツ プレースホルダー 2">
            <a:extLst>
              <a:ext uri="{FF2B5EF4-FFF2-40B4-BE49-F238E27FC236}">
                <a16:creationId xmlns:a16="http://schemas.microsoft.com/office/drawing/2014/main" id="{A8C381E3-E931-F934-855B-F1EFACE39EB9}"/>
              </a:ext>
            </a:extLst>
          </p:cNvPr>
          <p:cNvSpPr>
            <a:spLocks noGrp="1"/>
          </p:cNvSpPr>
          <p:nvPr>
            <p:ph idx="1"/>
          </p:nvPr>
        </p:nvSpPr>
        <p:spPr/>
        <p:txBody>
          <a:bodyPr>
            <a:normAutofit/>
          </a:bodyPr>
          <a:lstStyle/>
          <a:p>
            <a:r>
              <a:rPr kumimoji="1" lang="en-US" altLang="ja-JP" sz="2400" b="1" dirty="0"/>
              <a:t>Prophet</a:t>
            </a:r>
          </a:p>
          <a:p>
            <a:pPr lvl="1"/>
            <a:r>
              <a:rPr lang="ja-JP" altLang="en-US" dirty="0"/>
              <a:t>機械学習のために，統計技術を使用（学習の結果を確認しやすい）</a:t>
            </a:r>
            <a:endParaRPr lang="en-US" altLang="ja-JP" dirty="0"/>
          </a:p>
          <a:p>
            <a:pPr lvl="1"/>
            <a:r>
              <a:rPr lang="ja-JP" altLang="en-US" dirty="0"/>
              <a:t>複雑なパターンでの予測が苦手</a:t>
            </a:r>
            <a:endParaRPr lang="en-US" altLang="ja-JP" dirty="0"/>
          </a:p>
          <a:p>
            <a:endParaRPr kumimoji="1" lang="en-US" altLang="ja-JP" sz="2400" dirty="0"/>
          </a:p>
          <a:p>
            <a:r>
              <a:rPr kumimoji="1" lang="ja-JP" altLang="en-US" sz="2400" b="1" dirty="0"/>
              <a:t>ニューラルネットワークの一種：リカレントニューラルネットワーク</a:t>
            </a:r>
            <a:endParaRPr kumimoji="1" lang="en-US" altLang="ja-JP" sz="2400" b="1" dirty="0"/>
          </a:p>
          <a:p>
            <a:pPr lvl="1"/>
            <a:r>
              <a:rPr lang="ja-JP" altLang="en-US" dirty="0"/>
              <a:t>複雑なパターンでの学習，予測が可能</a:t>
            </a:r>
            <a:endParaRPr lang="en-US" altLang="ja-JP" dirty="0"/>
          </a:p>
          <a:p>
            <a:pPr lvl="1"/>
            <a:r>
              <a:rPr kumimoji="1" lang="ja-JP" altLang="en-US" dirty="0"/>
              <a:t>学習のために大量のデータを必要とする</a:t>
            </a:r>
          </a:p>
        </p:txBody>
      </p:sp>
      <p:sp>
        <p:nvSpPr>
          <p:cNvPr id="4" name="スライド番号プレースホルダー 3">
            <a:extLst>
              <a:ext uri="{FF2B5EF4-FFF2-40B4-BE49-F238E27FC236}">
                <a16:creationId xmlns:a16="http://schemas.microsoft.com/office/drawing/2014/main" id="{BA25B50C-D71C-5C19-2F20-AD05B4F023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81400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1F1E1-12D9-1BFA-FBE1-D5528D7DAD1D}"/>
              </a:ext>
            </a:extLst>
          </p:cNvPr>
          <p:cNvSpPr>
            <a:spLocks noGrp="1"/>
          </p:cNvSpPr>
          <p:nvPr>
            <p:ph type="title"/>
          </p:nvPr>
        </p:nvSpPr>
        <p:spPr/>
        <p:txBody>
          <a:bodyPr>
            <a:normAutofit fontScale="90000"/>
          </a:bodyPr>
          <a:lstStyle/>
          <a:p>
            <a:r>
              <a:rPr kumimoji="1" lang="ja-JP" altLang="en-US" dirty="0"/>
              <a:t>リカレントニューラルネットワーク（</a:t>
            </a:r>
            <a:r>
              <a:rPr kumimoji="1" lang="en-US" altLang="ja-JP" dirty="0"/>
              <a:t>RNN</a:t>
            </a:r>
            <a:r>
              <a:rPr kumimoji="1" lang="ja-JP" altLang="en-US" dirty="0"/>
              <a:t>）</a:t>
            </a:r>
          </a:p>
        </p:txBody>
      </p:sp>
      <p:sp>
        <p:nvSpPr>
          <p:cNvPr id="3" name="コンテンツ プレースホルダー 2">
            <a:extLst>
              <a:ext uri="{FF2B5EF4-FFF2-40B4-BE49-F238E27FC236}">
                <a16:creationId xmlns:a16="http://schemas.microsoft.com/office/drawing/2014/main" id="{B068BBAD-0464-2C38-1E72-4F1C64180CEC}"/>
              </a:ext>
            </a:extLst>
          </p:cNvPr>
          <p:cNvSpPr>
            <a:spLocks noGrp="1"/>
          </p:cNvSpPr>
          <p:nvPr>
            <p:ph idx="1"/>
          </p:nvPr>
        </p:nvSpPr>
        <p:spPr>
          <a:xfrm>
            <a:off x="321845" y="762417"/>
            <a:ext cx="8461208" cy="5333166"/>
          </a:xfrm>
        </p:spPr>
        <p:txBody>
          <a:bodyPr>
            <a:noAutofit/>
          </a:bodyPr>
          <a:lstStyle/>
          <a:p>
            <a:pPr marL="0" indent="0">
              <a:buNone/>
            </a:pPr>
            <a:r>
              <a:rPr kumimoji="1" lang="ja-JP" altLang="en-US" sz="2400" b="1" dirty="0"/>
              <a:t>仕組み</a:t>
            </a:r>
            <a:endParaRPr kumimoji="1" lang="en-US" altLang="ja-JP" sz="2400" b="1" dirty="0"/>
          </a:p>
          <a:p>
            <a:r>
              <a:rPr kumimoji="1" lang="ja-JP" altLang="en-US" sz="2400" b="1" dirty="0"/>
              <a:t>回帰構造を持つニューラルネットワーク（出力の一部を次の入力に使用）</a:t>
            </a:r>
            <a:endParaRPr kumimoji="1" lang="en-US" altLang="ja-JP" sz="2400" b="1" dirty="0"/>
          </a:p>
          <a:p>
            <a:r>
              <a:rPr lang="ja-JP" altLang="en-US" sz="2400" dirty="0"/>
              <a:t>過去の情報を考慮した処理が可能</a:t>
            </a:r>
            <a:endParaRPr kumimoji="1" lang="en-US" altLang="ja-JP" sz="2400" b="1" dirty="0"/>
          </a:p>
          <a:p>
            <a:endParaRPr lang="en-US" altLang="ja-JP" sz="2400" b="1" dirty="0"/>
          </a:p>
          <a:p>
            <a:pPr marL="0" indent="0">
              <a:buNone/>
            </a:pPr>
            <a:r>
              <a:rPr lang="ja-JP" altLang="en-US" sz="2400" b="1" dirty="0"/>
              <a:t>特徴</a:t>
            </a:r>
            <a:endParaRPr lang="en-US" altLang="ja-JP" sz="2400" b="1" dirty="0"/>
          </a:p>
          <a:p>
            <a:r>
              <a:rPr lang="ja-JP" altLang="en-US" sz="2400" b="1" dirty="0"/>
              <a:t>時系列データ</a:t>
            </a:r>
            <a:r>
              <a:rPr lang="ja-JP" altLang="en-US" sz="2400" dirty="0"/>
              <a:t>の扱いに適している</a:t>
            </a:r>
            <a:endParaRPr lang="en-US" altLang="ja-JP" sz="2400" dirty="0"/>
          </a:p>
          <a:p>
            <a:r>
              <a:rPr lang="ja-JP" altLang="en-US" sz="2400" b="1" dirty="0"/>
              <a:t>複雑なパターン</a:t>
            </a:r>
            <a:r>
              <a:rPr lang="ja-JP" altLang="en-US" sz="2400" dirty="0"/>
              <a:t>の学習が可能．データの長さに制約はない</a:t>
            </a:r>
            <a:endParaRPr lang="en-US" altLang="ja-JP" sz="2400" dirty="0"/>
          </a:p>
          <a:p>
            <a:r>
              <a:rPr lang="en-US" altLang="ja-JP" sz="2400" dirty="0"/>
              <a:t>LSTM</a:t>
            </a:r>
            <a:r>
              <a:rPr lang="ja-JP" altLang="en-US" sz="2400" dirty="0"/>
              <a:t>等の</a:t>
            </a:r>
            <a:r>
              <a:rPr lang="ja-JP" altLang="en-US" sz="2400" b="1" dirty="0"/>
              <a:t>改良版</a:t>
            </a:r>
            <a:r>
              <a:rPr lang="ja-JP" altLang="en-US" sz="2400" dirty="0"/>
              <a:t>では長期記憶が可能（</a:t>
            </a:r>
            <a:r>
              <a:rPr lang="ja-JP" altLang="en-US" sz="2400" b="1" dirty="0"/>
              <a:t>長期的なパターン</a:t>
            </a:r>
            <a:r>
              <a:rPr lang="ja-JP" altLang="en-US" sz="2400" dirty="0"/>
              <a:t>の学習が可能）</a:t>
            </a:r>
            <a:endParaRPr lang="en-US" altLang="ja-JP" sz="2400" dirty="0"/>
          </a:p>
          <a:p>
            <a:endParaRPr lang="en-US" altLang="ja-JP" sz="2400" dirty="0"/>
          </a:p>
          <a:p>
            <a:pPr marL="0" indent="0">
              <a:buNone/>
            </a:pPr>
            <a:r>
              <a:rPr lang="ja-JP" altLang="en-US" sz="2400" b="1" dirty="0"/>
              <a:t>主な応用分野</a:t>
            </a:r>
            <a:endParaRPr lang="en-US" altLang="ja-JP" sz="2400" b="1" dirty="0"/>
          </a:p>
          <a:p>
            <a:r>
              <a:rPr lang="ja-JP" altLang="en-US" sz="2400" dirty="0"/>
              <a:t>時系列データの将来予測</a:t>
            </a:r>
            <a:endParaRPr kumimoji="1" lang="en-US" altLang="ja-JP" sz="2400" b="1" dirty="0"/>
          </a:p>
          <a:p>
            <a:endParaRPr lang="en-US" altLang="ja-JP" sz="2400" b="1" dirty="0"/>
          </a:p>
        </p:txBody>
      </p:sp>
      <p:sp>
        <p:nvSpPr>
          <p:cNvPr id="4" name="スライド番号プレースホルダー 3">
            <a:extLst>
              <a:ext uri="{FF2B5EF4-FFF2-40B4-BE49-F238E27FC236}">
                <a16:creationId xmlns:a16="http://schemas.microsoft.com/office/drawing/2014/main" id="{86DC1885-91CD-0740-C48C-CDDE4D8895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62010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B9D4D-38C0-4475-BD87-4937406A66D4}"/>
              </a:ext>
            </a:extLst>
          </p:cNvPr>
          <p:cNvSpPr>
            <a:spLocks noGrp="1"/>
          </p:cNvSpPr>
          <p:nvPr>
            <p:ph type="title"/>
          </p:nvPr>
        </p:nvSpPr>
        <p:spPr/>
        <p:txBody>
          <a:bodyPr>
            <a:normAutofit fontScale="90000"/>
          </a:bodyPr>
          <a:lstStyle/>
          <a:p>
            <a:r>
              <a:rPr lang="ja-JP" altLang="en-US" dirty="0"/>
              <a:t>リカレントニューラルネットワーク</a:t>
            </a:r>
            <a:endParaRPr kumimoji="1" lang="ja-JP" altLang="en-US" dirty="0"/>
          </a:p>
        </p:txBody>
      </p:sp>
      <p:sp>
        <p:nvSpPr>
          <p:cNvPr id="4" name="スライド番号プレースホルダー 3">
            <a:extLst>
              <a:ext uri="{FF2B5EF4-FFF2-40B4-BE49-F238E27FC236}">
                <a16:creationId xmlns:a16="http://schemas.microsoft.com/office/drawing/2014/main" id="{9594A79F-EAAD-417D-BE46-C6325394D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CC10A961-EF4D-4DCF-8D11-D4B4E2AAD1AD}"/>
              </a:ext>
            </a:extLst>
          </p:cNvPr>
          <p:cNvSpPr/>
          <p:nvPr/>
        </p:nvSpPr>
        <p:spPr>
          <a:xfrm>
            <a:off x="572008" y="3806060"/>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5">
            <a:extLst>
              <a:ext uri="{FF2B5EF4-FFF2-40B4-BE49-F238E27FC236}">
                <a16:creationId xmlns:a16="http://schemas.microsoft.com/office/drawing/2014/main" id="{BAF2B184-F243-4694-BF1C-46882A8FF64D}"/>
              </a:ext>
            </a:extLst>
          </p:cNvPr>
          <p:cNvSpPr/>
          <p:nvPr/>
        </p:nvSpPr>
        <p:spPr>
          <a:xfrm>
            <a:off x="7443792" y="3806060"/>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F616214-D344-4728-8FB0-FF36170922D0}"/>
              </a:ext>
            </a:extLst>
          </p:cNvPr>
          <p:cNvSpPr/>
          <p:nvPr/>
        </p:nvSpPr>
        <p:spPr>
          <a:xfrm>
            <a:off x="1371368" y="2957335"/>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595E57DD-2FA4-4A5F-8327-5F394ADD6773}"/>
              </a:ext>
            </a:extLst>
          </p:cNvPr>
          <p:cNvSpPr/>
          <p:nvPr/>
        </p:nvSpPr>
        <p:spPr>
          <a:xfrm>
            <a:off x="3044400" y="2957334"/>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70C9EB6-DA51-442F-BF26-77FBC7535042}"/>
              </a:ext>
            </a:extLst>
          </p:cNvPr>
          <p:cNvSpPr/>
          <p:nvPr/>
        </p:nvSpPr>
        <p:spPr>
          <a:xfrm>
            <a:off x="4717432" y="2957333"/>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437351-5A4B-444B-8BB3-B2AF20E43460}"/>
              </a:ext>
            </a:extLst>
          </p:cNvPr>
          <p:cNvSpPr/>
          <p:nvPr/>
        </p:nvSpPr>
        <p:spPr>
          <a:xfrm>
            <a:off x="6390464" y="2957332"/>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E597E723-C541-4895-8A9C-60CB5684D169}"/>
              </a:ext>
            </a:extLst>
          </p:cNvPr>
          <p:cNvSpPr/>
          <p:nvPr/>
        </p:nvSpPr>
        <p:spPr>
          <a:xfrm>
            <a:off x="2330176" y="3806060"/>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A30801D8-EE9B-43B0-9963-5C15EA30410C}"/>
              </a:ext>
            </a:extLst>
          </p:cNvPr>
          <p:cNvSpPr/>
          <p:nvPr/>
        </p:nvSpPr>
        <p:spPr>
          <a:xfrm>
            <a:off x="4005422" y="3806060"/>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77B2F02A-2E07-4DA8-9B02-762D40BA9745}"/>
              </a:ext>
            </a:extLst>
          </p:cNvPr>
          <p:cNvSpPr/>
          <p:nvPr/>
        </p:nvSpPr>
        <p:spPr>
          <a:xfrm>
            <a:off x="5676240" y="3806060"/>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BE7D7C7-5A06-4E8E-8CB6-4FE9CA66A1B0}"/>
              </a:ext>
            </a:extLst>
          </p:cNvPr>
          <p:cNvSpPr txBox="1"/>
          <p:nvPr/>
        </p:nvSpPr>
        <p:spPr>
          <a:xfrm>
            <a:off x="887583" y="759851"/>
            <a:ext cx="20313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回帰</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のしくみ</a:t>
            </a:r>
          </a:p>
        </p:txBody>
      </p:sp>
      <p:sp>
        <p:nvSpPr>
          <p:cNvPr id="16" name="矢印: 環状 15">
            <a:extLst>
              <a:ext uri="{FF2B5EF4-FFF2-40B4-BE49-F238E27FC236}">
                <a16:creationId xmlns:a16="http://schemas.microsoft.com/office/drawing/2014/main" id="{92DB7969-0328-4BD6-BFF3-0FF48D979239}"/>
              </a:ext>
            </a:extLst>
          </p:cNvPr>
          <p:cNvSpPr/>
          <p:nvPr/>
        </p:nvSpPr>
        <p:spPr>
          <a:xfrm flipH="1">
            <a:off x="4658823" y="2071716"/>
            <a:ext cx="691619" cy="1448671"/>
          </a:xfrm>
          <a:prstGeom prst="circularArrow">
            <a:avLst>
              <a:gd name="adj1" fmla="val 12500"/>
              <a:gd name="adj2" fmla="val 992738"/>
              <a:gd name="adj3" fmla="val 20457681"/>
              <a:gd name="adj4" fmla="val 10800000"/>
              <a:gd name="adj5" fmla="val 21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ED9AE6B-1F28-4CE5-8755-135488EF48C7}"/>
              </a:ext>
            </a:extLst>
          </p:cNvPr>
          <p:cNvSpPr txBox="1"/>
          <p:nvPr/>
        </p:nvSpPr>
        <p:spPr>
          <a:xfrm>
            <a:off x="4555534" y="171372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回帰</a:t>
            </a:r>
          </a:p>
        </p:txBody>
      </p:sp>
      <p:sp>
        <p:nvSpPr>
          <p:cNvPr id="19" name="テキスト ボックス 18">
            <a:extLst>
              <a:ext uri="{FF2B5EF4-FFF2-40B4-BE49-F238E27FC236}">
                <a16:creationId xmlns:a16="http://schemas.microsoft.com/office/drawing/2014/main" id="{E73AC68A-3FDA-497F-B7CE-F0EB9668B1E1}"/>
              </a:ext>
            </a:extLst>
          </p:cNvPr>
          <p:cNvSpPr txBox="1"/>
          <p:nvPr/>
        </p:nvSpPr>
        <p:spPr>
          <a:xfrm>
            <a:off x="5393887" y="1221516"/>
            <a:ext cx="357020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前回の実行時での結果を</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記憶しながら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新しい入力に対応</a:t>
            </a:r>
          </a:p>
        </p:txBody>
      </p:sp>
      <p:sp>
        <p:nvSpPr>
          <p:cNvPr id="3" name="矢印: 環状 2">
            <a:extLst>
              <a:ext uri="{FF2B5EF4-FFF2-40B4-BE49-F238E27FC236}">
                <a16:creationId xmlns:a16="http://schemas.microsoft.com/office/drawing/2014/main" id="{AF3E0373-6E12-0E09-83D5-9F4B3EB3C0BA}"/>
              </a:ext>
            </a:extLst>
          </p:cNvPr>
          <p:cNvSpPr/>
          <p:nvPr/>
        </p:nvSpPr>
        <p:spPr>
          <a:xfrm flipH="1">
            <a:off x="3030910" y="2071716"/>
            <a:ext cx="691619" cy="1448671"/>
          </a:xfrm>
          <a:prstGeom prst="circularArrow">
            <a:avLst>
              <a:gd name="adj1" fmla="val 12500"/>
              <a:gd name="adj2" fmla="val 992738"/>
              <a:gd name="adj3" fmla="val 20457681"/>
              <a:gd name="adj4" fmla="val 10800000"/>
              <a:gd name="adj5" fmla="val 21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5ED65357-9460-37ED-0E50-85C56CDD98BC}"/>
              </a:ext>
            </a:extLst>
          </p:cNvPr>
          <p:cNvSpPr txBox="1"/>
          <p:nvPr/>
        </p:nvSpPr>
        <p:spPr>
          <a:xfrm>
            <a:off x="2927621" y="171372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回帰</a:t>
            </a:r>
          </a:p>
        </p:txBody>
      </p:sp>
    </p:spTree>
    <p:extLst>
      <p:ext uri="{BB962C8B-B14F-4D97-AF65-F5344CB8AC3E}">
        <p14:creationId xmlns:p14="http://schemas.microsoft.com/office/powerpoint/2010/main" val="3490884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B9D4D-38C0-4475-BD87-4937406A66D4}"/>
              </a:ext>
            </a:extLst>
          </p:cNvPr>
          <p:cNvSpPr>
            <a:spLocks noGrp="1"/>
          </p:cNvSpPr>
          <p:nvPr>
            <p:ph type="title"/>
          </p:nvPr>
        </p:nvSpPr>
        <p:spPr>
          <a:xfrm>
            <a:off x="321845" y="175028"/>
            <a:ext cx="8461208" cy="701682"/>
          </a:xfrm>
        </p:spPr>
        <p:txBody>
          <a:bodyPr>
            <a:normAutofit fontScale="90000"/>
          </a:bodyPr>
          <a:lstStyle/>
          <a:p>
            <a:r>
              <a:rPr lang="ja-JP" altLang="en-US" dirty="0"/>
              <a:t>リカレントニューラルネットワークの動作イメージ ①</a:t>
            </a:r>
            <a:endParaRPr kumimoji="1" lang="ja-JP" altLang="en-US" dirty="0"/>
          </a:p>
        </p:txBody>
      </p:sp>
      <p:sp>
        <p:nvSpPr>
          <p:cNvPr id="4" name="スライド番号プレースホルダー 3">
            <a:extLst>
              <a:ext uri="{FF2B5EF4-FFF2-40B4-BE49-F238E27FC236}">
                <a16:creationId xmlns:a16="http://schemas.microsoft.com/office/drawing/2014/main" id="{9594A79F-EAAD-417D-BE46-C6325394D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CC10A961-EF4D-4DCF-8D11-D4B4E2AAD1AD}"/>
              </a:ext>
            </a:extLst>
          </p:cNvPr>
          <p:cNvSpPr/>
          <p:nvPr/>
        </p:nvSpPr>
        <p:spPr>
          <a:xfrm>
            <a:off x="1354469" y="3817082"/>
            <a:ext cx="449622" cy="7779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5">
            <a:extLst>
              <a:ext uri="{FF2B5EF4-FFF2-40B4-BE49-F238E27FC236}">
                <a16:creationId xmlns:a16="http://schemas.microsoft.com/office/drawing/2014/main" id="{BAF2B184-F243-4694-BF1C-46882A8FF64D}"/>
              </a:ext>
            </a:extLst>
          </p:cNvPr>
          <p:cNvSpPr/>
          <p:nvPr/>
        </p:nvSpPr>
        <p:spPr>
          <a:xfrm>
            <a:off x="8165686" y="3800044"/>
            <a:ext cx="449622" cy="7779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F616214-D344-4728-8FB0-FF36170922D0}"/>
              </a:ext>
            </a:extLst>
          </p:cNvPr>
          <p:cNvSpPr/>
          <p:nvPr/>
        </p:nvSpPr>
        <p:spPr>
          <a:xfrm>
            <a:off x="2093262" y="2951319"/>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595E57DD-2FA4-4A5F-8327-5F394ADD6773}"/>
              </a:ext>
            </a:extLst>
          </p:cNvPr>
          <p:cNvSpPr/>
          <p:nvPr/>
        </p:nvSpPr>
        <p:spPr>
          <a:xfrm>
            <a:off x="3766294" y="2951318"/>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70C9EB6-DA51-442F-BF26-77FBC7535042}"/>
              </a:ext>
            </a:extLst>
          </p:cNvPr>
          <p:cNvSpPr/>
          <p:nvPr/>
        </p:nvSpPr>
        <p:spPr>
          <a:xfrm>
            <a:off x="5439326" y="2951317"/>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437351-5A4B-444B-8BB3-B2AF20E43460}"/>
              </a:ext>
            </a:extLst>
          </p:cNvPr>
          <p:cNvSpPr/>
          <p:nvPr/>
        </p:nvSpPr>
        <p:spPr>
          <a:xfrm>
            <a:off x="7112358" y="2951316"/>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E597E723-C541-4895-8A9C-60CB5684D169}"/>
              </a:ext>
            </a:extLst>
          </p:cNvPr>
          <p:cNvSpPr/>
          <p:nvPr/>
        </p:nvSpPr>
        <p:spPr>
          <a:xfrm>
            <a:off x="3052070" y="3800044"/>
            <a:ext cx="449622" cy="7779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A30801D8-EE9B-43B0-9963-5C15EA30410C}"/>
              </a:ext>
            </a:extLst>
          </p:cNvPr>
          <p:cNvSpPr/>
          <p:nvPr/>
        </p:nvSpPr>
        <p:spPr>
          <a:xfrm>
            <a:off x="4727316" y="3800044"/>
            <a:ext cx="449622" cy="7779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77B2F02A-2E07-4DA8-9B02-762D40BA9745}"/>
              </a:ext>
            </a:extLst>
          </p:cNvPr>
          <p:cNvSpPr/>
          <p:nvPr/>
        </p:nvSpPr>
        <p:spPr>
          <a:xfrm>
            <a:off x="6398134" y="3800044"/>
            <a:ext cx="449622" cy="7779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13BE9AAF-2BC2-4618-B1A5-31C57A79AA4A}"/>
              </a:ext>
            </a:extLst>
          </p:cNvPr>
          <p:cNvSpPr/>
          <p:nvPr/>
        </p:nvSpPr>
        <p:spPr>
          <a:xfrm>
            <a:off x="489827" y="3095329"/>
            <a:ext cx="554379" cy="7016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0DD77F9A-3BD7-411D-AD4C-1251D60CA0EC}"/>
              </a:ext>
            </a:extLst>
          </p:cNvPr>
          <p:cNvSpPr/>
          <p:nvPr/>
        </p:nvSpPr>
        <p:spPr>
          <a:xfrm>
            <a:off x="481639" y="3893398"/>
            <a:ext cx="554379" cy="7016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91CF200-F27F-42EA-8572-A6DA29852206}"/>
              </a:ext>
            </a:extLst>
          </p:cNvPr>
          <p:cNvSpPr/>
          <p:nvPr/>
        </p:nvSpPr>
        <p:spPr>
          <a:xfrm>
            <a:off x="477084" y="4691467"/>
            <a:ext cx="554379" cy="70168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19636EF0-2550-4F41-AF84-720A19583E43}"/>
              </a:ext>
            </a:extLst>
          </p:cNvPr>
          <p:cNvSpPr txBox="1"/>
          <p:nvPr/>
        </p:nvSpPr>
        <p:spPr>
          <a:xfrm>
            <a:off x="-61623" y="3274743"/>
            <a:ext cx="553998" cy="1938992"/>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データの並び</a:t>
            </a:r>
          </a:p>
        </p:txBody>
      </p:sp>
      <p:sp>
        <p:nvSpPr>
          <p:cNvPr id="21" name="矢印: 右 20">
            <a:extLst>
              <a:ext uri="{FF2B5EF4-FFF2-40B4-BE49-F238E27FC236}">
                <a16:creationId xmlns:a16="http://schemas.microsoft.com/office/drawing/2014/main" id="{85F61453-2920-4118-9070-A8D7959691CF}"/>
              </a:ext>
            </a:extLst>
          </p:cNvPr>
          <p:cNvSpPr/>
          <p:nvPr/>
        </p:nvSpPr>
        <p:spPr>
          <a:xfrm rot="16200000">
            <a:off x="5687250" y="2315185"/>
            <a:ext cx="561824" cy="3185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4D1A3A7-C0BA-410C-94C1-E0F73EAE9FC3}"/>
              </a:ext>
            </a:extLst>
          </p:cNvPr>
          <p:cNvSpPr txBox="1"/>
          <p:nvPr/>
        </p:nvSpPr>
        <p:spPr>
          <a:xfrm>
            <a:off x="5344858" y="1700565"/>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保持</a:t>
            </a:r>
          </a:p>
        </p:txBody>
      </p:sp>
      <p:sp>
        <p:nvSpPr>
          <p:cNvPr id="23" name="楕円 22">
            <a:extLst>
              <a:ext uri="{FF2B5EF4-FFF2-40B4-BE49-F238E27FC236}">
                <a16:creationId xmlns:a16="http://schemas.microsoft.com/office/drawing/2014/main" id="{392037F3-03AE-477F-802A-5F0546F67BEB}"/>
              </a:ext>
            </a:extLst>
          </p:cNvPr>
          <p:cNvSpPr/>
          <p:nvPr/>
        </p:nvSpPr>
        <p:spPr>
          <a:xfrm>
            <a:off x="363488" y="2964602"/>
            <a:ext cx="846246" cy="928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263FC157-1F7A-4245-AEA3-B44E4A515095}"/>
              </a:ext>
            </a:extLst>
          </p:cNvPr>
          <p:cNvSpPr txBox="1"/>
          <p:nvPr/>
        </p:nvSpPr>
        <p:spPr>
          <a:xfrm>
            <a:off x="1127515" y="288456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使用</a:t>
            </a:r>
          </a:p>
        </p:txBody>
      </p:sp>
    </p:spTree>
    <p:extLst>
      <p:ext uri="{BB962C8B-B14F-4D97-AF65-F5344CB8AC3E}">
        <p14:creationId xmlns:p14="http://schemas.microsoft.com/office/powerpoint/2010/main" val="3610552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B9D4D-38C0-4475-BD87-4937406A66D4}"/>
              </a:ext>
            </a:extLst>
          </p:cNvPr>
          <p:cNvSpPr>
            <a:spLocks noGrp="1"/>
          </p:cNvSpPr>
          <p:nvPr>
            <p:ph type="title"/>
          </p:nvPr>
        </p:nvSpPr>
        <p:spPr>
          <a:xfrm>
            <a:off x="321845" y="175028"/>
            <a:ext cx="8461208" cy="701682"/>
          </a:xfrm>
        </p:spPr>
        <p:txBody>
          <a:bodyPr>
            <a:normAutofit fontScale="90000"/>
          </a:bodyPr>
          <a:lstStyle/>
          <a:p>
            <a:r>
              <a:rPr lang="ja-JP" altLang="en-US" dirty="0"/>
              <a:t>リカレントニューラルネットワークの動作イメージ ②</a:t>
            </a:r>
            <a:endParaRPr kumimoji="1" lang="ja-JP" altLang="en-US" dirty="0"/>
          </a:p>
        </p:txBody>
      </p:sp>
      <p:sp>
        <p:nvSpPr>
          <p:cNvPr id="4" name="スライド番号プレースホルダー 3">
            <a:extLst>
              <a:ext uri="{FF2B5EF4-FFF2-40B4-BE49-F238E27FC236}">
                <a16:creationId xmlns:a16="http://schemas.microsoft.com/office/drawing/2014/main" id="{9594A79F-EAAD-417D-BE46-C6325394D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CC10A961-EF4D-4DCF-8D11-D4B4E2AAD1AD}"/>
              </a:ext>
            </a:extLst>
          </p:cNvPr>
          <p:cNvSpPr/>
          <p:nvPr/>
        </p:nvSpPr>
        <p:spPr>
          <a:xfrm>
            <a:off x="1354469" y="3817082"/>
            <a:ext cx="449622" cy="77799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5">
            <a:extLst>
              <a:ext uri="{FF2B5EF4-FFF2-40B4-BE49-F238E27FC236}">
                <a16:creationId xmlns:a16="http://schemas.microsoft.com/office/drawing/2014/main" id="{BAF2B184-F243-4694-BF1C-46882A8FF64D}"/>
              </a:ext>
            </a:extLst>
          </p:cNvPr>
          <p:cNvSpPr/>
          <p:nvPr/>
        </p:nvSpPr>
        <p:spPr>
          <a:xfrm>
            <a:off x="8165686" y="3800044"/>
            <a:ext cx="449622" cy="777998"/>
          </a:xfrm>
          <a:prstGeom prst="rightArrow">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F616214-D344-4728-8FB0-FF36170922D0}"/>
              </a:ext>
            </a:extLst>
          </p:cNvPr>
          <p:cNvSpPr/>
          <p:nvPr/>
        </p:nvSpPr>
        <p:spPr>
          <a:xfrm>
            <a:off x="2093262" y="2951319"/>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595E57DD-2FA4-4A5F-8327-5F394ADD6773}"/>
              </a:ext>
            </a:extLst>
          </p:cNvPr>
          <p:cNvSpPr/>
          <p:nvPr/>
        </p:nvSpPr>
        <p:spPr>
          <a:xfrm>
            <a:off x="3766294" y="2951318"/>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70C9EB6-DA51-442F-BF26-77FBC7535042}"/>
              </a:ext>
            </a:extLst>
          </p:cNvPr>
          <p:cNvSpPr/>
          <p:nvPr/>
        </p:nvSpPr>
        <p:spPr>
          <a:xfrm>
            <a:off x="5439326" y="2951317"/>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437351-5A4B-444B-8BB3-B2AF20E43460}"/>
              </a:ext>
            </a:extLst>
          </p:cNvPr>
          <p:cNvSpPr/>
          <p:nvPr/>
        </p:nvSpPr>
        <p:spPr>
          <a:xfrm>
            <a:off x="7112358" y="2951316"/>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E597E723-C541-4895-8A9C-60CB5684D169}"/>
              </a:ext>
            </a:extLst>
          </p:cNvPr>
          <p:cNvSpPr/>
          <p:nvPr/>
        </p:nvSpPr>
        <p:spPr>
          <a:xfrm>
            <a:off x="3052070" y="3800044"/>
            <a:ext cx="449622" cy="77799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A30801D8-EE9B-43B0-9963-5C15EA30410C}"/>
              </a:ext>
            </a:extLst>
          </p:cNvPr>
          <p:cNvSpPr/>
          <p:nvPr/>
        </p:nvSpPr>
        <p:spPr>
          <a:xfrm>
            <a:off x="4727316" y="3800044"/>
            <a:ext cx="449622" cy="77799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77B2F02A-2E07-4DA8-9B02-762D40BA9745}"/>
              </a:ext>
            </a:extLst>
          </p:cNvPr>
          <p:cNvSpPr/>
          <p:nvPr/>
        </p:nvSpPr>
        <p:spPr>
          <a:xfrm>
            <a:off x="6398134" y="3800044"/>
            <a:ext cx="449622" cy="777998"/>
          </a:xfrm>
          <a:prstGeom prst="rightArrow">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13BE9AAF-2BC2-4618-B1A5-31C57A79AA4A}"/>
              </a:ext>
            </a:extLst>
          </p:cNvPr>
          <p:cNvSpPr/>
          <p:nvPr/>
        </p:nvSpPr>
        <p:spPr>
          <a:xfrm>
            <a:off x="489827" y="3095329"/>
            <a:ext cx="554379" cy="7016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0DD77F9A-3BD7-411D-AD4C-1251D60CA0EC}"/>
              </a:ext>
            </a:extLst>
          </p:cNvPr>
          <p:cNvSpPr/>
          <p:nvPr/>
        </p:nvSpPr>
        <p:spPr>
          <a:xfrm>
            <a:off x="481639" y="3893398"/>
            <a:ext cx="554379" cy="7016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91CF200-F27F-42EA-8572-A6DA29852206}"/>
              </a:ext>
            </a:extLst>
          </p:cNvPr>
          <p:cNvSpPr/>
          <p:nvPr/>
        </p:nvSpPr>
        <p:spPr>
          <a:xfrm>
            <a:off x="477084" y="4691467"/>
            <a:ext cx="554379" cy="70168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19636EF0-2550-4F41-AF84-720A19583E43}"/>
              </a:ext>
            </a:extLst>
          </p:cNvPr>
          <p:cNvSpPr txBox="1"/>
          <p:nvPr/>
        </p:nvSpPr>
        <p:spPr>
          <a:xfrm>
            <a:off x="-61623" y="3274743"/>
            <a:ext cx="553998" cy="1938992"/>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データの並び</a:t>
            </a:r>
          </a:p>
        </p:txBody>
      </p:sp>
      <p:sp>
        <p:nvSpPr>
          <p:cNvPr id="21" name="矢印: 右 20">
            <a:extLst>
              <a:ext uri="{FF2B5EF4-FFF2-40B4-BE49-F238E27FC236}">
                <a16:creationId xmlns:a16="http://schemas.microsoft.com/office/drawing/2014/main" id="{85F61453-2920-4118-9070-A8D7959691CF}"/>
              </a:ext>
            </a:extLst>
          </p:cNvPr>
          <p:cNvSpPr/>
          <p:nvPr/>
        </p:nvSpPr>
        <p:spPr>
          <a:xfrm rot="16200000">
            <a:off x="5687250" y="2315185"/>
            <a:ext cx="561824" cy="318542"/>
          </a:xfrm>
          <a:prstGeom prst="rightArrow">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4D1A3A7-C0BA-410C-94C1-E0F73EAE9FC3}"/>
              </a:ext>
            </a:extLst>
          </p:cNvPr>
          <p:cNvSpPr txBox="1"/>
          <p:nvPr/>
        </p:nvSpPr>
        <p:spPr>
          <a:xfrm>
            <a:off x="5344858" y="1700565"/>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保持</a:t>
            </a:r>
          </a:p>
        </p:txBody>
      </p:sp>
      <p:sp>
        <p:nvSpPr>
          <p:cNvPr id="23" name="楕円 22">
            <a:extLst>
              <a:ext uri="{FF2B5EF4-FFF2-40B4-BE49-F238E27FC236}">
                <a16:creationId xmlns:a16="http://schemas.microsoft.com/office/drawing/2014/main" id="{392037F3-03AE-477F-802A-5F0546F67BEB}"/>
              </a:ext>
            </a:extLst>
          </p:cNvPr>
          <p:cNvSpPr/>
          <p:nvPr/>
        </p:nvSpPr>
        <p:spPr>
          <a:xfrm>
            <a:off x="375922" y="3779841"/>
            <a:ext cx="846246" cy="928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263FC157-1F7A-4245-AEA3-B44E4A515095}"/>
              </a:ext>
            </a:extLst>
          </p:cNvPr>
          <p:cNvSpPr txBox="1"/>
          <p:nvPr/>
        </p:nvSpPr>
        <p:spPr>
          <a:xfrm>
            <a:off x="1043081" y="34898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使用</a:t>
            </a:r>
          </a:p>
        </p:txBody>
      </p:sp>
      <p:sp>
        <p:nvSpPr>
          <p:cNvPr id="25" name="矢印: 右 24">
            <a:extLst>
              <a:ext uri="{FF2B5EF4-FFF2-40B4-BE49-F238E27FC236}">
                <a16:creationId xmlns:a16="http://schemas.microsoft.com/office/drawing/2014/main" id="{A90798BB-119B-42FF-9AFD-DB7931431558}"/>
              </a:ext>
            </a:extLst>
          </p:cNvPr>
          <p:cNvSpPr/>
          <p:nvPr/>
        </p:nvSpPr>
        <p:spPr>
          <a:xfrm rot="5400000">
            <a:off x="5158414" y="2315185"/>
            <a:ext cx="561824" cy="3185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7D9A651E-DBC8-46D6-945D-36ADF4FAD1B3}"/>
              </a:ext>
            </a:extLst>
          </p:cNvPr>
          <p:cNvSpPr txBox="1"/>
          <p:nvPr/>
        </p:nvSpPr>
        <p:spPr>
          <a:xfrm>
            <a:off x="3276881" y="2015211"/>
            <a:ext cx="20313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前回の実行時での</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結果も使用</a:t>
            </a:r>
          </a:p>
        </p:txBody>
      </p:sp>
    </p:spTree>
    <p:extLst>
      <p:ext uri="{BB962C8B-B14F-4D97-AF65-F5344CB8AC3E}">
        <p14:creationId xmlns:p14="http://schemas.microsoft.com/office/powerpoint/2010/main" val="3846686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B9D4D-38C0-4475-BD87-4937406A66D4}"/>
              </a:ext>
            </a:extLst>
          </p:cNvPr>
          <p:cNvSpPr>
            <a:spLocks noGrp="1"/>
          </p:cNvSpPr>
          <p:nvPr>
            <p:ph type="title"/>
          </p:nvPr>
        </p:nvSpPr>
        <p:spPr>
          <a:xfrm>
            <a:off x="321845" y="175028"/>
            <a:ext cx="8461208" cy="701682"/>
          </a:xfrm>
        </p:spPr>
        <p:txBody>
          <a:bodyPr>
            <a:normAutofit fontScale="90000"/>
          </a:bodyPr>
          <a:lstStyle/>
          <a:p>
            <a:r>
              <a:rPr lang="ja-JP" altLang="en-US" dirty="0"/>
              <a:t>リカレントニューラルネットワークの動作イメージ ③</a:t>
            </a:r>
            <a:endParaRPr kumimoji="1" lang="ja-JP" altLang="en-US" dirty="0"/>
          </a:p>
        </p:txBody>
      </p:sp>
      <p:sp>
        <p:nvSpPr>
          <p:cNvPr id="4" name="スライド番号プレースホルダー 3">
            <a:extLst>
              <a:ext uri="{FF2B5EF4-FFF2-40B4-BE49-F238E27FC236}">
                <a16:creationId xmlns:a16="http://schemas.microsoft.com/office/drawing/2014/main" id="{9594A79F-EAAD-417D-BE46-C6325394D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CC10A961-EF4D-4DCF-8D11-D4B4E2AAD1AD}"/>
              </a:ext>
            </a:extLst>
          </p:cNvPr>
          <p:cNvSpPr/>
          <p:nvPr/>
        </p:nvSpPr>
        <p:spPr>
          <a:xfrm>
            <a:off x="1354469" y="3817082"/>
            <a:ext cx="449622" cy="77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右 5">
            <a:extLst>
              <a:ext uri="{FF2B5EF4-FFF2-40B4-BE49-F238E27FC236}">
                <a16:creationId xmlns:a16="http://schemas.microsoft.com/office/drawing/2014/main" id="{BAF2B184-F243-4694-BF1C-46882A8FF64D}"/>
              </a:ext>
            </a:extLst>
          </p:cNvPr>
          <p:cNvSpPr/>
          <p:nvPr/>
        </p:nvSpPr>
        <p:spPr>
          <a:xfrm>
            <a:off x="8165686" y="3800044"/>
            <a:ext cx="449622" cy="777998"/>
          </a:xfrm>
          <a:prstGeom prst="rightArrow">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F616214-D344-4728-8FB0-FF36170922D0}"/>
              </a:ext>
            </a:extLst>
          </p:cNvPr>
          <p:cNvSpPr/>
          <p:nvPr/>
        </p:nvSpPr>
        <p:spPr>
          <a:xfrm>
            <a:off x="2093262" y="2951319"/>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595E57DD-2FA4-4A5F-8327-5F394ADD6773}"/>
              </a:ext>
            </a:extLst>
          </p:cNvPr>
          <p:cNvSpPr/>
          <p:nvPr/>
        </p:nvSpPr>
        <p:spPr>
          <a:xfrm>
            <a:off x="3766294" y="2951318"/>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70C9EB6-DA51-442F-BF26-77FBC7535042}"/>
              </a:ext>
            </a:extLst>
          </p:cNvPr>
          <p:cNvSpPr/>
          <p:nvPr/>
        </p:nvSpPr>
        <p:spPr>
          <a:xfrm>
            <a:off x="5439326" y="2951317"/>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437351-5A4B-444B-8BB3-B2AF20E43460}"/>
              </a:ext>
            </a:extLst>
          </p:cNvPr>
          <p:cNvSpPr/>
          <p:nvPr/>
        </p:nvSpPr>
        <p:spPr>
          <a:xfrm>
            <a:off x="7112358" y="2951316"/>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E597E723-C541-4895-8A9C-60CB5684D169}"/>
              </a:ext>
            </a:extLst>
          </p:cNvPr>
          <p:cNvSpPr/>
          <p:nvPr/>
        </p:nvSpPr>
        <p:spPr>
          <a:xfrm>
            <a:off x="3052070" y="3800044"/>
            <a:ext cx="449622" cy="77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A30801D8-EE9B-43B0-9963-5C15EA30410C}"/>
              </a:ext>
            </a:extLst>
          </p:cNvPr>
          <p:cNvSpPr/>
          <p:nvPr/>
        </p:nvSpPr>
        <p:spPr>
          <a:xfrm>
            <a:off x="4727316" y="3800044"/>
            <a:ext cx="449622" cy="77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77B2F02A-2E07-4DA8-9B02-762D40BA9745}"/>
              </a:ext>
            </a:extLst>
          </p:cNvPr>
          <p:cNvSpPr/>
          <p:nvPr/>
        </p:nvSpPr>
        <p:spPr>
          <a:xfrm>
            <a:off x="6398134" y="3800044"/>
            <a:ext cx="449622" cy="777998"/>
          </a:xfrm>
          <a:prstGeom prst="rightArrow">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13BE9AAF-2BC2-4618-B1A5-31C57A79AA4A}"/>
              </a:ext>
            </a:extLst>
          </p:cNvPr>
          <p:cNvSpPr/>
          <p:nvPr/>
        </p:nvSpPr>
        <p:spPr>
          <a:xfrm>
            <a:off x="489827" y="3095329"/>
            <a:ext cx="554379" cy="7016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0DD77F9A-3BD7-411D-AD4C-1251D60CA0EC}"/>
              </a:ext>
            </a:extLst>
          </p:cNvPr>
          <p:cNvSpPr/>
          <p:nvPr/>
        </p:nvSpPr>
        <p:spPr>
          <a:xfrm>
            <a:off x="481639" y="3893398"/>
            <a:ext cx="554379" cy="7016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91CF200-F27F-42EA-8572-A6DA29852206}"/>
              </a:ext>
            </a:extLst>
          </p:cNvPr>
          <p:cNvSpPr/>
          <p:nvPr/>
        </p:nvSpPr>
        <p:spPr>
          <a:xfrm>
            <a:off x="477084" y="4691467"/>
            <a:ext cx="554379" cy="70168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19636EF0-2550-4F41-AF84-720A19583E43}"/>
              </a:ext>
            </a:extLst>
          </p:cNvPr>
          <p:cNvSpPr txBox="1"/>
          <p:nvPr/>
        </p:nvSpPr>
        <p:spPr>
          <a:xfrm>
            <a:off x="-61623" y="3274743"/>
            <a:ext cx="553998" cy="1938992"/>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データの並び</a:t>
            </a:r>
          </a:p>
        </p:txBody>
      </p:sp>
      <p:sp>
        <p:nvSpPr>
          <p:cNvPr id="21" name="矢印: 右 20">
            <a:extLst>
              <a:ext uri="{FF2B5EF4-FFF2-40B4-BE49-F238E27FC236}">
                <a16:creationId xmlns:a16="http://schemas.microsoft.com/office/drawing/2014/main" id="{85F61453-2920-4118-9070-A8D7959691CF}"/>
              </a:ext>
            </a:extLst>
          </p:cNvPr>
          <p:cNvSpPr/>
          <p:nvPr/>
        </p:nvSpPr>
        <p:spPr>
          <a:xfrm rot="16200000">
            <a:off x="5687250" y="2315185"/>
            <a:ext cx="561824" cy="318542"/>
          </a:xfrm>
          <a:prstGeom prst="rightArrow">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4D1A3A7-C0BA-410C-94C1-E0F73EAE9FC3}"/>
              </a:ext>
            </a:extLst>
          </p:cNvPr>
          <p:cNvSpPr txBox="1"/>
          <p:nvPr/>
        </p:nvSpPr>
        <p:spPr>
          <a:xfrm>
            <a:off x="5344858" y="1700565"/>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保持</a:t>
            </a:r>
          </a:p>
        </p:txBody>
      </p:sp>
      <p:sp>
        <p:nvSpPr>
          <p:cNvPr id="23" name="楕円 22">
            <a:extLst>
              <a:ext uri="{FF2B5EF4-FFF2-40B4-BE49-F238E27FC236}">
                <a16:creationId xmlns:a16="http://schemas.microsoft.com/office/drawing/2014/main" id="{392037F3-03AE-477F-802A-5F0546F67BEB}"/>
              </a:ext>
            </a:extLst>
          </p:cNvPr>
          <p:cNvSpPr/>
          <p:nvPr/>
        </p:nvSpPr>
        <p:spPr>
          <a:xfrm>
            <a:off x="352529" y="4570182"/>
            <a:ext cx="846246" cy="928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263FC157-1F7A-4245-AEA3-B44E4A515095}"/>
              </a:ext>
            </a:extLst>
          </p:cNvPr>
          <p:cNvSpPr txBox="1"/>
          <p:nvPr/>
        </p:nvSpPr>
        <p:spPr>
          <a:xfrm>
            <a:off x="1043081" y="34898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使用</a:t>
            </a:r>
          </a:p>
        </p:txBody>
      </p:sp>
      <p:sp>
        <p:nvSpPr>
          <p:cNvPr id="25" name="矢印: 右 24">
            <a:extLst>
              <a:ext uri="{FF2B5EF4-FFF2-40B4-BE49-F238E27FC236}">
                <a16:creationId xmlns:a16="http://schemas.microsoft.com/office/drawing/2014/main" id="{A90798BB-119B-42FF-9AFD-DB7931431558}"/>
              </a:ext>
            </a:extLst>
          </p:cNvPr>
          <p:cNvSpPr/>
          <p:nvPr/>
        </p:nvSpPr>
        <p:spPr>
          <a:xfrm rot="5400000">
            <a:off x="5158414" y="2315185"/>
            <a:ext cx="561824" cy="318542"/>
          </a:xfrm>
          <a:prstGeom prst="rightArrow">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93503640-D108-448C-AE1D-C1BB138AD38E}"/>
              </a:ext>
            </a:extLst>
          </p:cNvPr>
          <p:cNvSpPr txBox="1"/>
          <p:nvPr/>
        </p:nvSpPr>
        <p:spPr>
          <a:xfrm>
            <a:off x="3276881" y="2015211"/>
            <a:ext cx="20313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前回の実行時での</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結果も使用</a:t>
            </a:r>
          </a:p>
        </p:txBody>
      </p:sp>
    </p:spTree>
    <p:extLst>
      <p:ext uri="{BB962C8B-B14F-4D97-AF65-F5344CB8AC3E}">
        <p14:creationId xmlns:p14="http://schemas.microsoft.com/office/powerpoint/2010/main" val="316470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83F74-8BBD-45B1-8D50-1DA9469BF46E}"/>
              </a:ext>
            </a:extLst>
          </p:cNvPr>
          <p:cNvSpPr>
            <a:spLocks noGrp="1"/>
          </p:cNvSpPr>
          <p:nvPr>
            <p:ph type="title"/>
          </p:nvPr>
        </p:nvSpPr>
        <p:spPr>
          <a:xfrm>
            <a:off x="321845" y="175028"/>
            <a:ext cx="8418910" cy="1000629"/>
          </a:xfrm>
        </p:spPr>
        <p:txBody>
          <a:bodyPr/>
          <a:lstStyle/>
          <a:p>
            <a:r>
              <a:rPr kumimoji="1" lang="en-US" altLang="ja-JP" dirty="0"/>
              <a:t>LSTM </a:t>
            </a:r>
            <a:r>
              <a:rPr kumimoji="1" lang="ja-JP" altLang="en-US" dirty="0"/>
              <a:t>の特質</a:t>
            </a:r>
          </a:p>
        </p:txBody>
      </p:sp>
      <p:sp>
        <p:nvSpPr>
          <p:cNvPr id="3" name="コンテンツ プレースホルダー 2">
            <a:extLst>
              <a:ext uri="{FF2B5EF4-FFF2-40B4-BE49-F238E27FC236}">
                <a16:creationId xmlns:a16="http://schemas.microsoft.com/office/drawing/2014/main" id="{7D5F55D4-91E8-4647-9EF7-0D07EE878834}"/>
              </a:ext>
            </a:extLst>
          </p:cNvPr>
          <p:cNvSpPr>
            <a:spLocks noGrp="1"/>
          </p:cNvSpPr>
          <p:nvPr>
            <p:ph idx="1"/>
          </p:nvPr>
        </p:nvSpPr>
        <p:spPr>
          <a:xfrm>
            <a:off x="321845" y="1453953"/>
            <a:ext cx="8461208" cy="4725466"/>
          </a:xfrm>
        </p:spPr>
        <p:txBody>
          <a:bodyPr>
            <a:normAutofit/>
          </a:bodyPr>
          <a:lstStyle/>
          <a:p>
            <a:r>
              <a:rPr lang="ja-JP" altLang="en-US" dirty="0"/>
              <a:t>リカレントニューラルネットワーク（</a:t>
            </a:r>
            <a:r>
              <a:rPr lang="en-US" altLang="ja-JP" dirty="0"/>
              <a:t>RNN</a:t>
            </a:r>
            <a:r>
              <a:rPr lang="ja-JP" altLang="en-US" dirty="0"/>
              <a:t>）の改良版として </a:t>
            </a:r>
            <a:r>
              <a:rPr lang="en-US" altLang="ja-JP" dirty="0"/>
              <a:t>1997</a:t>
            </a:r>
            <a:r>
              <a:rPr lang="ja-JP" altLang="en-US" dirty="0"/>
              <a:t>年に提案された．</a:t>
            </a:r>
            <a:endParaRPr lang="en-US" altLang="ja-JP" dirty="0"/>
          </a:p>
          <a:p>
            <a:endParaRPr lang="en-US" altLang="ja-JP" sz="2800" dirty="0"/>
          </a:p>
          <a:p>
            <a:r>
              <a:rPr lang="en-US" altLang="ja-JP" sz="2800" dirty="0"/>
              <a:t>RNN</a:t>
            </a:r>
            <a:r>
              <a:rPr lang="ja-JP" altLang="en-US" sz="2800" dirty="0"/>
              <a:t>の弱点：</a:t>
            </a:r>
            <a:r>
              <a:rPr kumimoji="1" lang="ja-JP" altLang="en-US" dirty="0"/>
              <a:t>「</a:t>
            </a:r>
            <a:r>
              <a:rPr lang="ja-JP" altLang="en-US" b="1" dirty="0"/>
              <a:t>長期的な依存関係の学習が困難</a:t>
            </a:r>
            <a:r>
              <a:rPr kumimoji="1" lang="ja-JP" altLang="en-US" dirty="0"/>
              <a:t>」</a:t>
            </a:r>
            <a:r>
              <a:rPr lang="ja-JP" altLang="en-US" dirty="0"/>
              <a:t>を</a:t>
            </a:r>
            <a:r>
              <a:rPr lang="ja-JP" altLang="en-US" b="1" dirty="0"/>
              <a:t>克服</a:t>
            </a:r>
            <a:endParaRPr lang="en-US" altLang="ja-JP" b="1" dirty="0"/>
          </a:p>
          <a:p>
            <a:endParaRPr kumimoji="1" lang="en-US" altLang="ja-JP" dirty="0"/>
          </a:p>
          <a:p>
            <a:r>
              <a:rPr lang="en-US" altLang="ja-JP" dirty="0"/>
              <a:t>LSTM </a:t>
            </a:r>
            <a:r>
              <a:rPr lang="ja-JP" altLang="en-US" dirty="0"/>
              <a:t>は，</a:t>
            </a:r>
            <a:r>
              <a:rPr lang="ja-JP" altLang="en-US" b="1" dirty="0"/>
              <a:t>メモリセルにより長期の記憶を保持</a:t>
            </a:r>
            <a:r>
              <a:rPr lang="ja-JP" altLang="en-US" dirty="0"/>
              <a:t>し、複雑なデータを扱うことができる。</a:t>
            </a:r>
            <a:endParaRPr kumimoji="1" lang="ja-JP" altLang="en-US" dirty="0"/>
          </a:p>
        </p:txBody>
      </p:sp>
      <p:sp>
        <p:nvSpPr>
          <p:cNvPr id="4" name="スライド番号プレースホルダー 3">
            <a:extLst>
              <a:ext uri="{FF2B5EF4-FFF2-40B4-BE49-F238E27FC236}">
                <a16:creationId xmlns:a16="http://schemas.microsoft.com/office/drawing/2014/main" id="{DEACEF55-066F-412E-8C59-609B015F68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01177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8E7FEB-061D-4A3E-ABB7-DD9E1ABC6FDC}"/>
              </a:ext>
            </a:extLst>
          </p:cNvPr>
          <p:cNvSpPr>
            <a:spLocks noGrp="1"/>
          </p:cNvSpPr>
          <p:nvPr>
            <p:ph type="title"/>
          </p:nvPr>
        </p:nvSpPr>
        <p:spPr>
          <a:xfrm>
            <a:off x="341396" y="230820"/>
            <a:ext cx="8461208" cy="469865"/>
          </a:xfrm>
        </p:spPr>
        <p:txBody>
          <a:bodyPr>
            <a:normAutofit fontScale="90000"/>
          </a:bodyPr>
          <a:lstStyle/>
          <a:p>
            <a:r>
              <a:rPr kumimoji="1" lang="en-US" altLang="ja-JP" dirty="0"/>
              <a:t>LSTM </a:t>
            </a:r>
            <a:r>
              <a:rPr lang="ja-JP" altLang="en-US" dirty="0"/>
              <a:t>の仕組み</a:t>
            </a:r>
            <a:endParaRPr kumimoji="1" lang="ja-JP" altLang="en-US" dirty="0"/>
          </a:p>
        </p:txBody>
      </p:sp>
      <p:sp>
        <p:nvSpPr>
          <p:cNvPr id="4" name="スライド番号プレースホルダー 3">
            <a:extLst>
              <a:ext uri="{FF2B5EF4-FFF2-40B4-BE49-F238E27FC236}">
                <a16:creationId xmlns:a16="http://schemas.microsoft.com/office/drawing/2014/main" id="{7EA09C4B-87F0-483F-A8A1-F17128AD59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565C34FF-496C-4D59-AA7F-6C0B1F62BA00}"/>
              </a:ext>
            </a:extLst>
          </p:cNvPr>
          <p:cNvSpPr/>
          <p:nvPr/>
        </p:nvSpPr>
        <p:spPr>
          <a:xfrm>
            <a:off x="2582582" y="1721622"/>
            <a:ext cx="611284" cy="281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4A997090-1DA8-452D-8E77-125C50D6F48B}"/>
              </a:ext>
            </a:extLst>
          </p:cNvPr>
          <p:cNvSpPr/>
          <p:nvPr/>
        </p:nvSpPr>
        <p:spPr>
          <a:xfrm>
            <a:off x="1870572" y="2570349"/>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5AF00D23-8592-4728-BE8E-D7E534C79816}"/>
              </a:ext>
            </a:extLst>
          </p:cNvPr>
          <p:cNvSpPr/>
          <p:nvPr/>
        </p:nvSpPr>
        <p:spPr>
          <a:xfrm>
            <a:off x="3541390" y="2570349"/>
            <a:ext cx="449622" cy="77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矢印: 環状 16">
            <a:extLst>
              <a:ext uri="{FF2B5EF4-FFF2-40B4-BE49-F238E27FC236}">
                <a16:creationId xmlns:a16="http://schemas.microsoft.com/office/drawing/2014/main" id="{EE9F1BDA-77A8-4558-AE86-59E941890CAA}"/>
              </a:ext>
            </a:extLst>
          </p:cNvPr>
          <p:cNvSpPr/>
          <p:nvPr/>
        </p:nvSpPr>
        <p:spPr>
          <a:xfrm flipH="1">
            <a:off x="2523973" y="836005"/>
            <a:ext cx="691619" cy="1448671"/>
          </a:xfrm>
          <a:prstGeom prst="circularArrow">
            <a:avLst>
              <a:gd name="adj1" fmla="val 12500"/>
              <a:gd name="adj2" fmla="val 992738"/>
              <a:gd name="adj3" fmla="val 20457681"/>
              <a:gd name="adj4" fmla="val 10800000"/>
              <a:gd name="adj5" fmla="val 21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B4921030-CA38-4476-9CB3-FDAACC64688E}"/>
              </a:ext>
            </a:extLst>
          </p:cNvPr>
          <p:cNvSpPr txBox="1"/>
          <p:nvPr/>
        </p:nvSpPr>
        <p:spPr>
          <a:xfrm>
            <a:off x="3193866" y="84347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回帰</a:t>
            </a:r>
          </a:p>
        </p:txBody>
      </p:sp>
      <p:sp>
        <p:nvSpPr>
          <p:cNvPr id="20" name="テキスト ボックス 19">
            <a:extLst>
              <a:ext uri="{FF2B5EF4-FFF2-40B4-BE49-F238E27FC236}">
                <a16:creationId xmlns:a16="http://schemas.microsoft.com/office/drawing/2014/main" id="{EA130D87-54ED-4B15-A59C-7999828E0CE3}"/>
              </a:ext>
            </a:extLst>
          </p:cNvPr>
          <p:cNvSpPr txBox="1"/>
          <p:nvPr/>
        </p:nvSpPr>
        <p:spPr>
          <a:xfrm>
            <a:off x="1242215" y="19991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21" name="テキスト ボックス 20">
            <a:extLst>
              <a:ext uri="{FF2B5EF4-FFF2-40B4-BE49-F238E27FC236}">
                <a16:creationId xmlns:a16="http://schemas.microsoft.com/office/drawing/2014/main" id="{38CF8CA1-CCEC-4B1B-8703-4A1AA734393F}"/>
              </a:ext>
            </a:extLst>
          </p:cNvPr>
          <p:cNvSpPr txBox="1"/>
          <p:nvPr/>
        </p:nvSpPr>
        <p:spPr>
          <a:xfrm>
            <a:off x="3887902" y="193921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a:t>
            </a:r>
          </a:p>
        </p:txBody>
      </p:sp>
      <p:sp>
        <p:nvSpPr>
          <p:cNvPr id="22" name="正方形/長方形 21">
            <a:extLst>
              <a:ext uri="{FF2B5EF4-FFF2-40B4-BE49-F238E27FC236}">
                <a16:creationId xmlns:a16="http://schemas.microsoft.com/office/drawing/2014/main" id="{C7E93EFC-F07F-4DB5-8FB1-7DFEE9937C17}"/>
              </a:ext>
            </a:extLst>
          </p:cNvPr>
          <p:cNvSpPr/>
          <p:nvPr/>
        </p:nvSpPr>
        <p:spPr>
          <a:xfrm>
            <a:off x="2229879" y="5194383"/>
            <a:ext cx="1311511" cy="911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F5A54FCA-380B-48C3-A1D5-C5BA2FD97AA4}"/>
              </a:ext>
            </a:extLst>
          </p:cNvPr>
          <p:cNvSpPr txBox="1"/>
          <p:nvPr/>
        </p:nvSpPr>
        <p:spPr>
          <a:xfrm>
            <a:off x="2240578" y="5483375"/>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メモリセル</a:t>
            </a:r>
          </a:p>
        </p:txBody>
      </p:sp>
      <p:sp>
        <p:nvSpPr>
          <p:cNvPr id="24" name="矢印: 右 23">
            <a:extLst>
              <a:ext uri="{FF2B5EF4-FFF2-40B4-BE49-F238E27FC236}">
                <a16:creationId xmlns:a16="http://schemas.microsoft.com/office/drawing/2014/main" id="{9303C602-CBD5-463B-B89D-A5289EF27A60}"/>
              </a:ext>
            </a:extLst>
          </p:cNvPr>
          <p:cNvSpPr/>
          <p:nvPr/>
        </p:nvSpPr>
        <p:spPr>
          <a:xfrm rot="16200000">
            <a:off x="2486445" y="4711235"/>
            <a:ext cx="499736" cy="307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97B9B8E1-9250-41D5-870C-3318135E9E45}"/>
              </a:ext>
            </a:extLst>
          </p:cNvPr>
          <p:cNvSpPr txBox="1"/>
          <p:nvPr/>
        </p:nvSpPr>
        <p:spPr>
          <a:xfrm>
            <a:off x="529531" y="4456510"/>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状態を受け取る</a:t>
            </a:r>
          </a:p>
        </p:txBody>
      </p:sp>
      <p:sp>
        <p:nvSpPr>
          <p:cNvPr id="26" name="テキスト ボックス 25">
            <a:extLst>
              <a:ext uri="{FF2B5EF4-FFF2-40B4-BE49-F238E27FC236}">
                <a16:creationId xmlns:a16="http://schemas.microsoft.com/office/drawing/2014/main" id="{FDFBD059-44FA-49B3-8D48-25A84EEA19D5}"/>
              </a:ext>
            </a:extLst>
          </p:cNvPr>
          <p:cNvSpPr txBox="1"/>
          <p:nvPr/>
        </p:nvSpPr>
        <p:spPr>
          <a:xfrm>
            <a:off x="3668569" y="5095957"/>
            <a:ext cx="43396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状態は「メモリセル」に記憶されている</a:t>
            </a:r>
          </a:p>
        </p:txBody>
      </p:sp>
      <p:cxnSp>
        <p:nvCxnSpPr>
          <p:cNvPr id="15" name="直線矢印コネクタ 14">
            <a:extLst>
              <a:ext uri="{FF2B5EF4-FFF2-40B4-BE49-F238E27FC236}">
                <a16:creationId xmlns:a16="http://schemas.microsoft.com/office/drawing/2014/main" id="{6BEC558F-9981-4EFA-B5B8-675C31B699B7}"/>
              </a:ext>
            </a:extLst>
          </p:cNvPr>
          <p:cNvCxnSpPr/>
          <p:nvPr/>
        </p:nvCxnSpPr>
        <p:spPr>
          <a:xfrm>
            <a:off x="3121540" y="4655356"/>
            <a:ext cx="0" cy="499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347626AA-A9A6-4C3C-A8DA-4BB91D4083B5}"/>
              </a:ext>
            </a:extLst>
          </p:cNvPr>
          <p:cNvSpPr txBox="1"/>
          <p:nvPr/>
        </p:nvSpPr>
        <p:spPr>
          <a:xfrm>
            <a:off x="3603961" y="5380672"/>
            <a:ext cx="3975127"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２つの機能</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・記憶の持続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(constant error carousel)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1997</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年発表</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・記憶の忘却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(forget gate)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1999</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年発表</a:t>
            </a:r>
          </a:p>
        </p:txBody>
      </p:sp>
      <p:sp>
        <p:nvSpPr>
          <p:cNvPr id="5" name="テキスト ボックス 4">
            <a:extLst>
              <a:ext uri="{FF2B5EF4-FFF2-40B4-BE49-F238E27FC236}">
                <a16:creationId xmlns:a16="http://schemas.microsoft.com/office/drawing/2014/main" id="{70EC8613-C1CA-BF7B-3C90-FE29F1F6F0C8}"/>
              </a:ext>
            </a:extLst>
          </p:cNvPr>
          <p:cNvSpPr txBox="1"/>
          <p:nvPr/>
        </p:nvSpPr>
        <p:spPr>
          <a:xfrm>
            <a:off x="4462954" y="3429000"/>
            <a:ext cx="433965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LSTM </a:t>
            </a:r>
            <a:r>
              <a:rPr kumimoji="0"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のメモリセル</a:t>
            </a:r>
            <a:r>
              <a:rPr kumimoji="0"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は，</a:t>
            </a:r>
            <a:r>
              <a:rPr kumimoji="0"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長期の記憶の保持</a:t>
            </a:r>
            <a:r>
              <a:rPr kumimoji="0"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を可能とする</a:t>
            </a:r>
            <a:endParaRPr kumimoji="0"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4895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4794165"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dirty="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：データからパターンや関係性を自動で見つけ出す能力を持つ</a:t>
            </a:r>
            <a:endParaRPr lang="en-US" altLang="ja-JP" sz="2400" dirty="0"/>
          </a:p>
          <a:p>
            <a:pPr>
              <a:lnSpc>
                <a:spcPct val="110000"/>
              </a:lnSpc>
              <a:spcBef>
                <a:spcPts val="1200"/>
              </a:spcBef>
            </a:pPr>
            <a:r>
              <a:rPr lang="ja-JP" altLang="en-US" sz="2400" b="1" dirty="0"/>
              <a:t>知的なタスクの実行</a:t>
            </a:r>
            <a:r>
              <a:rPr lang="ja-JP" altLang="en-US" sz="2400" dirty="0"/>
              <a:t>：予測，分類などの知的なタスクを実行</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機械学習の基本</a:t>
            </a:r>
            <a:endParaRPr lang="ja-JP" altLang="en-US" dirty="0"/>
          </a:p>
        </p:txBody>
      </p:sp>
    </p:spTree>
    <p:extLst>
      <p:ext uri="{BB962C8B-B14F-4D97-AF65-F5344CB8AC3E}">
        <p14:creationId xmlns:p14="http://schemas.microsoft.com/office/powerpoint/2010/main" val="2887808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E9EF8-3257-B907-BDFC-0F6A51C0A5AC}"/>
              </a:ext>
            </a:extLst>
          </p:cNvPr>
          <p:cNvSpPr>
            <a:spLocks noGrp="1"/>
          </p:cNvSpPr>
          <p:nvPr>
            <p:ph type="title"/>
          </p:nvPr>
        </p:nvSpPr>
        <p:spPr/>
        <p:txBody>
          <a:bodyPr>
            <a:normAutofit fontScale="90000"/>
          </a:bodyPr>
          <a:lstStyle/>
          <a:p>
            <a:r>
              <a:rPr kumimoji="1" lang="en-US" altLang="ja-JP" dirty="0"/>
              <a:t>LSTM </a:t>
            </a:r>
            <a:r>
              <a:rPr kumimoji="1" lang="ja-JP" altLang="en-US" dirty="0"/>
              <a:t>を用いた太陽の黒点数の変化</a:t>
            </a:r>
            <a:r>
              <a:rPr lang="ja-JP" altLang="en-US" dirty="0"/>
              <a:t>予測</a:t>
            </a:r>
            <a:endParaRPr kumimoji="1" lang="ja-JP" altLang="en-US" dirty="0"/>
          </a:p>
        </p:txBody>
      </p:sp>
      <p:sp>
        <p:nvSpPr>
          <p:cNvPr id="4" name="スライド番号プレースホルダー 3">
            <a:extLst>
              <a:ext uri="{FF2B5EF4-FFF2-40B4-BE49-F238E27FC236}">
                <a16:creationId xmlns:a16="http://schemas.microsoft.com/office/drawing/2014/main" id="{2D1B70DC-AEF9-F05E-EF4F-24EB5A43FAA0}"/>
              </a:ext>
            </a:extLst>
          </p:cNvPr>
          <p:cNvSpPr>
            <a:spLocks noGrp="1"/>
          </p:cNvSpPr>
          <p:nvPr>
            <p:ph type="sldNum" sz="quarter" idx="12"/>
          </p:nvPr>
        </p:nvSpPr>
        <p:spPr/>
        <p:txBody>
          <a:bodyPr/>
          <a:lstStyle/>
          <a:p>
            <a:fld id="{E205D82C-95A1-431E-8E38-AA614A14CDCF}" type="slidenum">
              <a:rPr kumimoji="1" lang="ja-JP" altLang="en-US" smtClean="0"/>
              <a:pPr/>
              <a:t>40</a:t>
            </a:fld>
            <a:endParaRPr kumimoji="1" lang="ja-JP" altLang="en-US" dirty="0"/>
          </a:p>
        </p:txBody>
      </p:sp>
      <p:sp>
        <p:nvSpPr>
          <p:cNvPr id="5" name="テキスト ボックス 4">
            <a:extLst>
              <a:ext uri="{FF2B5EF4-FFF2-40B4-BE49-F238E27FC236}">
                <a16:creationId xmlns:a16="http://schemas.microsoft.com/office/drawing/2014/main" id="{D5D8C149-FD3C-7F8B-9800-3818CF89A598}"/>
              </a:ext>
            </a:extLst>
          </p:cNvPr>
          <p:cNvSpPr txBox="1"/>
          <p:nvPr/>
        </p:nvSpPr>
        <p:spPr>
          <a:xfrm>
            <a:off x="1520190" y="5040594"/>
            <a:ext cx="2954655" cy="461665"/>
          </a:xfrm>
          <a:prstGeom prst="rect">
            <a:avLst/>
          </a:prstGeom>
          <a:noFill/>
        </p:spPr>
        <p:txBody>
          <a:bodyPr wrap="none" rtlCol="0">
            <a:spAutoFit/>
          </a:bodyPr>
          <a:lstStyle/>
          <a:p>
            <a:r>
              <a:rPr kumimoji="1" lang="ja-JP" altLang="en-US" sz="2400" dirty="0"/>
              <a:t>太陽の黒点数の変化</a:t>
            </a:r>
          </a:p>
        </p:txBody>
      </p:sp>
      <p:pic>
        <p:nvPicPr>
          <p:cNvPr id="6" name="図 5">
            <a:extLst>
              <a:ext uri="{FF2B5EF4-FFF2-40B4-BE49-F238E27FC236}">
                <a16:creationId xmlns:a16="http://schemas.microsoft.com/office/drawing/2014/main" id="{F1039DDE-2D80-88C6-CBCF-DB6F5F2AD592}"/>
              </a:ext>
            </a:extLst>
          </p:cNvPr>
          <p:cNvPicPr>
            <a:picLocks noChangeAspect="1"/>
          </p:cNvPicPr>
          <p:nvPr/>
        </p:nvPicPr>
        <p:blipFill>
          <a:blip r:embed="rId2"/>
          <a:stretch>
            <a:fillRect/>
          </a:stretch>
        </p:blipFill>
        <p:spPr>
          <a:xfrm>
            <a:off x="496200" y="776517"/>
            <a:ext cx="6167490" cy="4119082"/>
          </a:xfrm>
          <a:prstGeom prst="rect">
            <a:avLst/>
          </a:prstGeom>
        </p:spPr>
      </p:pic>
      <p:sp>
        <p:nvSpPr>
          <p:cNvPr id="7" name="テキスト ボックス 6">
            <a:extLst>
              <a:ext uri="{FF2B5EF4-FFF2-40B4-BE49-F238E27FC236}">
                <a16:creationId xmlns:a16="http://schemas.microsoft.com/office/drawing/2014/main" id="{9DBD6FAB-E4C2-6198-3560-A333A18B0CC9}"/>
              </a:ext>
            </a:extLst>
          </p:cNvPr>
          <p:cNvSpPr txBox="1"/>
          <p:nvPr/>
        </p:nvSpPr>
        <p:spPr>
          <a:xfrm>
            <a:off x="717675" y="5525354"/>
            <a:ext cx="7590539" cy="830997"/>
          </a:xfrm>
          <a:prstGeom prst="rect">
            <a:avLst/>
          </a:prstGeom>
          <a:noFill/>
        </p:spPr>
        <p:txBody>
          <a:bodyPr wrap="none" rtlCol="0">
            <a:spAutoFit/>
          </a:bodyPr>
          <a:lstStyle/>
          <a:p>
            <a:r>
              <a:rPr kumimoji="1" lang="en-US" altLang="ja-JP" sz="2400" b="1" dirty="0"/>
              <a:t>1848</a:t>
            </a:r>
            <a:r>
              <a:rPr kumimoji="1" lang="ja-JP" altLang="en-US" sz="2400" b="1" dirty="0"/>
              <a:t>年～</a:t>
            </a:r>
            <a:r>
              <a:rPr kumimoji="1" lang="en-US" altLang="ja-JP" sz="2400" b="1" dirty="0"/>
              <a:t>1999</a:t>
            </a:r>
            <a:r>
              <a:rPr kumimoji="1" lang="ja-JP" altLang="en-US" sz="2400" b="1" dirty="0"/>
              <a:t>年のデータ</a:t>
            </a:r>
            <a:r>
              <a:rPr kumimoji="1" lang="ja-JP" altLang="en-US" sz="2400" dirty="0"/>
              <a:t>を用いて，</a:t>
            </a:r>
            <a:r>
              <a:rPr kumimoji="1" lang="en-US" altLang="ja-JP" sz="2400" b="1" dirty="0"/>
              <a:t>2000</a:t>
            </a:r>
            <a:r>
              <a:rPr kumimoji="1" lang="ja-JP" altLang="en-US" sz="2400" b="1" dirty="0"/>
              <a:t>年以降を予測</a:t>
            </a:r>
            <a:endParaRPr kumimoji="1" lang="en-US" altLang="ja-JP" sz="2400" b="1" dirty="0"/>
          </a:p>
          <a:p>
            <a:r>
              <a:rPr kumimoji="1" lang="ja-JP" altLang="en-US" sz="2400" dirty="0"/>
              <a:t>（ディープニューラルネットワークによる予測）</a:t>
            </a:r>
          </a:p>
        </p:txBody>
      </p:sp>
      <p:sp>
        <p:nvSpPr>
          <p:cNvPr id="8" name="テキスト ボックス 7">
            <a:extLst>
              <a:ext uri="{FF2B5EF4-FFF2-40B4-BE49-F238E27FC236}">
                <a16:creationId xmlns:a16="http://schemas.microsoft.com/office/drawing/2014/main" id="{099E10CD-BFBF-02F9-A47A-C578F79455CC}"/>
              </a:ext>
            </a:extLst>
          </p:cNvPr>
          <p:cNvSpPr txBox="1"/>
          <p:nvPr/>
        </p:nvSpPr>
        <p:spPr>
          <a:xfrm>
            <a:off x="5634990" y="5039762"/>
            <a:ext cx="800219" cy="461665"/>
          </a:xfrm>
          <a:prstGeom prst="rect">
            <a:avLst/>
          </a:prstGeom>
          <a:noFill/>
        </p:spPr>
        <p:txBody>
          <a:bodyPr wrap="none" rtlCol="0">
            <a:spAutoFit/>
          </a:bodyPr>
          <a:lstStyle/>
          <a:p>
            <a:r>
              <a:rPr kumimoji="1" lang="ja-JP" altLang="en-US" sz="2400" dirty="0"/>
              <a:t>予測</a:t>
            </a:r>
          </a:p>
        </p:txBody>
      </p:sp>
      <p:sp>
        <p:nvSpPr>
          <p:cNvPr id="3" name="テキスト ボックス 2">
            <a:extLst>
              <a:ext uri="{FF2B5EF4-FFF2-40B4-BE49-F238E27FC236}">
                <a16:creationId xmlns:a16="http://schemas.microsoft.com/office/drawing/2014/main" id="{68BDE716-944F-7C4A-4073-E9076A8669F8}"/>
              </a:ext>
            </a:extLst>
          </p:cNvPr>
          <p:cNvSpPr txBox="1"/>
          <p:nvPr/>
        </p:nvSpPr>
        <p:spPr>
          <a:xfrm>
            <a:off x="6782692" y="3830855"/>
            <a:ext cx="2262158" cy="646331"/>
          </a:xfrm>
          <a:prstGeom prst="rect">
            <a:avLst/>
          </a:prstGeom>
          <a:noFill/>
        </p:spPr>
        <p:txBody>
          <a:bodyPr wrap="none" rtlCol="0">
            <a:spAutoFit/>
          </a:bodyPr>
          <a:lstStyle/>
          <a:p>
            <a:r>
              <a:rPr kumimoji="1" lang="ja-JP" altLang="en-US" dirty="0"/>
              <a:t>予測結果は，複雑な</a:t>
            </a:r>
            <a:endParaRPr kumimoji="1" lang="en-US" altLang="ja-JP" dirty="0"/>
          </a:p>
          <a:p>
            <a:r>
              <a:rPr kumimoji="1" lang="ja-JP" altLang="en-US" dirty="0"/>
              <a:t>パターンを再現</a:t>
            </a:r>
          </a:p>
        </p:txBody>
      </p:sp>
    </p:spTree>
    <p:extLst>
      <p:ext uri="{BB962C8B-B14F-4D97-AF65-F5344CB8AC3E}">
        <p14:creationId xmlns:p14="http://schemas.microsoft.com/office/powerpoint/2010/main" val="2455654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E0C3F-97F2-F672-86D7-BBB2BE5CC109}"/>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806CBF3-EE1D-C16A-9965-623F8ADD8B28}"/>
              </a:ext>
            </a:extLst>
          </p:cNvPr>
          <p:cNvSpPr>
            <a:spLocks noGrp="1"/>
          </p:cNvSpPr>
          <p:nvPr>
            <p:ph idx="1"/>
          </p:nvPr>
        </p:nvSpPr>
        <p:spPr>
          <a:xfrm>
            <a:off x="321845" y="1241659"/>
            <a:ext cx="8461208" cy="4937760"/>
          </a:xfrm>
        </p:spPr>
        <p:txBody>
          <a:bodyPr>
            <a:normAutofit/>
          </a:bodyPr>
          <a:lstStyle/>
          <a:p>
            <a:r>
              <a:rPr kumimoji="1" lang="en-US" altLang="ja-JP" sz="2400" dirty="0"/>
              <a:t>Google </a:t>
            </a:r>
            <a:r>
              <a:rPr kumimoji="1" lang="en-US" altLang="ja-JP" sz="2400" dirty="0" err="1"/>
              <a:t>Colaboratory</a:t>
            </a:r>
            <a:r>
              <a:rPr kumimoji="1" lang="en-US" altLang="ja-JP" sz="2400" dirty="0"/>
              <a:t> </a:t>
            </a:r>
            <a:r>
              <a:rPr kumimoji="1" lang="ja-JP" altLang="en-US" sz="2400" dirty="0"/>
              <a:t>のページ</a:t>
            </a:r>
            <a:endParaRPr kumimoji="1" lang="en-US" altLang="ja-JP" sz="2400" dirty="0"/>
          </a:p>
          <a:p>
            <a:pPr marL="0" indent="0">
              <a:buNone/>
            </a:pPr>
            <a:r>
              <a:rPr kumimoji="1" lang="en-US" altLang="ja-JP" sz="2400" dirty="0">
                <a:hlinkClick r:id="rId2"/>
              </a:rPr>
              <a:t>https://colab.research.google.com/drive/1qxh5l0iEPUm-QRTuEBSqBLd3V9KvqItK?usp=drive_link</a:t>
            </a:r>
            <a:endParaRPr kumimoji="1" lang="en-US" altLang="ja-JP" sz="2400" dirty="0"/>
          </a:p>
          <a:p>
            <a:r>
              <a:rPr kumimoji="1" lang="ja-JP" altLang="en-US" sz="2400" dirty="0"/>
              <a:t>プログラム，説明，実行結果を記載</a:t>
            </a: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A3EB14A7-2C0C-C9DA-CD3B-31BEEE7C65EA}"/>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
        <p:nvSpPr>
          <p:cNvPr id="2" name="タイトル 1">
            <a:extLst>
              <a:ext uri="{FF2B5EF4-FFF2-40B4-BE49-F238E27FC236}">
                <a16:creationId xmlns:a16="http://schemas.microsoft.com/office/drawing/2014/main" id="{43010709-DC9F-C791-95DF-91CCF834290D}"/>
              </a:ext>
            </a:extLst>
          </p:cNvPr>
          <p:cNvSpPr>
            <a:spLocks noGrp="1"/>
          </p:cNvSpPr>
          <p:nvPr>
            <p:ph type="title"/>
          </p:nvPr>
        </p:nvSpPr>
        <p:spPr>
          <a:xfrm>
            <a:off x="321845" y="175028"/>
            <a:ext cx="8461208" cy="903001"/>
          </a:xfrm>
        </p:spPr>
        <p:txBody>
          <a:bodyPr>
            <a:normAutofit fontScale="90000"/>
          </a:bodyPr>
          <a:lstStyle/>
          <a:p>
            <a:r>
              <a:rPr kumimoji="1" lang="ja-JP" altLang="en-US" dirty="0"/>
              <a:t>発展演習</a:t>
            </a:r>
            <a:r>
              <a:rPr lang="ja-JP" altLang="en-US" dirty="0"/>
              <a:t>２</a:t>
            </a:r>
            <a:r>
              <a:rPr kumimoji="1" lang="ja-JP" altLang="en-US" dirty="0"/>
              <a:t>：</a:t>
            </a:r>
            <a:r>
              <a:rPr kumimoji="1" lang="en-US" altLang="ja-JP" dirty="0"/>
              <a:t>Prophet, </a:t>
            </a:r>
            <a:r>
              <a:rPr lang="en-US" altLang="ja-JP" dirty="0"/>
              <a:t>LSTM</a:t>
            </a:r>
            <a:r>
              <a:rPr lang="ja-JP" altLang="en-US" dirty="0"/>
              <a:t>を用いた太陽の黒点数の分析，将来予測</a:t>
            </a:r>
            <a:endParaRPr kumimoji="1" lang="ja-JP" altLang="en-US" dirty="0"/>
          </a:p>
        </p:txBody>
      </p:sp>
      <p:pic>
        <p:nvPicPr>
          <p:cNvPr id="7" name="図 6">
            <a:extLst>
              <a:ext uri="{FF2B5EF4-FFF2-40B4-BE49-F238E27FC236}">
                <a16:creationId xmlns:a16="http://schemas.microsoft.com/office/drawing/2014/main" id="{BD42C490-E959-8A60-3F62-A8E848007DB2}"/>
              </a:ext>
            </a:extLst>
          </p:cNvPr>
          <p:cNvPicPr>
            <a:picLocks noChangeAspect="1"/>
          </p:cNvPicPr>
          <p:nvPr/>
        </p:nvPicPr>
        <p:blipFill>
          <a:blip r:embed="rId3"/>
          <a:stretch>
            <a:fillRect/>
          </a:stretch>
        </p:blipFill>
        <p:spPr>
          <a:xfrm>
            <a:off x="0" y="3429000"/>
            <a:ext cx="4572000" cy="3262792"/>
          </a:xfrm>
          <a:prstGeom prst="rect">
            <a:avLst/>
          </a:prstGeom>
        </p:spPr>
      </p:pic>
      <p:pic>
        <p:nvPicPr>
          <p:cNvPr id="10" name="図 9">
            <a:extLst>
              <a:ext uri="{FF2B5EF4-FFF2-40B4-BE49-F238E27FC236}">
                <a16:creationId xmlns:a16="http://schemas.microsoft.com/office/drawing/2014/main" id="{42708CCE-4522-87DE-6121-8EB64D5D328B}"/>
              </a:ext>
            </a:extLst>
          </p:cNvPr>
          <p:cNvPicPr>
            <a:picLocks noChangeAspect="1"/>
          </p:cNvPicPr>
          <p:nvPr/>
        </p:nvPicPr>
        <p:blipFill>
          <a:blip r:embed="rId4"/>
          <a:stretch>
            <a:fillRect/>
          </a:stretch>
        </p:blipFill>
        <p:spPr>
          <a:xfrm>
            <a:off x="4747825" y="3438358"/>
            <a:ext cx="4396175" cy="3419642"/>
          </a:xfrm>
          <a:prstGeom prst="rect">
            <a:avLst/>
          </a:prstGeom>
        </p:spPr>
      </p:pic>
    </p:spTree>
    <p:extLst>
      <p:ext uri="{BB962C8B-B14F-4D97-AF65-F5344CB8AC3E}">
        <p14:creationId xmlns:p14="http://schemas.microsoft.com/office/powerpoint/2010/main" val="214307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0D7DF-59BB-D7AC-8D4D-A23AF04FD8DB}"/>
              </a:ext>
            </a:extLst>
          </p:cNvPr>
          <p:cNvSpPr>
            <a:spLocks noGrp="1"/>
          </p:cNvSpPr>
          <p:nvPr>
            <p:ph type="title"/>
          </p:nvPr>
        </p:nvSpPr>
        <p:spPr/>
        <p:txBody>
          <a:bodyPr>
            <a:normAutofit fontScale="90000"/>
          </a:bodyPr>
          <a:lstStyle/>
          <a:p>
            <a:r>
              <a:rPr kumimoji="1" lang="ja-JP" altLang="en-US" dirty="0"/>
              <a:t>時系列データの分析と予測まとめ</a:t>
            </a:r>
          </a:p>
        </p:txBody>
      </p:sp>
      <p:sp>
        <p:nvSpPr>
          <p:cNvPr id="3" name="コンテンツ プレースホルダー 2">
            <a:extLst>
              <a:ext uri="{FF2B5EF4-FFF2-40B4-BE49-F238E27FC236}">
                <a16:creationId xmlns:a16="http://schemas.microsoft.com/office/drawing/2014/main" id="{E7B64394-EB95-5FA7-F246-8877F36E5823}"/>
              </a:ext>
            </a:extLst>
          </p:cNvPr>
          <p:cNvSpPr>
            <a:spLocks noGrp="1"/>
          </p:cNvSpPr>
          <p:nvPr>
            <p:ph idx="1"/>
          </p:nvPr>
        </p:nvSpPr>
        <p:spPr/>
        <p:txBody>
          <a:bodyPr>
            <a:normAutofit fontScale="92500"/>
          </a:bodyPr>
          <a:lstStyle/>
          <a:p>
            <a:r>
              <a:rPr kumimoji="1" lang="ja-JP" altLang="en-US" b="1" dirty="0"/>
              <a:t>時系列データ</a:t>
            </a:r>
            <a:r>
              <a:rPr kumimoji="1" lang="ja-JP" altLang="en-US" dirty="0"/>
              <a:t>：時間の経過に伴って順序付けられたデータの並びである</a:t>
            </a:r>
            <a:endParaRPr kumimoji="1" lang="en-US" altLang="ja-JP" dirty="0"/>
          </a:p>
          <a:p>
            <a:r>
              <a:rPr kumimoji="1" lang="en-US" altLang="ja-JP" b="1" dirty="0"/>
              <a:t>LSTM</a:t>
            </a:r>
            <a:r>
              <a:rPr kumimoji="1" lang="ja-JP" altLang="en-US" b="1" dirty="0"/>
              <a:t>（</a:t>
            </a:r>
            <a:r>
              <a:rPr kumimoji="1" lang="en-US" altLang="ja-JP" b="1" dirty="0"/>
              <a:t>Long Short-Term Memory</a:t>
            </a:r>
            <a:r>
              <a:rPr kumimoji="1" lang="ja-JP" altLang="en-US" b="1" dirty="0"/>
              <a:t>）</a:t>
            </a:r>
            <a:r>
              <a:rPr kumimoji="1" lang="ja-JP" altLang="en-US" dirty="0"/>
              <a:t>：リカレントニューラルネットワークの改良版．メモリセルにより長期の記憶を保持し，複雑なパターンの学習が可能である．</a:t>
            </a:r>
            <a:endParaRPr kumimoji="1" lang="en-US" altLang="ja-JP" dirty="0"/>
          </a:p>
          <a:p>
            <a:r>
              <a:rPr kumimoji="1" lang="ja-JP" altLang="en-US" b="1" dirty="0"/>
              <a:t>リカレントニューラルネットワーク</a:t>
            </a:r>
            <a:r>
              <a:rPr kumimoji="1" lang="ja-JP" altLang="en-US" dirty="0"/>
              <a:t>：時系列データを扱うための特殊なニューラルネットワーク構造である．出力の一部を次の入力として使用する回帰構造を持ち，過去の情報を考慮した処理が可能である．</a:t>
            </a:r>
            <a:endParaRPr kumimoji="1" lang="en-US" altLang="ja-JP" dirty="0"/>
          </a:p>
          <a:p>
            <a:r>
              <a:rPr kumimoji="1" lang="en-US" altLang="ja-JP" b="1" dirty="0"/>
              <a:t>Prophet</a:t>
            </a:r>
            <a:r>
              <a:rPr kumimoji="1" lang="ja-JP" altLang="en-US" dirty="0"/>
              <a:t>：</a:t>
            </a:r>
            <a:r>
              <a:rPr kumimoji="1" lang="en-US" altLang="ja-JP" dirty="0"/>
              <a:t>Python</a:t>
            </a:r>
            <a:r>
              <a:rPr kumimoji="1" lang="ja-JP" altLang="en-US" dirty="0"/>
              <a:t>のライブラリ．周期性，トレンド，特定のイベントや時期との関連性を分析する機能を持つ．</a:t>
            </a:r>
          </a:p>
        </p:txBody>
      </p:sp>
      <p:sp>
        <p:nvSpPr>
          <p:cNvPr id="4" name="スライド番号プレースホルダー 3">
            <a:extLst>
              <a:ext uri="{FF2B5EF4-FFF2-40B4-BE49-F238E27FC236}">
                <a16:creationId xmlns:a16="http://schemas.microsoft.com/office/drawing/2014/main" id="{0CAED487-6FF7-908C-87A0-3C7007C4820F}"/>
              </a:ext>
            </a:extLst>
          </p:cNvPr>
          <p:cNvSpPr>
            <a:spLocks noGrp="1"/>
          </p:cNvSpPr>
          <p:nvPr>
            <p:ph type="sldNum" sz="quarter" idx="12"/>
          </p:nvPr>
        </p:nvSpPr>
        <p:spPr/>
        <p:txBody>
          <a:bodyPr/>
          <a:lstStyle/>
          <a:p>
            <a:fld id="{E205D82C-95A1-431E-8E38-AA614A14CDCF}" type="slidenum">
              <a:rPr kumimoji="1" lang="ja-JP" altLang="en-US" smtClean="0"/>
              <a:pPr/>
              <a:t>42</a:t>
            </a:fld>
            <a:endParaRPr kumimoji="1" lang="ja-JP" altLang="en-US" dirty="0"/>
          </a:p>
        </p:txBody>
      </p:sp>
    </p:spTree>
    <p:extLst>
      <p:ext uri="{BB962C8B-B14F-4D97-AF65-F5344CB8AC3E}">
        <p14:creationId xmlns:p14="http://schemas.microsoft.com/office/powerpoint/2010/main" val="2064327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11-4. Transformer</a:t>
            </a:r>
            <a:r>
              <a:rPr lang="ja-JP" altLang="en-US" sz="4500" dirty="0">
                <a:solidFill>
                  <a:schemeClr val="tx2"/>
                </a:solidFill>
              </a:rPr>
              <a:t>を基盤とする現代の大規模言語モデル</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71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A9FE2A-8396-4144-8DA0-6341919B633B}"/>
              </a:ext>
            </a:extLst>
          </p:cNvPr>
          <p:cNvSpPr>
            <a:spLocks noGrp="1"/>
          </p:cNvSpPr>
          <p:nvPr>
            <p:ph type="title"/>
          </p:nvPr>
        </p:nvSpPr>
        <p:spPr/>
        <p:txBody>
          <a:bodyPr>
            <a:normAutofit fontScale="90000"/>
          </a:bodyPr>
          <a:lstStyle/>
          <a:p>
            <a:r>
              <a:rPr kumimoji="1" lang="ja-JP" altLang="en-US" dirty="0"/>
              <a:t>自然言語処理と人工知能</a:t>
            </a:r>
          </a:p>
        </p:txBody>
      </p:sp>
      <p:sp>
        <p:nvSpPr>
          <p:cNvPr id="3" name="コンテンツ プレースホルダー 2">
            <a:extLst>
              <a:ext uri="{FF2B5EF4-FFF2-40B4-BE49-F238E27FC236}">
                <a16:creationId xmlns:a16="http://schemas.microsoft.com/office/drawing/2014/main" id="{DC2F6D3A-98D6-4115-B2AC-DDFBB3D11647}"/>
              </a:ext>
            </a:extLst>
          </p:cNvPr>
          <p:cNvSpPr>
            <a:spLocks noGrp="1"/>
          </p:cNvSpPr>
          <p:nvPr>
            <p:ph idx="1"/>
          </p:nvPr>
        </p:nvSpPr>
        <p:spPr>
          <a:xfrm>
            <a:off x="321845" y="846252"/>
            <a:ext cx="8461208" cy="6011748"/>
          </a:xfrm>
        </p:spPr>
        <p:txBody>
          <a:bodyPr>
            <a:normAutofit/>
          </a:bodyPr>
          <a:lstStyle/>
          <a:p>
            <a:pPr marL="0" indent="0">
              <a:buNone/>
            </a:pPr>
            <a:r>
              <a:rPr kumimoji="1" lang="ja-JP" altLang="en-US" b="1" dirty="0"/>
              <a:t>自然言語処理</a:t>
            </a:r>
            <a:r>
              <a:rPr kumimoji="1" lang="ja-JP" altLang="en-US" dirty="0"/>
              <a:t>は，</a:t>
            </a:r>
            <a:r>
              <a:rPr kumimoji="1" lang="ja-JP" altLang="en-US" b="1" dirty="0"/>
              <a:t>人間が普段使う言語</a:t>
            </a:r>
            <a:r>
              <a:rPr kumimoji="1" lang="ja-JP" altLang="en-US" dirty="0"/>
              <a:t>（日本語，英語など）を</a:t>
            </a:r>
            <a:r>
              <a:rPr kumimoji="1" lang="ja-JP" altLang="en-US" b="1" dirty="0"/>
              <a:t>コンピュータが理解</a:t>
            </a:r>
            <a:r>
              <a:rPr kumimoji="1" lang="ja-JP" altLang="en-US" dirty="0"/>
              <a:t>したり，</a:t>
            </a:r>
            <a:r>
              <a:rPr kumimoji="1" lang="ja-JP" altLang="en-US" b="1" dirty="0"/>
              <a:t>生成</a:t>
            </a:r>
            <a:r>
              <a:rPr kumimoji="1" lang="ja-JP" altLang="en-US" dirty="0"/>
              <a:t>したりする技術</a:t>
            </a:r>
            <a:endParaRPr kumimoji="1" lang="en-US" altLang="ja-JP" dirty="0"/>
          </a:p>
          <a:p>
            <a:r>
              <a:rPr kumimoji="1" lang="en-US" altLang="ja-JP" dirty="0"/>
              <a:t>AI </a:t>
            </a:r>
            <a:r>
              <a:rPr kumimoji="1" lang="ja-JP" altLang="en-US" dirty="0"/>
              <a:t>による</a:t>
            </a:r>
            <a:r>
              <a:rPr kumimoji="1" lang="ja-JP" altLang="en-US" b="1" dirty="0"/>
              <a:t>人間の言語の理解</a:t>
            </a:r>
            <a:endParaRPr kumimoji="1" lang="en-US" altLang="ja-JP" b="1" dirty="0"/>
          </a:p>
          <a:p>
            <a:r>
              <a:rPr kumimoji="1" lang="en-US" altLang="ja-JP" dirty="0"/>
              <a:t>AI </a:t>
            </a:r>
            <a:r>
              <a:rPr kumimoji="1" lang="ja-JP" altLang="en-US" dirty="0"/>
              <a:t>と人間の</a:t>
            </a:r>
            <a:r>
              <a:rPr kumimoji="1" lang="ja-JP" altLang="en-US" b="1" dirty="0"/>
              <a:t>自然な対話</a:t>
            </a:r>
            <a:endParaRPr kumimoji="1" lang="en-US" altLang="ja-JP" b="1" dirty="0"/>
          </a:p>
          <a:p>
            <a:r>
              <a:rPr lang="ja-JP" altLang="en-US" b="1" dirty="0"/>
              <a:t>言語間の翻訳</a:t>
            </a:r>
            <a:endParaRPr kumimoji="1" lang="en-US" altLang="ja-JP" b="1" dirty="0"/>
          </a:p>
          <a:p>
            <a:r>
              <a:rPr lang="ja-JP" altLang="en-US" b="1" dirty="0"/>
              <a:t>文書類（</a:t>
            </a:r>
            <a:r>
              <a:rPr lang="ja-JP" altLang="en-US" dirty="0"/>
              <a:t>人間の言葉による</a:t>
            </a:r>
            <a:r>
              <a:rPr kumimoji="1" lang="ja-JP" altLang="en-US" dirty="0"/>
              <a:t>データ）</a:t>
            </a:r>
            <a:r>
              <a:rPr kumimoji="1" lang="ja-JP" altLang="en-US" b="1" dirty="0"/>
              <a:t>の分析と活用</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DC842298-A380-432A-8F04-61E0CEB8F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48888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4F52CD-8D09-A117-AD6D-E25CD1CE0B3F}"/>
              </a:ext>
            </a:extLst>
          </p:cNvPr>
          <p:cNvSpPr>
            <a:spLocks noGrp="1"/>
          </p:cNvSpPr>
          <p:nvPr>
            <p:ph type="title"/>
          </p:nvPr>
        </p:nvSpPr>
        <p:spPr/>
        <p:txBody>
          <a:bodyPr>
            <a:normAutofit fontScale="90000"/>
          </a:bodyPr>
          <a:lstStyle/>
          <a:p>
            <a:r>
              <a:rPr kumimoji="1" lang="ja-JP" altLang="en-US" dirty="0"/>
              <a:t>① </a:t>
            </a:r>
            <a:r>
              <a:rPr kumimoji="1" lang="en-US" altLang="ja-JP" dirty="0"/>
              <a:t>Perplexity AI</a:t>
            </a:r>
            <a:r>
              <a:rPr kumimoji="1" lang="ja-JP" altLang="en-US" dirty="0"/>
              <a:t>（検索型</a:t>
            </a:r>
            <a:r>
              <a:rPr kumimoji="1" lang="en-US" altLang="ja-JP" dirty="0"/>
              <a:t>AI</a:t>
            </a:r>
            <a:r>
              <a:rPr kumimoji="1" lang="ja-JP" altLang="en-US" dirty="0"/>
              <a:t>）</a:t>
            </a:r>
          </a:p>
        </p:txBody>
      </p:sp>
      <p:sp>
        <p:nvSpPr>
          <p:cNvPr id="3" name="コンテンツ プレースホルダー 2">
            <a:extLst>
              <a:ext uri="{FF2B5EF4-FFF2-40B4-BE49-F238E27FC236}">
                <a16:creationId xmlns:a16="http://schemas.microsoft.com/office/drawing/2014/main" id="{9A304C64-B47B-FA05-BF13-A807E5178233}"/>
              </a:ext>
            </a:extLst>
          </p:cNvPr>
          <p:cNvSpPr>
            <a:spLocks noGrp="1"/>
          </p:cNvSpPr>
          <p:nvPr>
            <p:ph idx="1"/>
          </p:nvPr>
        </p:nvSpPr>
        <p:spPr/>
        <p:txBody>
          <a:bodyPr>
            <a:normAutofit/>
          </a:bodyPr>
          <a:lstStyle/>
          <a:p>
            <a:r>
              <a:rPr kumimoji="1" lang="ja-JP" altLang="en-US" sz="2400" b="1" dirty="0"/>
              <a:t>自然な会話</a:t>
            </a:r>
            <a:r>
              <a:rPr kumimoji="1" lang="ja-JP" altLang="en-US" sz="2400" dirty="0"/>
              <a:t>で人間の</a:t>
            </a:r>
            <a:r>
              <a:rPr kumimoji="1" lang="ja-JP" altLang="en-US" sz="2400" b="1" dirty="0"/>
              <a:t>質問を理解</a:t>
            </a:r>
            <a:endParaRPr kumimoji="1" lang="en-US" altLang="ja-JP" sz="2400" b="1" dirty="0"/>
          </a:p>
          <a:p>
            <a:r>
              <a:rPr kumimoji="1" lang="ja-JP" altLang="en-US" sz="2400" b="1" dirty="0"/>
              <a:t>最新の情報</a:t>
            </a:r>
            <a:r>
              <a:rPr kumimoji="1" lang="ja-JP" altLang="en-US" sz="2400" dirty="0"/>
              <a:t>を</a:t>
            </a:r>
            <a:r>
              <a:rPr kumimoji="1" lang="ja-JP" altLang="en-US" sz="2400" b="1" dirty="0"/>
              <a:t>文章で回答</a:t>
            </a:r>
            <a:r>
              <a:rPr kumimoji="1" lang="ja-JP" altLang="en-US" sz="2400" dirty="0"/>
              <a:t>．</a:t>
            </a:r>
            <a:endParaRPr kumimoji="1" lang="en-US" altLang="ja-JP" sz="2400" dirty="0"/>
          </a:p>
          <a:p>
            <a:r>
              <a:rPr kumimoji="1" lang="ja-JP" altLang="en-US" sz="2400" dirty="0"/>
              <a:t>情報源を明示し，画像を含む質問にも対応可能である．</a:t>
            </a:r>
            <a:endParaRPr kumimoji="1" lang="en-US" altLang="ja-JP" sz="2400" dirty="0"/>
          </a:p>
          <a:p>
            <a:r>
              <a:rPr kumimoji="1" lang="ja-JP" altLang="en-US" sz="2400" b="1" dirty="0"/>
              <a:t>対話</a:t>
            </a:r>
            <a:r>
              <a:rPr kumimoji="1" lang="ja-JP" altLang="en-US" sz="2400" dirty="0"/>
              <a:t>を通じて</a:t>
            </a:r>
            <a:r>
              <a:rPr kumimoji="1" lang="ja-JP" altLang="en-US" sz="2400" b="1" dirty="0"/>
              <a:t>必要な情報を段階的に絞り込む</a:t>
            </a:r>
            <a:r>
              <a:rPr kumimoji="1" lang="ja-JP" altLang="en-US" sz="2400" dirty="0"/>
              <a:t>ことができる．</a:t>
            </a:r>
            <a:endParaRPr kumimoji="1" lang="en-US" altLang="ja-JP" sz="2400" dirty="0"/>
          </a:p>
          <a:p>
            <a:pPr marL="514350" indent="-514350">
              <a:buFont typeface="+mj-lt"/>
              <a:buAutoNum type="arabicPeriod"/>
            </a:pPr>
            <a:r>
              <a:rPr lang="ja-JP" altLang="en-US" sz="2400" b="1" dirty="0"/>
              <a:t>まず </a:t>
            </a:r>
            <a:r>
              <a:rPr lang="en-US" altLang="ja-JP" sz="2400" b="1" dirty="0" err="1"/>
              <a:t>Perlexity</a:t>
            </a:r>
            <a:r>
              <a:rPr lang="en-US" altLang="ja-JP" sz="2400" b="1" dirty="0"/>
              <a:t> AI </a:t>
            </a:r>
            <a:r>
              <a:rPr lang="ja-JP" altLang="en-US" sz="2400" b="1" dirty="0"/>
              <a:t>のページにアクセス</a:t>
            </a:r>
            <a:endParaRPr kumimoji="1" lang="en-US" altLang="ja-JP" sz="2400" b="1" dirty="0"/>
          </a:p>
          <a:p>
            <a:pPr marL="0" indent="0">
              <a:buNone/>
            </a:pPr>
            <a:r>
              <a:rPr lang="en-US" altLang="ja-JP" sz="2400" b="1" dirty="0">
                <a:hlinkClick r:id="rId2"/>
              </a:rPr>
              <a:t>https://www.perplexity.ai/</a:t>
            </a:r>
            <a:endParaRPr lang="en-US" altLang="ja-JP" sz="2400" b="1" dirty="0"/>
          </a:p>
          <a:p>
            <a:pPr marL="0" indent="0">
              <a:buNone/>
            </a:pPr>
            <a:r>
              <a:rPr lang="en-US" altLang="ja-JP" sz="2400" b="1" dirty="0"/>
              <a:t>2. </a:t>
            </a:r>
            <a:r>
              <a:rPr lang="ja-JP" altLang="en-US" sz="2400" b="1" dirty="0"/>
              <a:t>ログインの必要はない</a:t>
            </a:r>
            <a:endParaRPr lang="en-US" altLang="ja-JP" sz="2400" b="1" dirty="0"/>
          </a:p>
          <a:p>
            <a:endParaRPr kumimoji="1" lang="ja-JP" altLang="en-US" sz="2400" dirty="0"/>
          </a:p>
        </p:txBody>
      </p:sp>
      <p:sp>
        <p:nvSpPr>
          <p:cNvPr id="4" name="スライド番号プレースホルダー 3">
            <a:extLst>
              <a:ext uri="{FF2B5EF4-FFF2-40B4-BE49-F238E27FC236}">
                <a16:creationId xmlns:a16="http://schemas.microsoft.com/office/drawing/2014/main" id="{7B320C64-4A11-81E6-72A1-A620B8AD8B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FA9DBB9F-B69F-03CD-1016-922FF2254282}"/>
              </a:ext>
            </a:extLst>
          </p:cNvPr>
          <p:cNvPicPr>
            <a:picLocks noChangeAspect="1"/>
          </p:cNvPicPr>
          <p:nvPr/>
        </p:nvPicPr>
        <p:blipFill>
          <a:blip r:embed="rId3"/>
          <a:stretch>
            <a:fillRect/>
          </a:stretch>
        </p:blipFill>
        <p:spPr>
          <a:xfrm>
            <a:off x="4221804" y="3766348"/>
            <a:ext cx="4176409" cy="2916624"/>
          </a:xfrm>
          <a:prstGeom prst="rect">
            <a:avLst/>
          </a:prstGeom>
        </p:spPr>
      </p:pic>
    </p:spTree>
    <p:extLst>
      <p:ext uri="{BB962C8B-B14F-4D97-AF65-F5344CB8AC3E}">
        <p14:creationId xmlns:p14="http://schemas.microsoft.com/office/powerpoint/2010/main" val="3996258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F8B5-C3AF-5D64-01DB-5E65339FDB8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B007AE7-47B9-1AEF-44BC-2A5268E9FAB5}"/>
              </a:ext>
            </a:extLst>
          </p:cNvPr>
          <p:cNvSpPr>
            <a:spLocks noGrp="1"/>
          </p:cNvSpPr>
          <p:nvPr>
            <p:ph type="title"/>
          </p:nvPr>
        </p:nvSpPr>
        <p:spPr>
          <a:xfrm>
            <a:off x="321845" y="175028"/>
            <a:ext cx="8461208" cy="593322"/>
          </a:xfrm>
        </p:spPr>
        <p:txBody>
          <a:bodyPr>
            <a:normAutofit/>
          </a:bodyPr>
          <a:lstStyle/>
          <a:p>
            <a:r>
              <a:rPr kumimoji="1" lang="ja-JP" altLang="en-US" dirty="0"/>
              <a:t>② </a:t>
            </a:r>
            <a:r>
              <a:rPr kumimoji="1" lang="en-US" altLang="ja-JP" dirty="0"/>
              <a:t>ChatGPT</a:t>
            </a:r>
            <a:r>
              <a:rPr kumimoji="1" lang="ja-JP" altLang="en-US" dirty="0"/>
              <a:t>（チャットボット）</a:t>
            </a:r>
          </a:p>
        </p:txBody>
      </p:sp>
      <p:sp>
        <p:nvSpPr>
          <p:cNvPr id="3" name="コンテンツ プレースホルダー 2">
            <a:extLst>
              <a:ext uri="{FF2B5EF4-FFF2-40B4-BE49-F238E27FC236}">
                <a16:creationId xmlns:a16="http://schemas.microsoft.com/office/drawing/2014/main" id="{62F24FEE-BBCD-0D02-3A83-EF650FDAA233}"/>
              </a:ext>
            </a:extLst>
          </p:cNvPr>
          <p:cNvSpPr>
            <a:spLocks noGrp="1"/>
          </p:cNvSpPr>
          <p:nvPr>
            <p:ph idx="1"/>
          </p:nvPr>
        </p:nvSpPr>
        <p:spPr>
          <a:xfrm>
            <a:off x="321845" y="846253"/>
            <a:ext cx="8461208" cy="5759084"/>
          </a:xfrm>
        </p:spPr>
        <p:txBody>
          <a:bodyPr>
            <a:normAutofit/>
          </a:bodyPr>
          <a:lstStyle/>
          <a:p>
            <a:pPr marL="514350" indent="-514350">
              <a:buFont typeface="+mj-lt"/>
              <a:buAutoNum type="arabicPeriod"/>
            </a:pPr>
            <a:r>
              <a:rPr lang="ja-JP" altLang="en-US" sz="2400" b="1" dirty="0"/>
              <a:t>まず </a:t>
            </a:r>
            <a:r>
              <a:rPr lang="en-US" altLang="ja-JP" sz="2400" b="1" dirty="0"/>
              <a:t>ChatGPT </a:t>
            </a:r>
            <a:r>
              <a:rPr lang="ja-JP" altLang="en-US" sz="2400" b="1" dirty="0"/>
              <a:t>のページにアクセス</a:t>
            </a:r>
            <a:endParaRPr kumimoji="1" lang="en-US" altLang="ja-JP" sz="2400" b="1" dirty="0"/>
          </a:p>
          <a:p>
            <a:pPr marL="0" indent="0">
              <a:buNone/>
            </a:pPr>
            <a:r>
              <a:rPr lang="en-US" altLang="ja-JP" sz="2400" dirty="0"/>
              <a:t>ChatGPT</a:t>
            </a:r>
          </a:p>
          <a:p>
            <a:pPr marL="0" indent="0">
              <a:buNone/>
            </a:pPr>
            <a:r>
              <a:rPr lang="en-US" altLang="ja-JP" sz="2400" dirty="0">
                <a:hlinkClick r:id="rId2"/>
              </a:rPr>
              <a:t>https://chatgpt.com/</a:t>
            </a:r>
            <a:endParaRPr lang="en-US" altLang="ja-JP" sz="2400" dirty="0"/>
          </a:p>
          <a:p>
            <a:pPr marL="0" indent="0">
              <a:buNone/>
            </a:pPr>
            <a:endParaRPr lang="en-US" altLang="ja-JP" sz="2400" dirty="0"/>
          </a:p>
          <a:p>
            <a:pPr marL="0" indent="0">
              <a:buNone/>
            </a:pPr>
            <a:r>
              <a:rPr lang="en-US" altLang="ja-JP" sz="2400" b="1" dirty="0"/>
              <a:t>2. </a:t>
            </a:r>
            <a:r>
              <a:rPr lang="ja-JP" altLang="en-US" sz="2400" b="1" dirty="0"/>
              <a:t>ログインの必要はない</a:t>
            </a:r>
            <a:endParaRPr lang="en-US" altLang="ja-JP" sz="2400" b="1" dirty="0"/>
          </a:p>
          <a:p>
            <a:pPr marL="0" indent="0">
              <a:buNone/>
            </a:pPr>
            <a:r>
              <a:rPr lang="en-US" altLang="ja-JP" sz="2400" dirty="0"/>
              <a:t>※</a:t>
            </a:r>
            <a:r>
              <a:rPr lang="ja-JP" altLang="en-US" sz="2400" dirty="0"/>
              <a:t>ログインは必須ではありませんが、</a:t>
            </a:r>
            <a:r>
              <a:rPr lang="en-US" altLang="ja-JP" sz="2400" b="1" dirty="0"/>
              <a:t>Google</a:t>
            </a:r>
            <a:r>
              <a:rPr lang="ja-JP" altLang="en-US" sz="2400" b="1" dirty="0"/>
              <a:t>アカウントによるログイン</a:t>
            </a:r>
            <a:r>
              <a:rPr lang="ja-JP" altLang="en-US" sz="2400" dirty="0"/>
              <a:t>を行うことで、履歴の保存や個人設定などが可能になります。</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39C3B58C-29D7-2182-D681-0DE1552961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25296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16588C-C337-E287-1B9B-E9A48C3A1950}"/>
              </a:ext>
            </a:extLst>
          </p:cNvPr>
          <p:cNvSpPr>
            <a:spLocks noGrp="1"/>
          </p:cNvSpPr>
          <p:nvPr>
            <p:ph type="title"/>
          </p:nvPr>
        </p:nvSpPr>
        <p:spPr/>
        <p:txBody>
          <a:bodyPr>
            <a:normAutofit fontScale="90000"/>
          </a:bodyPr>
          <a:lstStyle/>
          <a:p>
            <a:r>
              <a:rPr kumimoji="1" lang="ja-JP" altLang="en-US" dirty="0"/>
              <a:t>チャットボットのベストプラクティス</a:t>
            </a:r>
          </a:p>
        </p:txBody>
      </p:sp>
      <p:sp>
        <p:nvSpPr>
          <p:cNvPr id="3" name="コンテンツ プレースホルダー 2">
            <a:extLst>
              <a:ext uri="{FF2B5EF4-FFF2-40B4-BE49-F238E27FC236}">
                <a16:creationId xmlns:a16="http://schemas.microsoft.com/office/drawing/2014/main" id="{8564A922-D3F3-D5E7-50E3-2F575BAFB476}"/>
              </a:ext>
            </a:extLst>
          </p:cNvPr>
          <p:cNvSpPr>
            <a:spLocks noGrp="1"/>
          </p:cNvSpPr>
          <p:nvPr>
            <p:ph idx="1"/>
          </p:nvPr>
        </p:nvSpPr>
        <p:spPr/>
        <p:txBody>
          <a:bodyPr>
            <a:normAutofit/>
          </a:bodyPr>
          <a:lstStyle/>
          <a:p>
            <a:pPr marL="0" indent="0">
              <a:buNone/>
            </a:pPr>
            <a:r>
              <a:rPr kumimoji="1" lang="ja-JP" altLang="en-US" sz="2400" u="sng" dirty="0"/>
              <a:t>実践ポイント</a:t>
            </a:r>
            <a:endParaRPr kumimoji="1" lang="en-US" altLang="ja-JP" sz="2400" u="sng" dirty="0"/>
          </a:p>
          <a:p>
            <a:pPr marL="0" indent="0">
              <a:buNone/>
            </a:pPr>
            <a:r>
              <a:rPr kumimoji="1" lang="ja-JP" altLang="en-US" sz="2400" b="1" dirty="0"/>
              <a:t>プロンプト</a:t>
            </a:r>
            <a:r>
              <a:rPr kumimoji="1" lang="ja-JP" altLang="en-US" sz="2400" dirty="0"/>
              <a:t>：</a:t>
            </a:r>
            <a:endParaRPr kumimoji="1" lang="en-US" altLang="ja-JP" sz="2400" dirty="0"/>
          </a:p>
          <a:p>
            <a:r>
              <a:rPr kumimoji="1" lang="ja-JP" altLang="en-US" sz="2400" dirty="0"/>
              <a:t>明確で具体的な質問・要求</a:t>
            </a:r>
            <a:endParaRPr kumimoji="1" lang="en-US" altLang="ja-JP" sz="2400" dirty="0"/>
          </a:p>
          <a:p>
            <a:r>
              <a:rPr kumimoji="1" lang="ja-JP" altLang="en-US" sz="2400" dirty="0"/>
              <a:t>追加要求による回答の改善</a:t>
            </a:r>
            <a:endParaRPr kumimoji="1" lang="en-US" altLang="ja-JP" sz="2400" dirty="0"/>
          </a:p>
          <a:p>
            <a:pPr marL="0" indent="0">
              <a:buNone/>
            </a:pPr>
            <a:r>
              <a:rPr kumimoji="1" lang="ja-JP" altLang="en-US" sz="2400" b="1" dirty="0"/>
              <a:t>データや例の活用</a:t>
            </a:r>
            <a:r>
              <a:rPr kumimoji="1" lang="ja-JP" altLang="en-US" sz="2400" dirty="0"/>
              <a:t>：</a:t>
            </a:r>
            <a:endParaRPr kumimoji="1" lang="en-US" altLang="ja-JP" sz="2400" dirty="0"/>
          </a:p>
          <a:p>
            <a:r>
              <a:rPr kumimoji="1" lang="ja-JP" altLang="en-US" sz="2400" dirty="0"/>
              <a:t>関連データの提供</a:t>
            </a:r>
            <a:endParaRPr kumimoji="1" lang="en-US" altLang="ja-JP" sz="2400" dirty="0"/>
          </a:p>
          <a:p>
            <a:r>
              <a:rPr kumimoji="1" lang="ja-JP" altLang="en-US" sz="2400" dirty="0"/>
              <a:t>回答として欲しい内容の例示</a:t>
            </a:r>
            <a:endParaRPr kumimoji="1" lang="en-US" altLang="ja-JP" sz="2400" dirty="0"/>
          </a:p>
          <a:p>
            <a:pPr marL="0" indent="0">
              <a:buNone/>
            </a:pPr>
            <a:r>
              <a:rPr kumimoji="1" lang="ja-JP" altLang="en-US" sz="2400" b="1" dirty="0"/>
              <a:t>回答の確認</a:t>
            </a:r>
            <a:r>
              <a:rPr kumimoji="1" lang="ja-JP" altLang="en-US" sz="2400" dirty="0"/>
              <a:t>：</a:t>
            </a:r>
            <a:endParaRPr kumimoji="1" lang="en-US" altLang="ja-JP" sz="2400" dirty="0"/>
          </a:p>
          <a:p>
            <a:r>
              <a:rPr kumimoji="1" lang="ja-JP" altLang="en-US" sz="2400" dirty="0"/>
              <a:t>正確性の検証</a:t>
            </a:r>
            <a:endParaRPr kumimoji="1" lang="en-US" altLang="ja-JP" sz="2400" dirty="0"/>
          </a:p>
          <a:p>
            <a:r>
              <a:rPr kumimoji="1" lang="ja-JP" altLang="en-US" sz="2400" dirty="0"/>
              <a:t>根拠の確認</a:t>
            </a:r>
          </a:p>
        </p:txBody>
      </p:sp>
      <p:sp>
        <p:nvSpPr>
          <p:cNvPr id="4" name="スライド番号プレースホルダー 3">
            <a:extLst>
              <a:ext uri="{FF2B5EF4-FFF2-40B4-BE49-F238E27FC236}">
                <a16:creationId xmlns:a16="http://schemas.microsoft.com/office/drawing/2014/main" id="{A39DED81-AA25-7B36-7729-51C0D17E9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47245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293D23-EBA1-F561-4C52-AA880B11D984}"/>
              </a:ext>
            </a:extLst>
          </p:cNvPr>
          <p:cNvSpPr>
            <a:spLocks noGrp="1"/>
          </p:cNvSpPr>
          <p:nvPr>
            <p:ph type="title"/>
          </p:nvPr>
        </p:nvSpPr>
        <p:spPr/>
        <p:txBody>
          <a:bodyPr>
            <a:normAutofit fontScale="90000"/>
          </a:bodyPr>
          <a:lstStyle/>
          <a:p>
            <a:r>
              <a:rPr lang="en-US" altLang="ja-JP" dirty="0"/>
              <a:t>Transformer</a:t>
            </a:r>
            <a:r>
              <a:rPr lang="ja-JP" altLang="en-US" dirty="0"/>
              <a:t>とは？</a:t>
            </a:r>
            <a:endParaRPr kumimoji="1" lang="ja-JP" altLang="en-US" dirty="0"/>
          </a:p>
        </p:txBody>
      </p:sp>
      <p:sp>
        <p:nvSpPr>
          <p:cNvPr id="3" name="コンテンツ プレースホルダー 2">
            <a:extLst>
              <a:ext uri="{FF2B5EF4-FFF2-40B4-BE49-F238E27FC236}">
                <a16:creationId xmlns:a16="http://schemas.microsoft.com/office/drawing/2014/main" id="{57FF5EDB-0F2C-E80E-585D-36412A5EA10B}"/>
              </a:ext>
            </a:extLst>
          </p:cNvPr>
          <p:cNvSpPr>
            <a:spLocks noGrp="1"/>
          </p:cNvSpPr>
          <p:nvPr>
            <p:ph idx="1"/>
          </p:nvPr>
        </p:nvSpPr>
        <p:spPr/>
        <p:txBody>
          <a:bodyPr>
            <a:normAutofit/>
          </a:bodyPr>
          <a:lstStyle/>
          <a:p>
            <a:r>
              <a:rPr kumimoji="1" lang="en-US" altLang="ja-JP" sz="2400" dirty="0"/>
              <a:t>2017</a:t>
            </a:r>
            <a:r>
              <a:rPr kumimoji="1" lang="ja-JP" altLang="en-US" sz="2400" dirty="0"/>
              <a:t>年に</a:t>
            </a:r>
            <a:r>
              <a:rPr kumimoji="1" lang="en-US" altLang="ja-JP" sz="2400" dirty="0"/>
              <a:t>Google</a:t>
            </a:r>
            <a:r>
              <a:rPr kumimoji="1" lang="ja-JP" altLang="en-US" sz="2400" dirty="0"/>
              <a:t>が提案した</a:t>
            </a:r>
            <a:r>
              <a:rPr kumimoji="1" lang="ja-JP" altLang="en-US" sz="2400" b="1" dirty="0"/>
              <a:t>自然言語処理モデル</a:t>
            </a:r>
            <a:r>
              <a:rPr kumimoji="1" lang="ja-JP" altLang="en-US" sz="2400" dirty="0"/>
              <a:t>（論文：</a:t>
            </a:r>
            <a:r>
              <a:rPr kumimoji="1" lang="en-US" altLang="ja-JP" sz="2400" dirty="0"/>
              <a:t>"Attention is All You Need"</a:t>
            </a:r>
            <a:r>
              <a:rPr kumimoji="1" lang="ja-JP" altLang="en-US" sz="2400" dirty="0"/>
              <a:t>）</a:t>
            </a:r>
            <a:endParaRPr kumimoji="1" lang="en-US" altLang="ja-JP" sz="2400" dirty="0"/>
          </a:p>
          <a:p>
            <a:r>
              <a:rPr kumimoji="1" lang="ja-JP" altLang="en-US" sz="2400" dirty="0"/>
              <a:t>行列演算と並列処理で，</a:t>
            </a:r>
            <a:r>
              <a:rPr kumimoji="1" lang="ja-JP" altLang="en-US" sz="2400" b="1" dirty="0"/>
              <a:t>文章全体を一度に計算</a:t>
            </a:r>
            <a:r>
              <a:rPr kumimoji="1" lang="ja-JP" altLang="en-US" sz="2400" dirty="0"/>
              <a:t>（</a:t>
            </a:r>
            <a:r>
              <a:rPr kumimoji="1" lang="en-US" altLang="ja-JP" sz="2400" dirty="0"/>
              <a:t>RNN</a:t>
            </a:r>
            <a:r>
              <a:rPr kumimoji="1" lang="ja-JP" altLang="en-US" sz="2400" dirty="0"/>
              <a:t>や</a:t>
            </a:r>
            <a:r>
              <a:rPr kumimoji="1" lang="en-US" altLang="ja-JP" sz="2400" dirty="0"/>
              <a:t>LSTM</a:t>
            </a:r>
            <a:r>
              <a:rPr kumimoji="1" lang="ja-JP" altLang="en-US" sz="2400" dirty="0"/>
              <a:t>の順次処理に比べ数十倍の処理速度向上）</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3733629-967F-8FBF-DE43-BF647F74A563}"/>
              </a:ext>
            </a:extLst>
          </p:cNvPr>
          <p:cNvSpPr>
            <a:spLocks noGrp="1"/>
          </p:cNvSpPr>
          <p:nvPr>
            <p:ph type="sldNum" sz="quarter" idx="12"/>
          </p:nvPr>
        </p:nvSpPr>
        <p:spPr/>
        <p:txBody>
          <a:bodyPr/>
          <a:lstStyle/>
          <a:p>
            <a:fld id="{E205D82C-95A1-431E-8E38-AA614A14CDCF}" type="slidenum">
              <a:rPr kumimoji="1" lang="ja-JP" altLang="en-US" smtClean="0"/>
              <a:t>48</a:t>
            </a:fld>
            <a:endParaRPr kumimoji="1" lang="ja-JP" altLang="en-US"/>
          </a:p>
        </p:txBody>
      </p:sp>
    </p:spTree>
    <p:extLst>
      <p:ext uri="{BB962C8B-B14F-4D97-AF65-F5344CB8AC3E}">
        <p14:creationId xmlns:p14="http://schemas.microsoft.com/office/powerpoint/2010/main" val="432829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D022C-6862-789E-DD1A-C5CE85DC65A4}"/>
              </a:ext>
            </a:extLst>
          </p:cNvPr>
          <p:cNvSpPr>
            <a:spLocks noGrp="1"/>
          </p:cNvSpPr>
          <p:nvPr>
            <p:ph type="title"/>
          </p:nvPr>
        </p:nvSpPr>
        <p:spPr/>
        <p:txBody>
          <a:bodyPr>
            <a:normAutofit fontScale="90000"/>
          </a:bodyPr>
          <a:lstStyle/>
          <a:p>
            <a:r>
              <a:rPr lang="en-US" altLang="ja-JP" dirty="0"/>
              <a:t>Transformer</a:t>
            </a:r>
            <a:r>
              <a:rPr lang="ja-JP" altLang="en-US" dirty="0"/>
              <a:t>の主要技術：アテンション</a:t>
            </a:r>
            <a:endParaRPr kumimoji="1" lang="ja-JP" altLang="en-US" dirty="0"/>
          </a:p>
        </p:txBody>
      </p:sp>
      <p:sp>
        <p:nvSpPr>
          <p:cNvPr id="3" name="コンテンツ プレースホルダー 2">
            <a:extLst>
              <a:ext uri="{FF2B5EF4-FFF2-40B4-BE49-F238E27FC236}">
                <a16:creationId xmlns:a16="http://schemas.microsoft.com/office/drawing/2014/main" id="{3B1C74C2-B8AF-75D5-6BC4-D5F983747B29}"/>
              </a:ext>
            </a:extLst>
          </p:cNvPr>
          <p:cNvSpPr>
            <a:spLocks noGrp="1"/>
          </p:cNvSpPr>
          <p:nvPr>
            <p:ph idx="1"/>
          </p:nvPr>
        </p:nvSpPr>
        <p:spPr>
          <a:xfrm>
            <a:off x="321845" y="846252"/>
            <a:ext cx="8754778" cy="5875223"/>
          </a:xfrm>
        </p:spPr>
        <p:txBody>
          <a:bodyPr>
            <a:noAutofit/>
          </a:bodyPr>
          <a:lstStyle/>
          <a:p>
            <a:r>
              <a:rPr lang="ja-JP" altLang="en-US" sz="2400" dirty="0"/>
              <a:t>効果：</a:t>
            </a:r>
            <a:r>
              <a:rPr kumimoji="1" lang="ja-JP" altLang="en-US" sz="2400" dirty="0"/>
              <a:t>長文でも性能低下が少ない（従来モデルでの数百単語の</a:t>
            </a:r>
            <a:r>
              <a:rPr kumimoji="1" lang="ja-JP" altLang="en-US" sz="2400" b="1" dirty="0"/>
              <a:t>制限を超えて</a:t>
            </a:r>
            <a:r>
              <a:rPr kumimoji="1" lang="ja-JP" altLang="en-US" sz="2400" dirty="0"/>
              <a:t>処理可能）</a:t>
            </a:r>
            <a:endParaRPr kumimoji="1" lang="en-US" altLang="ja-JP" sz="2400" dirty="0"/>
          </a:p>
          <a:p>
            <a:r>
              <a:rPr lang="ja-JP" altLang="en-US" sz="2400" dirty="0"/>
              <a:t>与えられた文章（入力）の各単語について次の処理を行う</a:t>
            </a:r>
            <a:endParaRPr lang="en-US" altLang="ja-JP" sz="2400" dirty="0"/>
          </a:p>
          <a:p>
            <a:pPr lvl="1"/>
            <a:r>
              <a:rPr kumimoji="1" lang="ja-JP" altLang="en-US" dirty="0"/>
              <a:t>各単語について</a:t>
            </a:r>
            <a:r>
              <a:rPr kumimoji="1" lang="en-US" altLang="ja-JP" dirty="0"/>
              <a:t>3</a:t>
            </a:r>
            <a:r>
              <a:rPr kumimoji="1" lang="ja-JP" altLang="en-US" dirty="0"/>
              <a:t>種類の情報を計算</a:t>
            </a:r>
            <a:endParaRPr kumimoji="1" lang="en-US" altLang="ja-JP" dirty="0"/>
          </a:p>
          <a:p>
            <a:pPr marL="457200" lvl="1" indent="0">
              <a:buNone/>
            </a:pPr>
            <a:r>
              <a:rPr kumimoji="1" lang="ja-JP" altLang="en-US" dirty="0"/>
              <a:t>１．</a:t>
            </a:r>
            <a:r>
              <a:rPr kumimoji="1" lang="ja-JP" altLang="en-US" b="1" dirty="0"/>
              <a:t>その単語が何を表すか</a:t>
            </a:r>
            <a:r>
              <a:rPr kumimoji="1" lang="ja-JP" altLang="en-US" dirty="0"/>
              <a:t>（意味ベクトル）</a:t>
            </a:r>
            <a:endParaRPr kumimoji="1" lang="en-US" altLang="ja-JP" dirty="0"/>
          </a:p>
          <a:p>
            <a:pPr marL="457200" lvl="1" indent="0">
              <a:buNone/>
            </a:pPr>
            <a:r>
              <a:rPr lang="ja-JP" altLang="en-US" dirty="0"/>
              <a:t>２．</a:t>
            </a:r>
            <a:r>
              <a:rPr kumimoji="1" lang="ja-JP" altLang="en-US" b="1" dirty="0"/>
              <a:t>その単語がどのような文脈で使われるか</a:t>
            </a:r>
            <a:r>
              <a:rPr kumimoji="1" lang="ja-JP" altLang="en-US" dirty="0"/>
              <a:t>（文脈ベクトル）</a:t>
            </a:r>
            <a:endParaRPr kumimoji="1" lang="en-US" altLang="ja-JP" dirty="0"/>
          </a:p>
          <a:p>
            <a:pPr marL="457200" lvl="1" indent="0">
              <a:buNone/>
            </a:pPr>
            <a:r>
              <a:rPr lang="ja-JP" altLang="en-US" dirty="0"/>
              <a:t>３．</a:t>
            </a:r>
            <a:r>
              <a:rPr kumimoji="1" lang="ja-JP" altLang="en-US" b="1" dirty="0"/>
              <a:t>その単語が他の単語とどう組み合わさるか</a:t>
            </a:r>
            <a:r>
              <a:rPr kumimoji="1" lang="ja-JP" altLang="en-US" dirty="0"/>
              <a:t>（結合ベクトル）</a:t>
            </a:r>
            <a:endParaRPr kumimoji="1" lang="en-US" altLang="ja-JP" dirty="0"/>
          </a:p>
          <a:p>
            <a:pPr lvl="1"/>
            <a:r>
              <a:rPr kumimoji="1" lang="ja-JP" altLang="en-US" dirty="0"/>
              <a:t>これら</a:t>
            </a:r>
            <a:r>
              <a:rPr kumimoji="1" lang="en-US" altLang="ja-JP" dirty="0"/>
              <a:t>3</a:t>
            </a:r>
            <a:r>
              <a:rPr kumimoji="1" lang="ja-JP" altLang="en-US" dirty="0"/>
              <a:t>つの情報の積により、</a:t>
            </a:r>
            <a:r>
              <a:rPr kumimoji="1" lang="ja-JP" altLang="en-US" b="1" dirty="0"/>
              <a:t>単語間の関連の強さを計算</a:t>
            </a:r>
            <a:r>
              <a:rPr kumimoji="1" lang="ja-JP" altLang="en-US" dirty="0"/>
              <a:t>（例：「みかん」という単語の意味は、「りんご」との関連が強いか弱いかで変化）</a:t>
            </a:r>
            <a:endParaRPr kumimoji="1" lang="en-US" altLang="ja-JP" dirty="0"/>
          </a:p>
          <a:p>
            <a:pPr lvl="1"/>
            <a:r>
              <a:rPr kumimoji="1" lang="ja-JP" altLang="en-US" b="1" dirty="0"/>
              <a:t>学習データ中の多様な文章</a:t>
            </a:r>
            <a:r>
              <a:rPr kumimoji="1" lang="ja-JP" altLang="en-US" dirty="0"/>
              <a:t>から、この</a:t>
            </a:r>
            <a:r>
              <a:rPr kumimoji="1" lang="en-US" altLang="ja-JP" b="1" dirty="0"/>
              <a:t>3</a:t>
            </a:r>
            <a:r>
              <a:rPr kumimoji="1" lang="ja-JP" altLang="en-US" b="1" dirty="0"/>
              <a:t>つの情報の適切な値を学習</a:t>
            </a:r>
            <a:r>
              <a:rPr kumimoji="1" lang="ja-JP" altLang="en-US" dirty="0"/>
              <a:t>（語順、文法、慣用句などの言語の規則性を反映）</a:t>
            </a:r>
          </a:p>
        </p:txBody>
      </p:sp>
      <p:sp>
        <p:nvSpPr>
          <p:cNvPr id="4" name="スライド番号プレースホルダー 3">
            <a:extLst>
              <a:ext uri="{FF2B5EF4-FFF2-40B4-BE49-F238E27FC236}">
                <a16:creationId xmlns:a16="http://schemas.microsoft.com/office/drawing/2014/main" id="{ADE7B34E-330A-BAAB-8400-901E4E3312B3}"/>
              </a:ext>
            </a:extLst>
          </p:cNvPr>
          <p:cNvSpPr>
            <a:spLocks noGrp="1"/>
          </p:cNvSpPr>
          <p:nvPr>
            <p:ph type="sldNum" sz="quarter" idx="12"/>
          </p:nvPr>
        </p:nvSpPr>
        <p:spPr/>
        <p:txBody>
          <a:bodyPr/>
          <a:lstStyle/>
          <a:p>
            <a:fld id="{E205D82C-95A1-431E-8E38-AA614A14CDCF}" type="slidenum">
              <a:rPr kumimoji="1" lang="ja-JP" altLang="en-US" smtClean="0"/>
              <a:t>49</a:t>
            </a:fld>
            <a:endParaRPr kumimoji="1" lang="ja-JP" altLang="en-US"/>
          </a:p>
        </p:txBody>
      </p:sp>
    </p:spTree>
    <p:extLst>
      <p:ext uri="{BB962C8B-B14F-4D97-AF65-F5344CB8AC3E}">
        <p14:creationId xmlns:p14="http://schemas.microsoft.com/office/powerpoint/2010/main" val="324724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BAEBC-9CF8-611F-5AA4-F5AACFB7E340}"/>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9E77C518-DAF2-F782-7D28-D764C40862EB}"/>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349121E4-4ECB-DA6B-11FC-0B5FDF7D88E4}"/>
              </a:ext>
            </a:extLst>
          </p:cNvPr>
          <p:cNvSpPr>
            <a:spLocks noGrp="1"/>
          </p:cNvSpPr>
          <p:nvPr>
            <p:ph idx="1"/>
          </p:nvPr>
        </p:nvSpPr>
        <p:spPr>
          <a:xfrm>
            <a:off x="321845" y="846252"/>
            <a:ext cx="8295507" cy="6011747"/>
          </a:xfrm>
        </p:spPr>
        <p:txBody>
          <a:bodyPr>
            <a:normAutofit/>
          </a:bodyPr>
          <a:lstStyle/>
          <a:p>
            <a:pPr marL="457200" indent="-457200">
              <a:lnSpc>
                <a:spcPct val="110000"/>
              </a:lnSpc>
              <a:spcBef>
                <a:spcPts val="1200"/>
              </a:spcBef>
              <a:buFont typeface="+mj-lt"/>
              <a:buAutoNum type="arabicPeriod"/>
            </a:pPr>
            <a:r>
              <a:rPr lang="ja-JP" altLang="en-US" sz="2400" b="1" dirty="0"/>
              <a:t>情報の抽出</a:t>
            </a:r>
            <a:r>
              <a:rPr lang="ja-JP" altLang="en-US" sz="2400" dirty="0"/>
              <a:t>：データからパターンや関係性を自動で見つけ出す能力を持つ</a:t>
            </a:r>
            <a:endParaRPr lang="en-US" altLang="ja-JP" sz="2400" dirty="0"/>
          </a:p>
          <a:p>
            <a:pPr marL="457200" indent="-457200">
              <a:lnSpc>
                <a:spcPct val="110000"/>
              </a:lnSpc>
              <a:spcBef>
                <a:spcPts val="1200"/>
              </a:spcBef>
              <a:buFont typeface="+mj-lt"/>
              <a:buAutoNum type="arabicPeriod"/>
            </a:pPr>
            <a:r>
              <a:rPr lang="ja-JP" altLang="en-US" sz="2400" b="1" dirty="0"/>
              <a:t>簡潔さ</a:t>
            </a:r>
            <a:r>
              <a:rPr lang="ja-JP" altLang="en-US" sz="2400" dirty="0"/>
              <a:t>：人間が設定していたルール等を，自動生成できる</a:t>
            </a:r>
            <a:endParaRPr lang="en-US" altLang="ja-JP" sz="2400" dirty="0"/>
          </a:p>
          <a:p>
            <a:pPr marL="457200" indent="-457200">
              <a:lnSpc>
                <a:spcPct val="110000"/>
              </a:lnSpc>
              <a:spcBef>
                <a:spcPts val="1200"/>
              </a:spcBef>
              <a:buFont typeface="+mj-lt"/>
              <a:buAutoNum type="arabicPeriod"/>
            </a:pPr>
            <a:r>
              <a:rPr lang="ja-JP" altLang="en-US" sz="2400" b="1" dirty="0"/>
              <a:t>限界の超越</a:t>
            </a:r>
            <a:r>
              <a:rPr lang="ja-JP" altLang="en-US" sz="2400" dirty="0"/>
              <a:t>：従来の方法では困難だった課題も解決できる可能性がある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07582670-BDAD-6544-58F1-AFFEB47ACB68}"/>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機械学習の３つの特徴</a:t>
            </a:r>
            <a:endParaRPr lang="ja-JP" altLang="en-US" dirty="0"/>
          </a:p>
        </p:txBody>
      </p:sp>
    </p:spTree>
    <p:extLst>
      <p:ext uri="{BB962C8B-B14F-4D97-AF65-F5344CB8AC3E}">
        <p14:creationId xmlns:p14="http://schemas.microsoft.com/office/powerpoint/2010/main" val="2184931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C209E-DE46-AFCE-1A1F-B7F08A5B23D2}"/>
              </a:ext>
            </a:extLst>
          </p:cNvPr>
          <p:cNvSpPr>
            <a:spLocks noGrp="1"/>
          </p:cNvSpPr>
          <p:nvPr>
            <p:ph type="title"/>
          </p:nvPr>
        </p:nvSpPr>
        <p:spPr/>
        <p:txBody>
          <a:bodyPr>
            <a:normAutofit fontScale="90000"/>
          </a:bodyPr>
          <a:lstStyle/>
          <a:p>
            <a:r>
              <a:rPr lang="en-US" altLang="ja-JP" dirty="0"/>
              <a:t>Transformer</a:t>
            </a:r>
            <a:r>
              <a:rPr lang="ja-JP" altLang="en-US" dirty="0"/>
              <a:t> の大規模言語モデルへの応用</a:t>
            </a:r>
            <a:endParaRPr kumimoji="1" lang="ja-JP" altLang="en-US" dirty="0"/>
          </a:p>
        </p:txBody>
      </p:sp>
      <p:sp>
        <p:nvSpPr>
          <p:cNvPr id="3" name="コンテンツ プレースホルダー 2">
            <a:extLst>
              <a:ext uri="{FF2B5EF4-FFF2-40B4-BE49-F238E27FC236}">
                <a16:creationId xmlns:a16="http://schemas.microsoft.com/office/drawing/2014/main" id="{CF2AA59F-D364-8D91-3017-8900C9B83393}"/>
              </a:ext>
            </a:extLst>
          </p:cNvPr>
          <p:cNvSpPr>
            <a:spLocks noGrp="1"/>
          </p:cNvSpPr>
          <p:nvPr>
            <p:ph idx="1"/>
          </p:nvPr>
        </p:nvSpPr>
        <p:spPr/>
        <p:txBody>
          <a:bodyPr/>
          <a:lstStyle/>
          <a:p>
            <a:r>
              <a:rPr kumimoji="1" lang="ja-JP" altLang="en-US" dirty="0"/>
              <a:t>並列</a:t>
            </a:r>
            <a:r>
              <a:rPr kumimoji="1" lang="en-US" altLang="ja-JP" dirty="0"/>
              <a:t>GPU</a:t>
            </a:r>
            <a:r>
              <a:rPr kumimoji="1" lang="ja-JP" altLang="en-US" dirty="0"/>
              <a:t>での行列演算により，</a:t>
            </a:r>
            <a:r>
              <a:rPr kumimoji="1" lang="ja-JP" altLang="en-US" b="1" dirty="0"/>
              <a:t>数千億単語以上</a:t>
            </a:r>
            <a:r>
              <a:rPr kumimoji="1" lang="ja-JP" altLang="en-US" dirty="0"/>
              <a:t>の</a:t>
            </a:r>
            <a:r>
              <a:rPr kumimoji="1" lang="ja-JP" altLang="en-US" b="1" dirty="0"/>
              <a:t>データを学習</a:t>
            </a:r>
            <a:endParaRPr kumimoji="1" lang="en-US" altLang="ja-JP" b="1" dirty="0"/>
          </a:p>
          <a:p>
            <a:r>
              <a:rPr kumimoji="1" lang="ja-JP" altLang="en-US" dirty="0"/>
              <a:t>学習のあとの追加的な学習（ファインチューニング）の</a:t>
            </a:r>
            <a:r>
              <a:rPr kumimoji="1" lang="en-US" altLang="ja-JP" dirty="0"/>
              <a:t>2</a:t>
            </a:r>
            <a:r>
              <a:rPr kumimoji="1" lang="ja-JP" altLang="en-US" dirty="0"/>
              <a:t>段階学習により，</a:t>
            </a:r>
            <a:r>
              <a:rPr kumimoji="1" lang="ja-JP" altLang="en-US" b="1" dirty="0"/>
              <a:t>様々なタスクに適応できる仕組み</a:t>
            </a:r>
            <a:r>
              <a:rPr lang="ja-JP" altLang="en-US" dirty="0"/>
              <a:t>（</a:t>
            </a:r>
            <a:r>
              <a:rPr kumimoji="1" lang="ja-JP" altLang="en-US" dirty="0"/>
              <a:t>特定タスクへの最適化）</a:t>
            </a:r>
            <a:endParaRPr kumimoji="1" lang="en-US" altLang="ja-JP" dirty="0"/>
          </a:p>
          <a:p>
            <a:r>
              <a:rPr lang="ja-JP" altLang="en-US" dirty="0"/>
              <a:t>対話型</a:t>
            </a:r>
            <a:r>
              <a:rPr lang="en-US" altLang="ja-JP" dirty="0"/>
              <a:t>AI</a:t>
            </a:r>
            <a:r>
              <a:rPr lang="ja-JP" altLang="en-US" dirty="0"/>
              <a:t>に応用．</a:t>
            </a:r>
            <a:r>
              <a:rPr kumimoji="1" lang="en-US" altLang="ja-JP" b="1" dirty="0"/>
              <a:t>ChatGPT</a:t>
            </a:r>
            <a:r>
              <a:rPr kumimoji="1" lang="ja-JP" altLang="en-US" dirty="0"/>
              <a:t>（数千億パラメータ）</a:t>
            </a:r>
            <a:r>
              <a:rPr kumimoji="1" lang="ja-JP" altLang="en-US" b="1" dirty="0"/>
              <a:t>など，大規模言語モデルの基盤技術</a:t>
            </a:r>
            <a:r>
              <a:rPr kumimoji="1" lang="ja-JP" altLang="en-US" dirty="0"/>
              <a:t>として普及</a:t>
            </a:r>
          </a:p>
        </p:txBody>
      </p:sp>
      <p:sp>
        <p:nvSpPr>
          <p:cNvPr id="4" name="スライド番号プレースホルダー 3">
            <a:extLst>
              <a:ext uri="{FF2B5EF4-FFF2-40B4-BE49-F238E27FC236}">
                <a16:creationId xmlns:a16="http://schemas.microsoft.com/office/drawing/2014/main" id="{B5BFF9B6-3429-D7CA-85A1-88EE176D8DFE}"/>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spTree>
    <p:extLst>
      <p:ext uri="{BB962C8B-B14F-4D97-AF65-F5344CB8AC3E}">
        <p14:creationId xmlns:p14="http://schemas.microsoft.com/office/powerpoint/2010/main" val="3427489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F2138-D8B8-E4F1-12BF-090A51AA3F7E}"/>
              </a:ext>
            </a:extLst>
          </p:cNvPr>
          <p:cNvSpPr>
            <a:spLocks noGrp="1"/>
          </p:cNvSpPr>
          <p:nvPr>
            <p:ph type="title"/>
          </p:nvPr>
        </p:nvSpPr>
        <p:spPr/>
        <p:txBody>
          <a:bodyPr>
            <a:normAutofit fontScale="90000"/>
          </a:bodyPr>
          <a:lstStyle/>
          <a:p>
            <a:r>
              <a:rPr lang="ja-JP" altLang="en-US" dirty="0"/>
              <a:t>チャットボットの基礎技術まとめ</a:t>
            </a:r>
            <a:endParaRPr kumimoji="1" lang="ja-JP" altLang="en-US" dirty="0"/>
          </a:p>
        </p:txBody>
      </p:sp>
      <p:sp>
        <p:nvSpPr>
          <p:cNvPr id="3" name="コンテンツ プレースホルダー 2">
            <a:extLst>
              <a:ext uri="{FF2B5EF4-FFF2-40B4-BE49-F238E27FC236}">
                <a16:creationId xmlns:a16="http://schemas.microsoft.com/office/drawing/2014/main" id="{63CA7235-8AAB-805D-8A1B-3210D426F0EC}"/>
              </a:ext>
            </a:extLst>
          </p:cNvPr>
          <p:cNvSpPr>
            <a:spLocks noGrp="1"/>
          </p:cNvSpPr>
          <p:nvPr>
            <p:ph idx="1"/>
          </p:nvPr>
        </p:nvSpPr>
        <p:spPr/>
        <p:txBody>
          <a:bodyPr>
            <a:normAutofit lnSpcReduction="10000"/>
          </a:bodyPr>
          <a:lstStyle/>
          <a:p>
            <a:r>
              <a:rPr kumimoji="1" lang="en-US" altLang="ja-JP" b="1" dirty="0"/>
              <a:t>Transformer</a:t>
            </a:r>
            <a:r>
              <a:rPr kumimoji="1" lang="ja-JP" altLang="en-US" dirty="0"/>
              <a:t>：</a:t>
            </a:r>
            <a:r>
              <a:rPr kumimoji="1" lang="en-US" altLang="ja-JP" dirty="0"/>
              <a:t>2017</a:t>
            </a:r>
            <a:r>
              <a:rPr kumimoji="1" lang="ja-JP" altLang="en-US" dirty="0"/>
              <a:t>年に</a:t>
            </a:r>
            <a:r>
              <a:rPr kumimoji="1" lang="en-US" altLang="ja-JP" dirty="0"/>
              <a:t>Google</a:t>
            </a:r>
            <a:r>
              <a:rPr kumimoji="1" lang="ja-JP" altLang="en-US" dirty="0"/>
              <a:t>社が提案した自然言語処理モデル．行列演算と並列処理により</a:t>
            </a:r>
            <a:r>
              <a:rPr kumimoji="1" lang="ja-JP" altLang="en-US" b="1" dirty="0"/>
              <a:t>文章全体を一度に計算し，従来モデルと比べて処理速度を向上</a:t>
            </a:r>
            <a:r>
              <a:rPr kumimoji="1" lang="ja-JP" altLang="en-US" dirty="0"/>
              <a:t>させた技術．</a:t>
            </a:r>
            <a:endParaRPr kumimoji="1" lang="en-US" altLang="ja-JP" dirty="0"/>
          </a:p>
          <a:p>
            <a:r>
              <a:rPr kumimoji="1" lang="ja-JP" altLang="en-US" b="1" dirty="0"/>
              <a:t>アテンション機構：</a:t>
            </a:r>
            <a:r>
              <a:rPr kumimoji="1" lang="en-US" altLang="ja-JP" dirty="0"/>
              <a:t>Transformer</a:t>
            </a:r>
            <a:r>
              <a:rPr kumimoji="1" lang="ja-JP" altLang="en-US" dirty="0"/>
              <a:t>の核となる技術で，</a:t>
            </a:r>
            <a:r>
              <a:rPr kumimoji="1" lang="ja-JP" altLang="en-US" b="1" dirty="0"/>
              <a:t>長文処理における性能低下を抑制</a:t>
            </a:r>
            <a:r>
              <a:rPr kumimoji="1" lang="ja-JP" altLang="en-US" dirty="0"/>
              <a:t>する．単語の意味，文脈，他語との関連性を計算し，言語の規則性を学習する仕組み．</a:t>
            </a:r>
            <a:endParaRPr kumimoji="1" lang="en-US" altLang="ja-JP" dirty="0"/>
          </a:p>
          <a:p>
            <a:r>
              <a:rPr kumimoji="1" lang="ja-JP" altLang="en-US" b="1" dirty="0"/>
              <a:t>大規模言語モデル</a:t>
            </a:r>
            <a:r>
              <a:rPr kumimoji="1" lang="ja-JP" altLang="en-US" dirty="0"/>
              <a:t>：並列</a:t>
            </a:r>
            <a:r>
              <a:rPr kumimoji="1" lang="en-US" altLang="ja-JP" dirty="0"/>
              <a:t>GPU</a:t>
            </a:r>
            <a:r>
              <a:rPr kumimoji="1" lang="ja-JP" altLang="en-US" dirty="0"/>
              <a:t>での行列演算により，</a:t>
            </a:r>
            <a:r>
              <a:rPr kumimoji="1" lang="ja-JP" altLang="en-US" b="1" dirty="0"/>
              <a:t>数千億単語以上のデータを学習した言語処理システム</a:t>
            </a:r>
            <a:r>
              <a:rPr kumimoji="1" lang="ja-JP" altLang="en-US" dirty="0"/>
              <a:t>．様々なタスクに対応可能な汎用的な言語理解・生成能力を持つ．</a:t>
            </a:r>
          </a:p>
        </p:txBody>
      </p:sp>
      <p:sp>
        <p:nvSpPr>
          <p:cNvPr id="4" name="スライド番号プレースホルダー 3">
            <a:extLst>
              <a:ext uri="{FF2B5EF4-FFF2-40B4-BE49-F238E27FC236}">
                <a16:creationId xmlns:a16="http://schemas.microsoft.com/office/drawing/2014/main" id="{8BAAE66F-9415-EF59-B3B9-6E5254BA5B0D}"/>
              </a:ext>
            </a:extLst>
          </p:cNvPr>
          <p:cNvSpPr>
            <a:spLocks noGrp="1"/>
          </p:cNvSpPr>
          <p:nvPr>
            <p:ph type="sldNum" sz="quarter" idx="12"/>
          </p:nvPr>
        </p:nvSpPr>
        <p:spPr/>
        <p:txBody>
          <a:bodyPr/>
          <a:lstStyle/>
          <a:p>
            <a:fld id="{E205D82C-95A1-431E-8E38-AA614A14CDCF}" type="slidenum">
              <a:rPr kumimoji="1" lang="ja-JP" altLang="en-US" smtClean="0"/>
              <a:t>51</a:t>
            </a:fld>
            <a:endParaRPr kumimoji="1" lang="ja-JP" altLang="en-US"/>
          </a:p>
        </p:txBody>
      </p:sp>
    </p:spTree>
    <p:extLst>
      <p:ext uri="{BB962C8B-B14F-4D97-AF65-F5344CB8AC3E}">
        <p14:creationId xmlns:p14="http://schemas.microsoft.com/office/powerpoint/2010/main" val="48573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11-5. Vision Transformer (</a:t>
            </a:r>
            <a:r>
              <a:rPr lang="en-US" altLang="ja-JP" sz="4500" dirty="0" err="1">
                <a:solidFill>
                  <a:schemeClr val="tx2"/>
                </a:solidFill>
              </a:rPr>
              <a:t>ViT</a:t>
            </a:r>
            <a:r>
              <a:rPr lang="en-US" altLang="ja-JP" sz="4500" dirty="0">
                <a:solidFill>
                  <a:schemeClr val="tx2"/>
                </a:solidFill>
              </a:rPr>
              <a:t>)</a:t>
            </a:r>
            <a:r>
              <a:rPr lang="ja-JP" altLang="en-US" sz="4500" dirty="0">
                <a:solidFill>
                  <a:schemeClr val="tx2"/>
                </a:solidFill>
              </a:rPr>
              <a:t> による画像処理</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52</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841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FB7A89-86E5-CE87-423A-E986C477DE40}"/>
              </a:ext>
            </a:extLst>
          </p:cNvPr>
          <p:cNvSpPr>
            <a:spLocks noGrp="1"/>
          </p:cNvSpPr>
          <p:nvPr>
            <p:ph type="title"/>
          </p:nvPr>
        </p:nvSpPr>
        <p:spPr/>
        <p:txBody>
          <a:bodyPr>
            <a:normAutofit fontScale="90000"/>
          </a:bodyPr>
          <a:lstStyle/>
          <a:p>
            <a:r>
              <a:rPr kumimoji="1" lang="en-US" altLang="ja-JP" dirty="0"/>
              <a:t>Vision Transformer</a:t>
            </a:r>
            <a:endParaRPr kumimoji="1" lang="ja-JP" altLang="en-US" dirty="0"/>
          </a:p>
        </p:txBody>
      </p:sp>
      <p:sp>
        <p:nvSpPr>
          <p:cNvPr id="3" name="コンテンツ プレースホルダー 2">
            <a:extLst>
              <a:ext uri="{FF2B5EF4-FFF2-40B4-BE49-F238E27FC236}">
                <a16:creationId xmlns:a16="http://schemas.microsoft.com/office/drawing/2014/main" id="{2379E83B-B89A-064D-0884-281EE165F9E4}"/>
              </a:ext>
            </a:extLst>
          </p:cNvPr>
          <p:cNvSpPr>
            <a:spLocks noGrp="1"/>
          </p:cNvSpPr>
          <p:nvPr>
            <p:ph idx="1"/>
          </p:nvPr>
        </p:nvSpPr>
        <p:spPr>
          <a:xfrm>
            <a:off x="321845" y="846252"/>
            <a:ext cx="8461208" cy="5297693"/>
          </a:xfrm>
        </p:spPr>
        <p:txBody>
          <a:bodyPr>
            <a:normAutofit/>
          </a:bodyPr>
          <a:lstStyle/>
          <a:p>
            <a:r>
              <a:rPr lang="ja-JP" altLang="en-US" sz="2400" dirty="0"/>
              <a:t>自然言語処理において高い性能を示す </a:t>
            </a:r>
            <a:r>
              <a:rPr lang="en-US" altLang="ja-JP" sz="2400" dirty="0"/>
              <a:t>Transformer </a:t>
            </a:r>
            <a:r>
              <a:rPr lang="ja-JP" altLang="en-US" sz="2400" dirty="0"/>
              <a:t>を画像に応用したもの</a:t>
            </a:r>
            <a:endParaRPr lang="en-US" altLang="ja-JP" sz="2400" dirty="0"/>
          </a:p>
          <a:p>
            <a:r>
              <a:rPr lang="ja-JP" altLang="en-US" sz="2400" dirty="0"/>
              <a:t>画像全体を小さな「パッチ」（例：</a:t>
            </a:r>
            <a:r>
              <a:rPr lang="en-US" altLang="ja-JP" sz="2400" dirty="0"/>
              <a:t>16×16</a:t>
            </a:r>
            <a:r>
              <a:rPr lang="ja-JP" altLang="en-US" sz="2400" dirty="0"/>
              <a:t>ピクセル）に分解</a:t>
            </a:r>
            <a:endParaRPr lang="en-US" altLang="ja-JP" sz="2400" dirty="0"/>
          </a:p>
          <a:p>
            <a:r>
              <a:rPr lang="ja-JP" altLang="en-US" sz="2400" dirty="0"/>
              <a:t>各「パッチ」を単語のように扱い，アテンション機構で処理</a:t>
            </a:r>
            <a:endParaRPr lang="en-US" altLang="ja-JP" sz="2400" dirty="0"/>
          </a:p>
          <a:p>
            <a:r>
              <a:rPr lang="en-US" altLang="ja-JP" sz="2400" dirty="0"/>
              <a:t>AI</a:t>
            </a:r>
            <a:r>
              <a:rPr lang="ja-JP" altLang="en-US" sz="2400" dirty="0"/>
              <a:t>は，パッチ間の関係性を学習することで，画像全体の理解を実現</a:t>
            </a:r>
            <a:endParaRPr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01C2B72C-8005-7FA8-EA9C-5F30DC5561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62291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50898F-FD76-4919-B66B-6EC5ADDCAE72}"/>
              </a:ext>
            </a:extLst>
          </p:cNvPr>
          <p:cNvSpPr>
            <a:spLocks noGrp="1"/>
          </p:cNvSpPr>
          <p:nvPr>
            <p:ph type="title"/>
          </p:nvPr>
        </p:nvSpPr>
        <p:spPr/>
        <p:txBody>
          <a:bodyPr>
            <a:normAutofit fontScale="90000"/>
          </a:bodyPr>
          <a:lstStyle/>
          <a:p>
            <a:r>
              <a:rPr kumimoji="1" lang="ja-JP" altLang="en-US" dirty="0"/>
              <a:t>セグメンテーションの種類</a:t>
            </a:r>
          </a:p>
        </p:txBody>
      </p:sp>
      <p:sp>
        <p:nvSpPr>
          <p:cNvPr id="4" name="スライド番号プレースホルダー 3">
            <a:extLst>
              <a:ext uri="{FF2B5EF4-FFF2-40B4-BE49-F238E27FC236}">
                <a16:creationId xmlns:a16="http://schemas.microsoft.com/office/drawing/2014/main" id="{96133948-2F2C-4083-993E-88E3656ED1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FFCBB178-3216-4E53-831B-470C98C7D829}"/>
              </a:ext>
            </a:extLst>
          </p:cNvPr>
          <p:cNvSpPr txBox="1"/>
          <p:nvPr/>
        </p:nvSpPr>
        <p:spPr>
          <a:xfrm>
            <a:off x="3170808" y="4830629"/>
            <a:ext cx="6016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パノプティック・セグメンテーション</a:t>
            </a:r>
          </a:p>
        </p:txBody>
      </p:sp>
      <p:pic>
        <p:nvPicPr>
          <p:cNvPr id="9" name="図 8">
            <a:extLst>
              <a:ext uri="{FF2B5EF4-FFF2-40B4-BE49-F238E27FC236}">
                <a16:creationId xmlns:a16="http://schemas.microsoft.com/office/drawing/2014/main" id="{1FA3DEA3-9584-4E88-9283-75B95DA10C8A}"/>
              </a:ext>
            </a:extLst>
          </p:cNvPr>
          <p:cNvPicPr>
            <a:picLocks noChangeAspect="1"/>
          </p:cNvPicPr>
          <p:nvPr/>
        </p:nvPicPr>
        <p:blipFill>
          <a:blip r:embed="rId2"/>
          <a:stretch>
            <a:fillRect/>
          </a:stretch>
        </p:blipFill>
        <p:spPr>
          <a:xfrm>
            <a:off x="149494" y="4766543"/>
            <a:ext cx="2912204" cy="1987354"/>
          </a:xfrm>
          <a:prstGeom prst="rect">
            <a:avLst/>
          </a:prstGeom>
        </p:spPr>
      </p:pic>
      <p:sp>
        <p:nvSpPr>
          <p:cNvPr id="11" name="テキスト ボックス 10">
            <a:extLst>
              <a:ext uri="{FF2B5EF4-FFF2-40B4-BE49-F238E27FC236}">
                <a16:creationId xmlns:a16="http://schemas.microsoft.com/office/drawing/2014/main" id="{69DA5D3B-5CB9-45CC-8E49-BE62C97C72C7}"/>
              </a:ext>
            </a:extLst>
          </p:cNvPr>
          <p:cNvSpPr txBox="1"/>
          <p:nvPr/>
        </p:nvSpPr>
        <p:spPr>
          <a:xfrm>
            <a:off x="3272407" y="2617446"/>
            <a:ext cx="50998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インスタンス・セグメンテーション</a:t>
            </a:r>
          </a:p>
        </p:txBody>
      </p:sp>
      <p:sp>
        <p:nvSpPr>
          <p:cNvPr id="13" name="テキスト ボックス 12">
            <a:extLst>
              <a:ext uri="{FF2B5EF4-FFF2-40B4-BE49-F238E27FC236}">
                <a16:creationId xmlns:a16="http://schemas.microsoft.com/office/drawing/2014/main" id="{3CFD2480-D455-47CD-A471-D698D6A36136}"/>
              </a:ext>
            </a:extLst>
          </p:cNvPr>
          <p:cNvSpPr txBox="1"/>
          <p:nvPr/>
        </p:nvSpPr>
        <p:spPr>
          <a:xfrm>
            <a:off x="3170808" y="661797"/>
            <a:ext cx="5692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セマンティック・セグメンテーション</a:t>
            </a:r>
          </a:p>
        </p:txBody>
      </p:sp>
      <p:pic>
        <p:nvPicPr>
          <p:cNvPr id="3" name="図 2">
            <a:extLst>
              <a:ext uri="{FF2B5EF4-FFF2-40B4-BE49-F238E27FC236}">
                <a16:creationId xmlns:a16="http://schemas.microsoft.com/office/drawing/2014/main" id="{4010B233-A929-4EF7-A411-13232453490D}"/>
              </a:ext>
            </a:extLst>
          </p:cNvPr>
          <p:cNvPicPr>
            <a:picLocks noChangeAspect="1"/>
          </p:cNvPicPr>
          <p:nvPr/>
        </p:nvPicPr>
        <p:blipFill>
          <a:blip r:embed="rId3"/>
          <a:stretch>
            <a:fillRect/>
          </a:stretch>
        </p:blipFill>
        <p:spPr>
          <a:xfrm>
            <a:off x="149494" y="2703172"/>
            <a:ext cx="2912203" cy="1992446"/>
          </a:xfrm>
          <a:prstGeom prst="rect">
            <a:avLst/>
          </a:prstGeom>
        </p:spPr>
      </p:pic>
      <p:pic>
        <p:nvPicPr>
          <p:cNvPr id="12" name="図 11">
            <a:extLst>
              <a:ext uri="{FF2B5EF4-FFF2-40B4-BE49-F238E27FC236}">
                <a16:creationId xmlns:a16="http://schemas.microsoft.com/office/drawing/2014/main" id="{B5D3C36C-7C67-4ACA-980A-159C21F0360B}"/>
              </a:ext>
            </a:extLst>
          </p:cNvPr>
          <p:cNvPicPr>
            <a:picLocks noChangeAspect="1"/>
          </p:cNvPicPr>
          <p:nvPr/>
        </p:nvPicPr>
        <p:blipFill>
          <a:blip r:embed="rId4"/>
          <a:stretch>
            <a:fillRect/>
          </a:stretch>
        </p:blipFill>
        <p:spPr>
          <a:xfrm>
            <a:off x="149494" y="644893"/>
            <a:ext cx="2908900" cy="1987354"/>
          </a:xfrm>
          <a:prstGeom prst="rect">
            <a:avLst/>
          </a:prstGeom>
        </p:spPr>
      </p:pic>
      <p:sp>
        <p:nvSpPr>
          <p:cNvPr id="14" name="テキスト ボックス 13">
            <a:extLst>
              <a:ext uri="{FF2B5EF4-FFF2-40B4-BE49-F238E27FC236}">
                <a16:creationId xmlns:a16="http://schemas.microsoft.com/office/drawing/2014/main" id="{8571C187-1B46-4658-9E99-E4001BD4DBF6}"/>
              </a:ext>
            </a:extLst>
          </p:cNvPr>
          <p:cNvSpPr txBox="1"/>
          <p:nvPr/>
        </p:nvSpPr>
        <p:spPr>
          <a:xfrm>
            <a:off x="3579840" y="1271602"/>
            <a:ext cx="531427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画像内のすべての画素にラベルを付ける</a:t>
            </a:r>
            <a:r>
              <a:rPr kumimoji="1" lang="ja-JP" altLang="en-US" sz="2000" dirty="0">
                <a:solidFill>
                  <a:prstClr val="black"/>
                </a:solidFill>
                <a:latin typeface="メイリオ" panose="020B0604030504040204" pitchFamily="50" charset="-128"/>
                <a:ea typeface="メイリオ" panose="020B0604030504040204" pitchFamily="50" charset="-128"/>
              </a:rPr>
              <a:t>．</a:t>
            </a:r>
            <a:endParaRPr kumimoji="1"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「個々の物体を検出する」という概念はない</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7A4660F-A534-4E3C-A57D-BF6F211A1615}"/>
              </a:ext>
            </a:extLst>
          </p:cNvPr>
          <p:cNvSpPr txBox="1"/>
          <p:nvPr/>
        </p:nvSpPr>
        <p:spPr>
          <a:xfrm>
            <a:off x="3560143" y="3039967"/>
            <a:ext cx="543916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物体を</a:t>
            </a:r>
            <a:r>
              <a:rPr kumimoji="1" lang="ja-JP" altLang="en-US" sz="2000" dirty="0">
                <a:solidFill>
                  <a:srgbClr val="FF0000"/>
                </a:solidFill>
                <a:latin typeface="メイリオ" panose="020B0604030504040204" pitchFamily="50" charset="-128"/>
                <a:ea typeface="メイリオ" panose="020B0604030504040204" pitchFamily="50" charset="-128"/>
              </a:rPr>
              <a:t>検出</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する．同じ種類の複数の物体がある場合は、別々のものとして認識．各物体に対してセグメンテーションを実施。</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16" name="直線矢印コネクタ 15">
            <a:extLst>
              <a:ext uri="{FF2B5EF4-FFF2-40B4-BE49-F238E27FC236}">
                <a16:creationId xmlns:a16="http://schemas.microsoft.com/office/drawing/2014/main" id="{5592E363-42F1-48A0-A6F7-62F2BF46A603}"/>
              </a:ext>
            </a:extLst>
          </p:cNvPr>
          <p:cNvCxnSpPr>
            <a:cxnSpLocks/>
          </p:cNvCxnSpPr>
          <p:nvPr/>
        </p:nvCxnSpPr>
        <p:spPr>
          <a:xfrm flipH="1" flipV="1">
            <a:off x="2521719" y="3458194"/>
            <a:ext cx="1027990" cy="698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ECCCABD-0940-467B-8DD2-2A35CFEB9C95}"/>
              </a:ext>
            </a:extLst>
          </p:cNvPr>
          <p:cNvSpPr txBox="1"/>
          <p:nvPr/>
        </p:nvSpPr>
        <p:spPr>
          <a:xfrm>
            <a:off x="3497647" y="4071881"/>
            <a:ext cx="556416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「物体として識別できない部分は結果がない」</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ということもある</a:t>
            </a:r>
          </a:p>
        </p:txBody>
      </p:sp>
      <p:sp>
        <p:nvSpPr>
          <p:cNvPr id="19" name="テキスト ボックス 18">
            <a:extLst>
              <a:ext uri="{FF2B5EF4-FFF2-40B4-BE49-F238E27FC236}">
                <a16:creationId xmlns:a16="http://schemas.microsoft.com/office/drawing/2014/main" id="{757C44BA-D09A-4951-825C-0C045D6F5492}"/>
              </a:ext>
            </a:extLst>
          </p:cNvPr>
          <p:cNvSpPr txBox="1"/>
          <p:nvPr/>
        </p:nvSpPr>
        <p:spPr>
          <a:xfrm>
            <a:off x="3582824" y="5408824"/>
            <a:ext cx="66044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セマンティック・セグメンテーションと</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インスタンス・セグメンテーションの同時実行</a:t>
            </a:r>
          </a:p>
        </p:txBody>
      </p:sp>
    </p:spTree>
    <p:extLst>
      <p:ext uri="{BB962C8B-B14F-4D97-AF65-F5344CB8AC3E}">
        <p14:creationId xmlns:p14="http://schemas.microsoft.com/office/powerpoint/2010/main" val="2991363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演習１．</a:t>
            </a:r>
            <a:r>
              <a:rPr lang="en-US" altLang="ja-JP" dirty="0"/>
              <a:t>Vision Transformer </a:t>
            </a:r>
            <a:r>
              <a:rPr lang="ja-JP" altLang="en-US" dirty="0"/>
              <a:t>による画像セグメンテーション</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画像セグメンテーション</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endParaRPr lang="en-US" altLang="ja-JP" b="1" dirty="0"/>
          </a:p>
          <a:p>
            <a:pPr>
              <a:spcAft>
                <a:spcPts val="600"/>
              </a:spcAft>
            </a:pPr>
            <a:r>
              <a:rPr lang="ja-JP" altLang="en-US" sz="2400" b="1" dirty="0"/>
              <a:t>画像セグメンテーション</a:t>
            </a:r>
            <a:endParaRPr lang="en-US" altLang="ja-JP" sz="2400" b="1" dirty="0"/>
          </a:p>
          <a:p>
            <a:pPr>
              <a:spcAft>
                <a:spcPts val="600"/>
              </a:spcAft>
            </a:pPr>
            <a:r>
              <a:rPr lang="en-US" altLang="ja-JP" sz="2400" b="1" dirty="0" err="1"/>
              <a:t>OneFormer</a:t>
            </a:r>
            <a:r>
              <a:rPr lang="en-US" altLang="ja-JP" sz="2400" b="1" dirty="0"/>
              <a:t> </a:t>
            </a:r>
            <a:r>
              <a:rPr lang="ja-JP" altLang="en-US" sz="2400" b="1" dirty="0"/>
              <a:t>のデモ</a:t>
            </a:r>
            <a:endParaRPr lang="en-US" altLang="ja-JP" sz="2400" b="1" dirty="0"/>
          </a:p>
          <a:p>
            <a:pPr>
              <a:spcAft>
                <a:spcPts val="600"/>
              </a:spcAft>
            </a:pPr>
            <a:r>
              <a:rPr lang="en-US" altLang="ja-JP" sz="2400" b="1" dirty="0"/>
              <a:t>Vision </a:t>
            </a:r>
            <a:r>
              <a:rPr lang="en-US" altLang="ja-JP" sz="2400" b="1" dirty="0" err="1"/>
              <a:t>Transormer</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55</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39949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0F4F5-D976-FCFE-6896-A5C250C53419}"/>
              </a:ext>
            </a:extLst>
          </p:cNvPr>
          <p:cNvSpPr>
            <a:spLocks noGrp="1"/>
          </p:cNvSpPr>
          <p:nvPr>
            <p:ph type="title"/>
          </p:nvPr>
        </p:nvSpPr>
        <p:spPr/>
        <p:txBody>
          <a:bodyPr>
            <a:normAutofit fontScale="90000"/>
          </a:bodyPr>
          <a:lstStyle/>
          <a:p>
            <a:r>
              <a:rPr kumimoji="1" lang="en-US" altLang="ja-JP" dirty="0" err="1"/>
              <a:t>OneFormer</a:t>
            </a:r>
            <a:endParaRPr kumimoji="1" lang="ja-JP" altLang="en-US" dirty="0"/>
          </a:p>
        </p:txBody>
      </p:sp>
      <p:sp>
        <p:nvSpPr>
          <p:cNvPr id="3" name="コンテンツ プレースホルダー 2">
            <a:extLst>
              <a:ext uri="{FF2B5EF4-FFF2-40B4-BE49-F238E27FC236}">
                <a16:creationId xmlns:a16="http://schemas.microsoft.com/office/drawing/2014/main" id="{182D53E1-5D5E-966B-0B47-5F64ACCCB67C}"/>
              </a:ext>
            </a:extLst>
          </p:cNvPr>
          <p:cNvSpPr>
            <a:spLocks noGrp="1"/>
          </p:cNvSpPr>
          <p:nvPr>
            <p:ph idx="1"/>
          </p:nvPr>
        </p:nvSpPr>
        <p:spPr>
          <a:xfrm>
            <a:off x="360947" y="644893"/>
            <a:ext cx="8461208" cy="5333166"/>
          </a:xfrm>
        </p:spPr>
        <p:txBody>
          <a:bodyPr>
            <a:normAutofit/>
          </a:bodyPr>
          <a:lstStyle/>
          <a:p>
            <a:pPr marL="0" indent="0">
              <a:buNone/>
            </a:pPr>
            <a:r>
              <a:rPr lang="en-US" altLang="ja-JP" sz="2400" dirty="0" err="1"/>
              <a:t>OneFormer</a:t>
            </a:r>
            <a:r>
              <a:rPr lang="en-US" altLang="ja-JP" sz="2400" dirty="0"/>
              <a:t> </a:t>
            </a:r>
            <a:r>
              <a:rPr lang="ja-JP" altLang="en-US" sz="2400" dirty="0"/>
              <a:t>は、</a:t>
            </a:r>
            <a:r>
              <a:rPr lang="en-US" altLang="ja-JP" sz="2400" b="1" dirty="0"/>
              <a:t>Vision Transformer </a:t>
            </a:r>
            <a:r>
              <a:rPr lang="ja-JP" altLang="en-US" sz="2400" b="1" dirty="0"/>
              <a:t>の技術</a:t>
            </a:r>
            <a:r>
              <a:rPr lang="ja-JP" altLang="en-US" sz="2400" dirty="0"/>
              <a:t>を</a:t>
            </a:r>
            <a:r>
              <a:rPr lang="ja-JP" altLang="en-US" sz="2400" b="1" dirty="0"/>
              <a:t>ベース</a:t>
            </a:r>
            <a:r>
              <a:rPr lang="ja-JP" altLang="en-US" sz="2400" dirty="0"/>
              <a:t>に、</a:t>
            </a:r>
            <a:r>
              <a:rPr lang="ja-JP" altLang="ja-JP" sz="2400" dirty="0"/>
              <a:t>パノプティック，インスタンス，セマンティック</a:t>
            </a:r>
            <a:r>
              <a:rPr lang="ja-JP" altLang="en-US" sz="2400" dirty="0"/>
              <a:t>の</a:t>
            </a:r>
            <a:r>
              <a:rPr lang="ja-JP" altLang="en-US" sz="2400" b="1" dirty="0"/>
              <a:t>セグメンテーション</a:t>
            </a:r>
            <a:r>
              <a:rPr lang="ja-JP" altLang="en-US" sz="2400" dirty="0"/>
              <a:t>を行うもの（</a:t>
            </a:r>
            <a:r>
              <a:rPr lang="en-US" altLang="ja-JP" sz="2400" b="1" dirty="0"/>
              <a:t>2022</a:t>
            </a:r>
            <a:r>
              <a:rPr lang="ja-JP" altLang="en-US" sz="2400" b="1" dirty="0"/>
              <a:t>年</a:t>
            </a:r>
            <a:r>
              <a:rPr lang="ja-JP" altLang="en-US" sz="2400" dirty="0"/>
              <a:t>発表）</a:t>
            </a:r>
            <a:endParaRPr lang="en-US" altLang="ja-JP" sz="2400" dirty="0"/>
          </a:p>
          <a:p>
            <a:pPr marL="0" indent="0">
              <a:buNone/>
            </a:pPr>
            <a:r>
              <a:rPr lang="en-US" altLang="ja-JP" sz="2400" b="1" dirty="0">
                <a:hlinkClick r:id="rId2"/>
              </a:rPr>
              <a:t>https://huggingface.co/spaces/shi-labs/OneFormer</a:t>
            </a:r>
            <a:endParaRPr lang="en-US" altLang="ja-JP" sz="2400" b="1" dirty="0"/>
          </a:p>
          <a:p>
            <a:r>
              <a:rPr lang="ja-JP" altLang="ja-JP" sz="2400" dirty="0"/>
              <a:t>セグメンテーションの種類：</a:t>
            </a:r>
            <a:r>
              <a:rPr lang="ja-JP" altLang="ja-JP" sz="2400" b="1" dirty="0"/>
              <a:t>パノプティック</a:t>
            </a:r>
            <a:r>
              <a:rPr lang="ja-JP" altLang="ja-JP" sz="2400" dirty="0"/>
              <a:t>，</a:t>
            </a:r>
            <a:r>
              <a:rPr lang="ja-JP" altLang="ja-JP" sz="2400" b="1" dirty="0"/>
              <a:t>インスタンス</a:t>
            </a:r>
            <a:r>
              <a:rPr lang="ja-JP" altLang="ja-JP" sz="2400" dirty="0"/>
              <a:t>，</a:t>
            </a:r>
            <a:r>
              <a:rPr lang="ja-JP" altLang="ja-JP" sz="2400" b="1" dirty="0"/>
              <a:t>セマンティック</a:t>
            </a:r>
            <a:r>
              <a:rPr lang="en-US" altLang="ja-JP" sz="2400" b="1" dirty="0"/>
              <a:t> </a:t>
            </a:r>
            <a:endParaRPr lang="ja-JP" altLang="ja-JP" sz="2400" b="1" dirty="0"/>
          </a:p>
          <a:p>
            <a:r>
              <a:rPr lang="ja-JP" altLang="en-US" sz="2400" dirty="0"/>
              <a:t>訓練</a:t>
            </a:r>
            <a:r>
              <a:rPr lang="ja-JP" altLang="ja-JP" sz="2400" dirty="0"/>
              <a:t>データ：</a:t>
            </a:r>
            <a:r>
              <a:rPr lang="en-US" altLang="ja-JP" sz="2400" b="1" dirty="0"/>
              <a:t>COCO</a:t>
            </a:r>
            <a:r>
              <a:rPr lang="ja-JP" altLang="ja-JP" sz="2400" dirty="0"/>
              <a:t>（</a:t>
            </a:r>
            <a:r>
              <a:rPr lang="en-US" altLang="ja-JP" sz="2400" dirty="0"/>
              <a:t>133 </a:t>
            </a:r>
            <a:r>
              <a:rPr lang="ja-JP" altLang="ja-JP" sz="2400" dirty="0"/>
              <a:t>クラス</a:t>
            </a:r>
            <a:r>
              <a:rPr lang="ja-JP" altLang="en-US" sz="2400" dirty="0"/>
              <a:t>），</a:t>
            </a:r>
            <a:r>
              <a:rPr lang="en-US" altLang="ja-JP" sz="2400" b="1" dirty="0"/>
              <a:t>Cityscapes</a:t>
            </a:r>
            <a:r>
              <a:rPr lang="ja-JP" altLang="ja-JP" sz="2400" dirty="0"/>
              <a:t>（</a:t>
            </a:r>
            <a:r>
              <a:rPr lang="en-US" altLang="ja-JP" sz="2400" dirty="0"/>
              <a:t>19 </a:t>
            </a:r>
            <a:r>
              <a:rPr lang="ja-JP" altLang="ja-JP" sz="2400" dirty="0"/>
              <a:t>クラス）</a:t>
            </a:r>
            <a:r>
              <a:rPr lang="ja-JP" altLang="en-US" sz="2400" dirty="0"/>
              <a:t>，</a:t>
            </a:r>
            <a:r>
              <a:rPr lang="en-US" altLang="ja-JP" sz="2400" b="1" dirty="0"/>
              <a:t>ADE20K</a:t>
            </a:r>
            <a:r>
              <a:rPr lang="en-US" altLang="ja-JP" sz="2400" dirty="0"/>
              <a:t> </a:t>
            </a:r>
            <a:r>
              <a:rPr lang="ja-JP" altLang="ja-JP" sz="2400" dirty="0"/>
              <a:t>（</a:t>
            </a:r>
            <a:r>
              <a:rPr lang="en-US" altLang="ja-JP" sz="2400" dirty="0"/>
              <a:t>150</a:t>
            </a:r>
            <a:r>
              <a:rPr lang="ja-JP" altLang="ja-JP" sz="2400" dirty="0"/>
              <a:t>クラス）</a:t>
            </a:r>
          </a:p>
          <a:p>
            <a:endParaRPr kumimoji="1" lang="ja-JP" altLang="en-US" sz="2400" dirty="0"/>
          </a:p>
        </p:txBody>
      </p:sp>
      <p:sp>
        <p:nvSpPr>
          <p:cNvPr id="4" name="スライド番号プレースホルダー 3">
            <a:extLst>
              <a:ext uri="{FF2B5EF4-FFF2-40B4-BE49-F238E27FC236}">
                <a16:creationId xmlns:a16="http://schemas.microsoft.com/office/drawing/2014/main" id="{4E6DF4C6-95BF-AB1C-EB7B-BC7DCD33D3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4B63AAB-6D26-39C2-BFCA-ABF8056A08C8}"/>
              </a:ext>
            </a:extLst>
          </p:cNvPr>
          <p:cNvPicPr>
            <a:picLocks noChangeAspect="1"/>
          </p:cNvPicPr>
          <p:nvPr/>
        </p:nvPicPr>
        <p:blipFill>
          <a:blip r:embed="rId3"/>
          <a:stretch>
            <a:fillRect/>
          </a:stretch>
        </p:blipFill>
        <p:spPr>
          <a:xfrm>
            <a:off x="107827" y="4261050"/>
            <a:ext cx="3708523" cy="2596950"/>
          </a:xfrm>
          <a:prstGeom prst="rect">
            <a:avLst/>
          </a:prstGeom>
        </p:spPr>
      </p:pic>
      <p:sp>
        <p:nvSpPr>
          <p:cNvPr id="6" name="正方形/長方形 5">
            <a:extLst>
              <a:ext uri="{FF2B5EF4-FFF2-40B4-BE49-F238E27FC236}">
                <a16:creationId xmlns:a16="http://schemas.microsoft.com/office/drawing/2014/main" id="{464465E4-CE7E-2967-FDE0-F3C9C86A12C7}"/>
              </a:ext>
            </a:extLst>
          </p:cNvPr>
          <p:cNvSpPr/>
          <p:nvPr/>
        </p:nvSpPr>
        <p:spPr>
          <a:xfrm>
            <a:off x="4122153" y="4975136"/>
            <a:ext cx="4572000" cy="95410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文献: Jitesh Jain, Jiachen Li, MangTik Chiu, Ali Hassani, Nikita Orlov, Humphrey Shi, OneFormer: One Transformer to Rule Universal Image Segmentation, arXiv:2211.06220, 2022.</a:t>
            </a:r>
          </a:p>
        </p:txBody>
      </p:sp>
    </p:spTree>
    <p:extLst>
      <p:ext uri="{BB962C8B-B14F-4D97-AF65-F5344CB8AC3E}">
        <p14:creationId xmlns:p14="http://schemas.microsoft.com/office/powerpoint/2010/main" val="2304114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400" dirty="0"/>
              <a:t>① </a:t>
            </a:r>
            <a:r>
              <a:rPr lang="en-US" altLang="ja-JP" sz="2400" dirty="0" err="1"/>
              <a:t>OneFormer</a:t>
            </a:r>
            <a:r>
              <a:rPr lang="en-US" altLang="ja-JP" sz="2400" dirty="0"/>
              <a:t> </a:t>
            </a:r>
            <a:r>
              <a:rPr lang="ja-JP" altLang="en-US" sz="2400" dirty="0"/>
              <a:t>のデモページを開く</a:t>
            </a:r>
            <a:endParaRPr lang="en-US" altLang="ja-JP" sz="2400" dirty="0"/>
          </a:p>
          <a:p>
            <a:pPr marL="0" indent="0">
              <a:buNone/>
            </a:pPr>
            <a:r>
              <a:rPr lang="en-US" altLang="ja-JP" sz="2400" dirty="0">
                <a:hlinkClick r:id="rId2"/>
              </a:rPr>
              <a:t>https://huggingface.co/spaces/shi-labs/OneFormer</a:t>
            </a:r>
            <a:endParaRPr lang="en-US" altLang="ja-JP" sz="2400" dirty="0"/>
          </a:p>
          <a:p>
            <a:pPr marL="0" indent="0">
              <a:buNone/>
            </a:pPr>
            <a:r>
              <a:rPr lang="ja-JP" altLang="en-US" sz="2400" dirty="0"/>
              <a:t>　</a:t>
            </a:r>
            <a:r>
              <a:rPr lang="ja-JP" altLang="en-US" sz="2400" dirty="0">
                <a:solidFill>
                  <a:srgbClr val="FF0000"/>
                </a:solidFill>
              </a:rPr>
              <a:t>オンラインサービスであり、混雑時などは動かない場合がある。授業中で動かなかった場合には、後日試してほしい</a:t>
            </a:r>
            <a:endParaRPr lang="en-US" altLang="ja-JP" sz="2400" dirty="0">
              <a:solidFill>
                <a:srgbClr val="FF0000"/>
              </a:solidFill>
            </a:endParaRPr>
          </a:p>
          <a:p>
            <a:pPr marL="0" indent="0">
              <a:buNone/>
            </a:pPr>
            <a:r>
              <a:rPr lang="ja-JP" altLang="en-US" sz="2400" dirty="0"/>
              <a:t>② 画面の「</a:t>
            </a:r>
            <a:r>
              <a:rPr lang="en-US" altLang="ja-JP" sz="2400" b="1" dirty="0"/>
              <a:t>Input Image</a:t>
            </a:r>
            <a:r>
              <a:rPr lang="ja-JP" altLang="en-US" sz="2400" dirty="0"/>
              <a:t>」で画像ファイルを設定するか、下の「</a:t>
            </a:r>
            <a:r>
              <a:rPr lang="en-US" altLang="ja-JP" sz="2400" b="1" dirty="0"/>
              <a:t>Examples</a:t>
            </a:r>
            <a:r>
              <a:rPr lang="ja-JP" altLang="en-US" sz="2400" dirty="0"/>
              <a:t>」で画像を選ぶ</a:t>
            </a:r>
            <a:endParaRPr lang="en-US" altLang="ja-JP" sz="2400" dirty="0"/>
          </a:p>
          <a:p>
            <a:pPr marL="0" indent="0">
              <a:buNone/>
            </a:pPr>
            <a:endParaRPr lang="en-US" altLang="ja-JP" sz="2400" dirty="0"/>
          </a:p>
          <a:p>
            <a:pPr marL="0" indent="0">
              <a:buNone/>
            </a:pPr>
            <a:r>
              <a:rPr lang="ja-JP" altLang="en-US" sz="2400" dirty="0"/>
              <a:t>③ 「</a:t>
            </a:r>
            <a:r>
              <a:rPr lang="en-US" altLang="ja-JP" sz="2400" b="1" dirty="0"/>
              <a:t>Submit</a:t>
            </a:r>
            <a:r>
              <a:rPr lang="ja-JP" altLang="en-US" sz="2400" dirty="0"/>
              <a:t>」</a:t>
            </a:r>
            <a:r>
              <a:rPr lang="en-US" altLang="ja-JP" sz="2400" dirty="0"/>
              <a:t> </a:t>
            </a:r>
            <a:r>
              <a:rPr lang="ja-JP" altLang="en-US" sz="2400" dirty="0"/>
              <a:t>をクリック。結果を確認。</a:t>
            </a:r>
            <a:endParaRPr lang="en-US" altLang="ja-JP" sz="2400" dirty="0"/>
          </a:p>
          <a:p>
            <a:pPr marL="0" indent="0">
              <a:buNone/>
            </a:pPr>
            <a:endParaRPr lang="en-US" altLang="ja-JP" sz="2400" dirty="0"/>
          </a:p>
          <a:p>
            <a:endParaRPr lang="en-US" altLang="ja-JP" sz="2400" dirty="0"/>
          </a:p>
          <a:p>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8D5F1B5-394F-0B6D-5260-E97FDF55A33C}"/>
              </a:ext>
            </a:extLst>
          </p:cNvPr>
          <p:cNvPicPr>
            <a:picLocks noChangeAspect="1"/>
          </p:cNvPicPr>
          <p:nvPr/>
        </p:nvPicPr>
        <p:blipFill>
          <a:blip r:embed="rId3"/>
          <a:stretch>
            <a:fillRect/>
          </a:stretch>
        </p:blipFill>
        <p:spPr>
          <a:xfrm>
            <a:off x="1067566" y="3826335"/>
            <a:ext cx="5639090" cy="3159287"/>
          </a:xfrm>
          <a:prstGeom prst="rect">
            <a:avLst/>
          </a:prstGeom>
        </p:spPr>
      </p:pic>
    </p:spTree>
    <p:extLst>
      <p:ext uri="{BB962C8B-B14F-4D97-AF65-F5344CB8AC3E}">
        <p14:creationId xmlns:p14="http://schemas.microsoft.com/office/powerpoint/2010/main" val="154573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50898F-FD76-4919-B66B-6EC5ADDCAE72}"/>
              </a:ext>
            </a:extLst>
          </p:cNvPr>
          <p:cNvSpPr>
            <a:spLocks noGrp="1"/>
          </p:cNvSpPr>
          <p:nvPr>
            <p:ph type="title"/>
          </p:nvPr>
        </p:nvSpPr>
        <p:spPr/>
        <p:txBody>
          <a:bodyPr>
            <a:normAutofit fontScale="90000"/>
          </a:bodyPr>
          <a:lstStyle/>
          <a:p>
            <a:r>
              <a:rPr kumimoji="1" lang="ja-JP" altLang="en-US" dirty="0"/>
              <a:t>次のような結果が得られる</a:t>
            </a:r>
          </a:p>
        </p:txBody>
      </p:sp>
      <p:pic>
        <p:nvPicPr>
          <p:cNvPr id="6" name="コンテンツ プレースホルダー 5">
            <a:extLst>
              <a:ext uri="{FF2B5EF4-FFF2-40B4-BE49-F238E27FC236}">
                <a16:creationId xmlns:a16="http://schemas.microsoft.com/office/drawing/2014/main" id="{B2D093E6-3D33-4FC1-A275-766A6021D4B7}"/>
              </a:ext>
            </a:extLst>
          </p:cNvPr>
          <p:cNvPicPr>
            <a:picLocks noGrp="1" noChangeAspect="1"/>
          </p:cNvPicPr>
          <p:nvPr>
            <p:ph idx="1"/>
          </p:nvPr>
        </p:nvPicPr>
        <p:blipFill>
          <a:blip r:embed="rId2"/>
          <a:stretch>
            <a:fillRect/>
          </a:stretch>
        </p:blipFill>
        <p:spPr>
          <a:xfrm>
            <a:off x="416623" y="688634"/>
            <a:ext cx="2989246" cy="2033141"/>
          </a:xfrm>
          <a:prstGeom prst="rect">
            <a:avLst/>
          </a:prstGeom>
        </p:spPr>
      </p:pic>
      <p:sp>
        <p:nvSpPr>
          <p:cNvPr id="4" name="スライド番号プレースホルダー 3">
            <a:extLst>
              <a:ext uri="{FF2B5EF4-FFF2-40B4-BE49-F238E27FC236}">
                <a16:creationId xmlns:a16="http://schemas.microsoft.com/office/drawing/2014/main" id="{96133948-2F2C-4083-993E-88E3656ED1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63A9A11-85F1-4B11-99C7-3C638CE53B38}"/>
              </a:ext>
            </a:extLst>
          </p:cNvPr>
          <p:cNvSpPr/>
          <p:nvPr/>
        </p:nvSpPr>
        <p:spPr>
          <a:xfrm>
            <a:off x="162427" y="5288340"/>
            <a:ext cx="8620626"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OneFormer</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のデモサイトを使用</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0" lang="en-US" altLang="ja-JP" sz="1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huggingface.co</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/spaces/</a:t>
            </a:r>
            <a:r>
              <a:rPr kumimoji="0" lang="en-US" altLang="ja-JP" sz="1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-labs/</a:t>
            </a:r>
            <a:r>
              <a:rPr kumimoji="0" lang="en-US" altLang="ja-JP" sz="1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OneFormer</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訓練データは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COCO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バックボーンは </a:t>
            </a: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DiNAT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B71C73A-D52A-424D-9740-A191DFBA4E4D}"/>
              </a:ext>
            </a:extLst>
          </p:cNvPr>
          <p:cNvSpPr txBox="1"/>
          <p:nvPr/>
        </p:nvSpPr>
        <p:spPr>
          <a:xfrm>
            <a:off x="1472665" y="2722675"/>
            <a:ext cx="8771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8" name="テキスト ボックス 7">
            <a:extLst>
              <a:ext uri="{FF2B5EF4-FFF2-40B4-BE49-F238E27FC236}">
                <a16:creationId xmlns:a16="http://schemas.microsoft.com/office/drawing/2014/main" id="{FFCBB178-3216-4E53-831B-470C98C7D829}"/>
              </a:ext>
            </a:extLst>
          </p:cNvPr>
          <p:cNvSpPr txBox="1"/>
          <p:nvPr/>
        </p:nvSpPr>
        <p:spPr>
          <a:xfrm>
            <a:off x="42327" y="5061796"/>
            <a:ext cx="47043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パノプティック・セグメンテーション</a:t>
            </a:r>
          </a:p>
        </p:txBody>
      </p:sp>
      <p:pic>
        <p:nvPicPr>
          <p:cNvPr id="9" name="図 8">
            <a:extLst>
              <a:ext uri="{FF2B5EF4-FFF2-40B4-BE49-F238E27FC236}">
                <a16:creationId xmlns:a16="http://schemas.microsoft.com/office/drawing/2014/main" id="{1FA3DEA3-9584-4E88-9283-75B95DA10C8A}"/>
              </a:ext>
            </a:extLst>
          </p:cNvPr>
          <p:cNvPicPr>
            <a:picLocks noChangeAspect="1"/>
          </p:cNvPicPr>
          <p:nvPr/>
        </p:nvPicPr>
        <p:blipFill>
          <a:blip r:embed="rId3"/>
          <a:stretch>
            <a:fillRect/>
          </a:stretch>
        </p:blipFill>
        <p:spPr>
          <a:xfrm>
            <a:off x="416623" y="3056937"/>
            <a:ext cx="2989246" cy="2039929"/>
          </a:xfrm>
          <a:prstGeom prst="rect">
            <a:avLst/>
          </a:prstGeom>
        </p:spPr>
      </p:pic>
      <p:sp>
        <p:nvSpPr>
          <p:cNvPr id="11" name="テキスト ボックス 10">
            <a:extLst>
              <a:ext uri="{FF2B5EF4-FFF2-40B4-BE49-F238E27FC236}">
                <a16:creationId xmlns:a16="http://schemas.microsoft.com/office/drawing/2014/main" id="{69DA5D3B-5CB9-45CC-8E49-BE62C97C72C7}"/>
              </a:ext>
            </a:extLst>
          </p:cNvPr>
          <p:cNvSpPr txBox="1"/>
          <p:nvPr/>
        </p:nvSpPr>
        <p:spPr>
          <a:xfrm>
            <a:off x="4461911" y="2683092"/>
            <a:ext cx="39878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インスタンス・セグメンテーション</a:t>
            </a:r>
          </a:p>
        </p:txBody>
      </p:sp>
      <p:sp>
        <p:nvSpPr>
          <p:cNvPr id="13" name="テキスト ボックス 12">
            <a:extLst>
              <a:ext uri="{FF2B5EF4-FFF2-40B4-BE49-F238E27FC236}">
                <a16:creationId xmlns:a16="http://schemas.microsoft.com/office/drawing/2014/main" id="{3CFD2480-D455-47CD-A471-D698D6A36136}"/>
              </a:ext>
            </a:extLst>
          </p:cNvPr>
          <p:cNvSpPr txBox="1"/>
          <p:nvPr/>
        </p:nvSpPr>
        <p:spPr>
          <a:xfrm>
            <a:off x="4286810" y="5049859"/>
            <a:ext cx="4451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セマンティック・セグメンテーション</a:t>
            </a:r>
          </a:p>
        </p:txBody>
      </p:sp>
      <p:pic>
        <p:nvPicPr>
          <p:cNvPr id="3" name="図 2">
            <a:extLst>
              <a:ext uri="{FF2B5EF4-FFF2-40B4-BE49-F238E27FC236}">
                <a16:creationId xmlns:a16="http://schemas.microsoft.com/office/drawing/2014/main" id="{4010B233-A929-4EF7-A411-13232453490D}"/>
              </a:ext>
            </a:extLst>
          </p:cNvPr>
          <p:cNvPicPr>
            <a:picLocks noChangeAspect="1"/>
          </p:cNvPicPr>
          <p:nvPr/>
        </p:nvPicPr>
        <p:blipFill>
          <a:blip r:embed="rId4"/>
          <a:stretch>
            <a:fillRect/>
          </a:stretch>
        </p:blipFill>
        <p:spPr>
          <a:xfrm>
            <a:off x="4836206" y="670809"/>
            <a:ext cx="2989246" cy="2045157"/>
          </a:xfrm>
          <a:prstGeom prst="rect">
            <a:avLst/>
          </a:prstGeom>
        </p:spPr>
      </p:pic>
      <p:pic>
        <p:nvPicPr>
          <p:cNvPr id="12" name="図 11">
            <a:extLst>
              <a:ext uri="{FF2B5EF4-FFF2-40B4-BE49-F238E27FC236}">
                <a16:creationId xmlns:a16="http://schemas.microsoft.com/office/drawing/2014/main" id="{B5D3C36C-7C67-4ACA-980A-159C21F0360B}"/>
              </a:ext>
            </a:extLst>
          </p:cNvPr>
          <p:cNvPicPr>
            <a:picLocks noChangeAspect="1"/>
          </p:cNvPicPr>
          <p:nvPr/>
        </p:nvPicPr>
        <p:blipFill>
          <a:blip r:embed="rId5"/>
          <a:stretch>
            <a:fillRect/>
          </a:stretch>
        </p:blipFill>
        <p:spPr>
          <a:xfrm>
            <a:off x="4778785" y="3019550"/>
            <a:ext cx="2989246" cy="2042246"/>
          </a:xfrm>
          <a:prstGeom prst="rect">
            <a:avLst/>
          </a:prstGeom>
        </p:spPr>
      </p:pic>
    </p:spTree>
    <p:extLst>
      <p:ext uri="{BB962C8B-B14F-4D97-AF65-F5344CB8AC3E}">
        <p14:creationId xmlns:p14="http://schemas.microsoft.com/office/powerpoint/2010/main" val="2590145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1630F-BBA1-834C-F836-67D3E0D7504E}"/>
              </a:ext>
            </a:extLst>
          </p:cNvPr>
          <p:cNvSpPr>
            <a:spLocks noGrp="1"/>
          </p:cNvSpPr>
          <p:nvPr>
            <p:ph type="title"/>
          </p:nvPr>
        </p:nvSpPr>
        <p:spPr>
          <a:xfrm>
            <a:off x="321845" y="175028"/>
            <a:ext cx="7745329" cy="811561"/>
          </a:xfrm>
        </p:spPr>
        <p:txBody>
          <a:bodyPr>
            <a:normAutofit fontScale="90000"/>
          </a:bodyPr>
          <a:lstStyle/>
          <a:p>
            <a:r>
              <a:rPr lang="en-US" altLang="ja-JP" sz="3200" dirty="0"/>
              <a:t>Vision Transformer (</a:t>
            </a:r>
            <a:r>
              <a:rPr lang="en-US" altLang="ja-JP" sz="3200" dirty="0" err="1"/>
              <a:t>ViT</a:t>
            </a:r>
            <a:r>
              <a:rPr lang="en-US" altLang="ja-JP" sz="3200" dirty="0"/>
              <a:t>)</a:t>
            </a:r>
            <a:r>
              <a:rPr lang="ja-JP" altLang="en-US" sz="3200" dirty="0"/>
              <a:t> によるセグメンテーションまとめ</a:t>
            </a:r>
            <a:endParaRPr kumimoji="1" lang="ja-JP" altLang="en-US" dirty="0"/>
          </a:p>
        </p:txBody>
      </p:sp>
      <p:sp>
        <p:nvSpPr>
          <p:cNvPr id="3" name="コンテンツ プレースホルダー 2">
            <a:extLst>
              <a:ext uri="{FF2B5EF4-FFF2-40B4-BE49-F238E27FC236}">
                <a16:creationId xmlns:a16="http://schemas.microsoft.com/office/drawing/2014/main" id="{D230B75D-3011-6AD9-AC09-DD9B666D0C3F}"/>
              </a:ext>
            </a:extLst>
          </p:cNvPr>
          <p:cNvSpPr>
            <a:spLocks noGrp="1"/>
          </p:cNvSpPr>
          <p:nvPr>
            <p:ph idx="1"/>
          </p:nvPr>
        </p:nvSpPr>
        <p:spPr>
          <a:xfrm>
            <a:off x="321845" y="1269331"/>
            <a:ext cx="8461208" cy="4910087"/>
          </a:xfrm>
        </p:spPr>
        <p:txBody>
          <a:bodyPr>
            <a:normAutofit/>
          </a:bodyPr>
          <a:lstStyle/>
          <a:p>
            <a:r>
              <a:rPr kumimoji="1" lang="en-US" altLang="ja-JP" b="1" dirty="0"/>
              <a:t>Vision Transformer</a:t>
            </a:r>
            <a:r>
              <a:rPr kumimoji="1" lang="ja-JP" altLang="en-US" dirty="0"/>
              <a:t>は，自然言語処理で実績のある</a:t>
            </a:r>
            <a:r>
              <a:rPr kumimoji="1" lang="en-US" altLang="ja-JP" b="1" dirty="0"/>
              <a:t>Transformer</a:t>
            </a:r>
            <a:r>
              <a:rPr kumimoji="1" lang="ja-JP" altLang="en-US" b="1" dirty="0"/>
              <a:t>を画像処理に応用したモデル</a:t>
            </a:r>
            <a:r>
              <a:rPr kumimoji="1" lang="ja-JP" altLang="en-US" dirty="0"/>
              <a:t>．画像を小さなパッチに分割し，アテンション機構を用いてパッチ間の関係性を学習することで，画像全体の効果的な理解を実現する．</a:t>
            </a:r>
            <a:endParaRPr kumimoji="1" lang="en-US" altLang="ja-JP" dirty="0"/>
          </a:p>
          <a:p>
            <a:r>
              <a:rPr kumimoji="1" lang="en-US" altLang="ja-JP" b="1" dirty="0" err="1"/>
              <a:t>OneForme</a:t>
            </a:r>
            <a:r>
              <a:rPr kumimoji="1" lang="en-US" altLang="ja-JP" dirty="0" err="1"/>
              <a:t>r</a:t>
            </a:r>
            <a:r>
              <a:rPr kumimoji="1" lang="ja-JP" altLang="en-US" dirty="0"/>
              <a:t>：</a:t>
            </a:r>
            <a:r>
              <a:rPr kumimoji="1" lang="en-US" altLang="ja-JP" dirty="0"/>
              <a:t>Vision Transformer </a:t>
            </a:r>
            <a:r>
              <a:rPr kumimoji="1" lang="ja-JP" altLang="en-US" dirty="0"/>
              <a:t>の応用．</a:t>
            </a:r>
            <a:r>
              <a:rPr kumimoji="1" lang="ja-JP" altLang="en-US" b="1" dirty="0"/>
              <a:t>パノプティック，インスタンス，セマンティックの</a:t>
            </a:r>
            <a:r>
              <a:rPr kumimoji="1" lang="en-US" altLang="ja-JP" b="1" dirty="0"/>
              <a:t>3</a:t>
            </a:r>
            <a:r>
              <a:rPr kumimoji="1" lang="ja-JP" altLang="en-US" b="1" dirty="0"/>
              <a:t>種類のセグメンテーションを統合的に実行</a:t>
            </a:r>
            <a:r>
              <a:rPr kumimoji="1" lang="ja-JP" altLang="en-US" dirty="0"/>
              <a:t>できるモデルである．</a:t>
            </a:r>
          </a:p>
        </p:txBody>
      </p:sp>
      <p:sp>
        <p:nvSpPr>
          <p:cNvPr id="4" name="スライド番号プレースホルダー 3">
            <a:extLst>
              <a:ext uri="{FF2B5EF4-FFF2-40B4-BE49-F238E27FC236}">
                <a16:creationId xmlns:a16="http://schemas.microsoft.com/office/drawing/2014/main" id="{DB97F82A-4DE7-39E7-4A52-2370E3F07B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5428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11-2. </a:t>
            </a:r>
            <a:r>
              <a:rPr lang="ja-JP" altLang="en-US" sz="4500" dirty="0">
                <a:solidFill>
                  <a:schemeClr val="tx2"/>
                </a:solidFill>
              </a:rPr>
              <a:t>画像理解と姿勢推定</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9135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11-6. Vision Transformer </a:t>
            </a:r>
            <a:r>
              <a:rPr lang="ja-JP" altLang="en-US" sz="4500" dirty="0">
                <a:solidFill>
                  <a:schemeClr val="tx2"/>
                </a:solidFill>
              </a:rPr>
              <a:t>による </a:t>
            </a:r>
            <a:r>
              <a:rPr lang="en-US" altLang="ja-JP" sz="4500" dirty="0" err="1">
                <a:solidFill>
                  <a:schemeClr val="tx2"/>
                </a:solidFill>
              </a:rPr>
              <a:t>NoShot</a:t>
            </a:r>
            <a:r>
              <a:rPr lang="en-US" altLang="ja-JP" sz="4500" dirty="0">
                <a:solidFill>
                  <a:schemeClr val="tx2"/>
                </a:solidFill>
              </a:rPr>
              <a:t> </a:t>
            </a:r>
            <a:r>
              <a:rPr lang="ja-JP" altLang="en-US" sz="4500" dirty="0">
                <a:solidFill>
                  <a:schemeClr val="tx2"/>
                </a:solidFill>
              </a:rPr>
              <a:t>学習</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123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F9EF4-AE16-505A-4AB1-090FC76FFF5A}"/>
              </a:ext>
            </a:extLst>
          </p:cNvPr>
          <p:cNvSpPr>
            <a:spLocks noGrp="1"/>
          </p:cNvSpPr>
          <p:nvPr>
            <p:ph type="title"/>
          </p:nvPr>
        </p:nvSpPr>
        <p:spPr/>
        <p:txBody>
          <a:bodyPr>
            <a:normAutofit fontScale="90000"/>
          </a:bodyPr>
          <a:lstStyle/>
          <a:p>
            <a:r>
              <a:rPr lang="en-US" altLang="ja-JP" dirty="0" err="1"/>
              <a:t>NoShot</a:t>
            </a:r>
            <a:r>
              <a:rPr lang="en-US" altLang="ja-JP" dirty="0"/>
              <a:t> </a:t>
            </a:r>
            <a:r>
              <a:rPr lang="ja-JP" altLang="en-US" dirty="0"/>
              <a:t>の考え方</a:t>
            </a:r>
            <a:endParaRPr kumimoji="1" lang="ja-JP" altLang="en-US" dirty="0"/>
          </a:p>
        </p:txBody>
      </p:sp>
      <p:sp>
        <p:nvSpPr>
          <p:cNvPr id="3" name="コンテンツ プレースホルダー 2">
            <a:extLst>
              <a:ext uri="{FF2B5EF4-FFF2-40B4-BE49-F238E27FC236}">
                <a16:creationId xmlns:a16="http://schemas.microsoft.com/office/drawing/2014/main" id="{32AC179B-D0FD-AFC0-769F-BBFFD5FD0F63}"/>
              </a:ext>
            </a:extLst>
          </p:cNvPr>
          <p:cNvSpPr>
            <a:spLocks noGrp="1"/>
          </p:cNvSpPr>
          <p:nvPr>
            <p:ph idx="1"/>
          </p:nvPr>
        </p:nvSpPr>
        <p:spPr/>
        <p:txBody>
          <a:bodyPr>
            <a:normAutofit/>
          </a:bodyPr>
          <a:lstStyle/>
          <a:p>
            <a:pPr marL="0" indent="0">
              <a:buNone/>
            </a:pPr>
            <a:r>
              <a:rPr kumimoji="1" lang="en-US" altLang="ja-JP" sz="2400" b="1" dirty="0"/>
              <a:t>Transformer</a:t>
            </a:r>
            <a:r>
              <a:rPr kumimoji="1" lang="ja-JP" altLang="en-US" sz="2400" dirty="0"/>
              <a:t>や</a:t>
            </a:r>
            <a:r>
              <a:rPr kumimoji="1" lang="en-US" altLang="ja-JP" sz="2400" b="1" dirty="0"/>
              <a:t>Vision Transformer</a:t>
            </a:r>
            <a:r>
              <a:rPr kumimoji="1" lang="ja-JP" altLang="en-US" sz="2400" dirty="0"/>
              <a:t>は</a:t>
            </a:r>
            <a:r>
              <a:rPr kumimoji="1" lang="ja-JP" altLang="en-US" sz="2400" b="1" dirty="0"/>
              <a:t>自然言語処理</a:t>
            </a:r>
            <a:r>
              <a:rPr kumimoji="1" lang="ja-JP" altLang="en-US" sz="2400" dirty="0"/>
              <a:t>や</a:t>
            </a:r>
            <a:r>
              <a:rPr kumimoji="1" lang="ja-JP" altLang="en-US" sz="2400" b="1" dirty="0"/>
              <a:t>画像処理</a:t>
            </a:r>
            <a:r>
              <a:rPr kumimoji="1" lang="ja-JP" altLang="en-US" sz="2400" dirty="0"/>
              <a:t>において</a:t>
            </a:r>
            <a:r>
              <a:rPr kumimoji="1" lang="ja-JP" altLang="en-US" sz="2400" b="1" dirty="0"/>
              <a:t>汎用性が高い</a:t>
            </a:r>
            <a:endParaRPr kumimoji="1" lang="en-US" altLang="ja-JP" sz="2400" b="1" dirty="0"/>
          </a:p>
          <a:p>
            <a:pPr marL="0" indent="0">
              <a:buNone/>
            </a:pPr>
            <a:endParaRPr lang="en-US" altLang="ja-JP" sz="2400" b="1" dirty="0"/>
          </a:p>
          <a:p>
            <a:pPr marL="0" indent="0">
              <a:buNone/>
            </a:pPr>
            <a:r>
              <a:rPr kumimoji="1" lang="ja-JP" altLang="en-US" sz="2400" b="1" dirty="0"/>
              <a:t>例： </a:t>
            </a:r>
            <a:r>
              <a:rPr kumimoji="1" lang="en-US" altLang="ja-JP" sz="2400" b="1" dirty="0"/>
              <a:t>SAM</a:t>
            </a:r>
            <a:r>
              <a:rPr kumimoji="1" lang="ja-JP" altLang="en-US" sz="2400" b="1" dirty="0"/>
              <a:t>（</a:t>
            </a:r>
            <a:r>
              <a:rPr kumimoji="1" lang="en-US" altLang="ja-JP" sz="2400" b="1" dirty="0"/>
              <a:t>Segment Anything Model</a:t>
            </a:r>
            <a:r>
              <a:rPr kumimoji="1" lang="ja-JP" altLang="en-US" sz="2400" b="1" dirty="0"/>
              <a:t>）</a:t>
            </a:r>
            <a:endParaRPr kumimoji="1" lang="en-US" altLang="ja-JP" sz="2400" b="1" dirty="0"/>
          </a:p>
          <a:p>
            <a:r>
              <a:rPr lang="ja-JP" altLang="en-US" sz="2400" dirty="0"/>
              <a:t>セグメンテーションの手法</a:t>
            </a:r>
            <a:endParaRPr lang="en-US" altLang="ja-JP" sz="2400" dirty="0"/>
          </a:p>
          <a:p>
            <a:r>
              <a:rPr kumimoji="1" lang="en-US" altLang="ja-JP" sz="2400" dirty="0"/>
              <a:t>Vision Transformer</a:t>
            </a:r>
            <a:r>
              <a:rPr kumimoji="1" lang="ja-JP" altLang="en-US" sz="2400" dirty="0"/>
              <a:t>をベースにしている</a:t>
            </a:r>
            <a:endParaRPr kumimoji="1" lang="en-US" altLang="ja-JP" sz="2400" dirty="0"/>
          </a:p>
          <a:p>
            <a:r>
              <a:rPr lang="ja-JP" altLang="en-US" sz="2400" b="1" dirty="0"/>
              <a:t>学習時の訓練データに無かったラベル等</a:t>
            </a:r>
            <a:r>
              <a:rPr kumimoji="1" lang="ja-JP" altLang="en-US" sz="2400" dirty="0"/>
              <a:t>に対しても回答できる </a:t>
            </a:r>
            <a:r>
              <a:rPr kumimoji="1" lang="en-US" altLang="ja-JP" sz="2400" dirty="0" err="1"/>
              <a:t>NoShot</a:t>
            </a:r>
            <a:r>
              <a:rPr kumimoji="1" lang="en-US" altLang="ja-JP" sz="2400" dirty="0"/>
              <a:t> </a:t>
            </a:r>
            <a:r>
              <a:rPr kumimoji="1" lang="ja-JP" altLang="en-US" sz="2400" dirty="0"/>
              <a:t>学習の能力を</a:t>
            </a:r>
            <a:r>
              <a:rPr lang="ja-JP" altLang="en-US" sz="2400" dirty="0"/>
              <a:t>持つ（汎用性を持つ）</a:t>
            </a:r>
            <a:endParaRPr lang="en-US" altLang="ja-JP" sz="2400" dirty="0"/>
          </a:p>
          <a:p>
            <a:r>
              <a:rPr lang="ja-JP" altLang="en-US" sz="2400" dirty="0"/>
              <a:t>画像中のポイントを指定してのセグメンテーションなどの応用</a:t>
            </a:r>
            <a:endParaRPr kumimoji="1" lang="ja-JP" altLang="en-US" sz="2400" dirty="0"/>
          </a:p>
        </p:txBody>
      </p:sp>
      <p:sp>
        <p:nvSpPr>
          <p:cNvPr id="4" name="スライド番号プレースホルダー 3">
            <a:extLst>
              <a:ext uri="{FF2B5EF4-FFF2-40B4-BE49-F238E27FC236}">
                <a16:creationId xmlns:a16="http://schemas.microsoft.com/office/drawing/2014/main" id="{DA010FD5-E57A-6645-D11A-2C540A9AE781}"/>
              </a:ext>
            </a:extLst>
          </p:cNvPr>
          <p:cNvSpPr>
            <a:spLocks noGrp="1"/>
          </p:cNvSpPr>
          <p:nvPr>
            <p:ph type="sldNum" sz="quarter" idx="12"/>
          </p:nvPr>
        </p:nvSpPr>
        <p:spPr/>
        <p:txBody>
          <a:bodyPr/>
          <a:lstStyle/>
          <a:p>
            <a:fld id="{E205D82C-95A1-431E-8E38-AA614A14CDCF}" type="slidenum">
              <a:rPr kumimoji="1" lang="ja-JP" altLang="en-US" smtClean="0"/>
              <a:t>61</a:t>
            </a:fld>
            <a:endParaRPr kumimoji="1" lang="ja-JP" altLang="en-US"/>
          </a:p>
        </p:txBody>
      </p:sp>
    </p:spTree>
    <p:extLst>
      <p:ext uri="{BB962C8B-B14F-4D97-AF65-F5344CB8AC3E}">
        <p14:creationId xmlns:p14="http://schemas.microsoft.com/office/powerpoint/2010/main" val="3987996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D23F68-FDC6-BBA1-F77B-69D3EEC06F0C}"/>
              </a:ext>
            </a:extLst>
          </p:cNvPr>
          <p:cNvSpPr>
            <a:spLocks noGrp="1"/>
          </p:cNvSpPr>
          <p:nvPr>
            <p:ph type="title"/>
          </p:nvPr>
        </p:nvSpPr>
        <p:spPr/>
        <p:txBody>
          <a:bodyPr>
            <a:normAutofit fontScale="90000"/>
          </a:bodyPr>
          <a:lstStyle/>
          <a:p>
            <a:r>
              <a:rPr kumimoji="1" lang="en-US" altLang="ja-JP" dirty="0" err="1"/>
              <a:t>NoShot</a:t>
            </a:r>
            <a:r>
              <a:rPr kumimoji="1" lang="en-US" altLang="ja-JP" dirty="0"/>
              <a:t> </a:t>
            </a:r>
            <a:r>
              <a:rPr kumimoji="1" lang="ja-JP" altLang="en-US" dirty="0"/>
              <a:t>の特徴</a:t>
            </a:r>
          </a:p>
        </p:txBody>
      </p:sp>
      <p:sp>
        <p:nvSpPr>
          <p:cNvPr id="3" name="コンテンツ プレースホルダー 2">
            <a:extLst>
              <a:ext uri="{FF2B5EF4-FFF2-40B4-BE49-F238E27FC236}">
                <a16:creationId xmlns:a16="http://schemas.microsoft.com/office/drawing/2014/main" id="{5B69F34A-23CE-D93F-7243-BEA29CB2BA51}"/>
              </a:ext>
            </a:extLst>
          </p:cNvPr>
          <p:cNvSpPr>
            <a:spLocks noGrp="1"/>
          </p:cNvSpPr>
          <p:nvPr>
            <p:ph idx="1"/>
          </p:nvPr>
        </p:nvSpPr>
        <p:spPr>
          <a:xfrm>
            <a:off x="321845" y="846252"/>
            <a:ext cx="8461208" cy="5941897"/>
          </a:xfrm>
        </p:spPr>
        <p:txBody>
          <a:bodyPr>
            <a:normAutofit/>
          </a:bodyPr>
          <a:lstStyle/>
          <a:p>
            <a:pPr marL="0" indent="0">
              <a:buNone/>
            </a:pPr>
            <a:r>
              <a:rPr kumimoji="1" lang="ja-JP" altLang="en-US" sz="2400" b="1" u="sng" dirty="0"/>
              <a:t>従来の画像認識</a:t>
            </a:r>
            <a:endParaRPr lang="en-US" altLang="ja-JP" sz="2400" b="1" u="sng" dirty="0"/>
          </a:p>
          <a:p>
            <a:pPr marL="0" indent="0">
              <a:buNone/>
            </a:pPr>
            <a:r>
              <a:rPr lang="ja-JP" altLang="en-US" sz="2400" b="1" dirty="0"/>
              <a:t>学習</a:t>
            </a:r>
            <a:r>
              <a:rPr kumimoji="1" lang="ja-JP" altLang="en-US" sz="2400" b="1" dirty="0"/>
              <a:t>時に使用されたラベル</a:t>
            </a:r>
            <a:r>
              <a:rPr kumimoji="1" lang="ja-JP" altLang="en-US" sz="2400" dirty="0"/>
              <a:t>（例：</a:t>
            </a:r>
            <a:r>
              <a:rPr lang="ja-JP" altLang="en-US" sz="2400" dirty="0"/>
              <a:t>人間、自動車、信号機</a:t>
            </a:r>
            <a:r>
              <a:rPr kumimoji="1" lang="ja-JP" altLang="en-US" sz="2400" dirty="0"/>
              <a:t>）</a:t>
            </a:r>
            <a:r>
              <a:rPr kumimoji="1" lang="ja-JP" altLang="en-US" sz="2400" b="1" dirty="0"/>
              <a:t>の範囲内</a:t>
            </a:r>
            <a:r>
              <a:rPr kumimoji="1" lang="ja-JP" altLang="en-US" sz="2400" dirty="0"/>
              <a:t>でのみ識別・分類が可能</a:t>
            </a:r>
          </a:p>
          <a:p>
            <a:pPr marL="0" indent="0">
              <a:buNone/>
            </a:pPr>
            <a:endParaRPr kumimoji="1" lang="ja-JP" altLang="en-US" sz="2400" dirty="0"/>
          </a:p>
          <a:p>
            <a:pPr marL="0" indent="0">
              <a:buNone/>
            </a:pPr>
            <a:r>
              <a:rPr kumimoji="1" lang="en-US" altLang="ja-JP" sz="2400" b="1" u="sng" dirty="0" err="1"/>
              <a:t>NoSho</a:t>
            </a:r>
            <a:r>
              <a:rPr lang="en-US" altLang="ja-JP" sz="2400" b="1" u="sng" dirty="0" err="1"/>
              <a:t>t</a:t>
            </a:r>
            <a:r>
              <a:rPr lang="en-US" altLang="ja-JP" sz="2400" b="1" u="sng" dirty="0"/>
              <a:t> </a:t>
            </a:r>
            <a:r>
              <a:rPr lang="ja-JP" altLang="en-US" sz="2400" b="1" u="sng" dirty="0"/>
              <a:t>での画像認識</a:t>
            </a:r>
            <a:endParaRPr kumimoji="1" lang="en-US" altLang="ja-JP" sz="2400" dirty="0"/>
          </a:p>
          <a:p>
            <a:r>
              <a:rPr lang="ja-JP" altLang="en-US" sz="2400" dirty="0"/>
              <a:t>汎用性</a:t>
            </a:r>
            <a:endParaRPr kumimoji="1" lang="ja-JP" altLang="en-US" sz="2400" dirty="0"/>
          </a:p>
          <a:p>
            <a:r>
              <a:rPr kumimoji="1" lang="ja-JP" altLang="en-US" sz="2400" b="1" dirty="0"/>
              <a:t>学習時のラベルにはない新しいラベル</a:t>
            </a:r>
            <a:r>
              <a:rPr kumimoji="1" lang="ja-JP" altLang="en-US" sz="2400" dirty="0"/>
              <a:t>に対しても、</a:t>
            </a:r>
            <a:r>
              <a:rPr kumimoji="1" lang="ja-JP" altLang="en-US" sz="2400" b="1" dirty="0"/>
              <a:t>識別・分類が可能</a:t>
            </a:r>
            <a:endParaRPr kumimoji="1" lang="ja-JP" altLang="en-US"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319C4625-3033-FB94-1E32-ACFC4798E8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20458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91036F-0F83-79D8-3929-733DF51070EE}"/>
              </a:ext>
            </a:extLst>
          </p:cNvPr>
          <p:cNvSpPr>
            <a:spLocks noGrp="1"/>
          </p:cNvSpPr>
          <p:nvPr>
            <p:ph type="title"/>
          </p:nvPr>
        </p:nvSpPr>
        <p:spPr/>
        <p:txBody>
          <a:bodyPr>
            <a:normAutofit fontScale="90000"/>
          </a:bodyPr>
          <a:lstStyle/>
          <a:p>
            <a:r>
              <a:rPr kumimoji="1" lang="en-US" altLang="ja-JP" dirty="0" err="1"/>
              <a:t>NoShot</a:t>
            </a:r>
            <a:r>
              <a:rPr kumimoji="1" lang="en-US" altLang="ja-JP" dirty="0"/>
              <a:t> </a:t>
            </a:r>
            <a:r>
              <a:rPr kumimoji="1" lang="ja-JP" altLang="en-US" dirty="0"/>
              <a:t>のセグメンテーションの例</a:t>
            </a:r>
          </a:p>
        </p:txBody>
      </p:sp>
      <p:sp>
        <p:nvSpPr>
          <p:cNvPr id="3" name="コンテンツ プレースホルダー 2">
            <a:extLst>
              <a:ext uri="{FF2B5EF4-FFF2-40B4-BE49-F238E27FC236}">
                <a16:creationId xmlns:a16="http://schemas.microsoft.com/office/drawing/2014/main" id="{F82946FD-CB69-2D97-1584-AEA02749316B}"/>
              </a:ext>
            </a:extLst>
          </p:cNvPr>
          <p:cNvSpPr>
            <a:spLocks noGrp="1"/>
          </p:cNvSpPr>
          <p:nvPr>
            <p:ph idx="1"/>
          </p:nvPr>
        </p:nvSpPr>
        <p:spPr>
          <a:xfrm>
            <a:off x="201529" y="5285154"/>
            <a:ext cx="5329655" cy="1898650"/>
          </a:xfrm>
        </p:spPr>
        <p:txBody>
          <a:bodyPr>
            <a:normAutofit/>
          </a:bodyPr>
          <a:lstStyle/>
          <a:p>
            <a:pPr marL="0" indent="0">
              <a:buNone/>
            </a:pPr>
            <a:r>
              <a:rPr kumimoji="1" lang="ja-JP" altLang="en-US" sz="2400" dirty="0"/>
              <a:t>画像と英語のプロンプトを</a:t>
            </a:r>
            <a:endParaRPr kumimoji="1" lang="en-US" altLang="ja-JP" sz="2400" dirty="0"/>
          </a:p>
          <a:p>
            <a:pPr marL="0" indent="0">
              <a:buNone/>
            </a:pPr>
            <a:r>
              <a:rPr lang="en-US" altLang="ja-JP" sz="2400" dirty="0"/>
              <a:t>AI </a:t>
            </a:r>
            <a:r>
              <a:rPr lang="ja-JP" altLang="en-US" sz="2400" dirty="0"/>
              <a:t>に与える。</a:t>
            </a:r>
            <a:endParaRPr lang="en-US" altLang="ja-JP" sz="2400" dirty="0"/>
          </a:p>
          <a:p>
            <a:pPr marL="0" indent="0">
              <a:buNone/>
            </a:pPr>
            <a:r>
              <a:rPr kumimoji="1" lang="ja-JP" altLang="en-US" sz="2400" dirty="0"/>
              <a:t>プロンプトは自由</a:t>
            </a:r>
          </a:p>
        </p:txBody>
      </p:sp>
      <p:sp>
        <p:nvSpPr>
          <p:cNvPr id="4" name="スライド番号プレースホルダー 3">
            <a:extLst>
              <a:ext uri="{FF2B5EF4-FFF2-40B4-BE49-F238E27FC236}">
                <a16:creationId xmlns:a16="http://schemas.microsoft.com/office/drawing/2014/main" id="{A8693EBF-A9FE-D92A-FD87-A975D651E18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295F6E24-07C5-A161-D8CF-04AFD3E59EBD}"/>
              </a:ext>
            </a:extLst>
          </p:cNvPr>
          <p:cNvPicPr>
            <a:picLocks noChangeAspect="1"/>
          </p:cNvPicPr>
          <p:nvPr/>
        </p:nvPicPr>
        <p:blipFill>
          <a:blip r:embed="rId2"/>
          <a:stretch>
            <a:fillRect/>
          </a:stretch>
        </p:blipFill>
        <p:spPr>
          <a:xfrm>
            <a:off x="321845" y="788673"/>
            <a:ext cx="3646536" cy="3096808"/>
          </a:xfrm>
          <a:prstGeom prst="rect">
            <a:avLst/>
          </a:prstGeom>
        </p:spPr>
      </p:pic>
      <p:sp>
        <p:nvSpPr>
          <p:cNvPr id="7" name="矢印: 右 6">
            <a:extLst>
              <a:ext uri="{FF2B5EF4-FFF2-40B4-BE49-F238E27FC236}">
                <a16:creationId xmlns:a16="http://schemas.microsoft.com/office/drawing/2014/main" id="{667C8874-8E98-A668-9BF4-CB3C50DC4073}"/>
              </a:ext>
            </a:extLst>
          </p:cNvPr>
          <p:cNvSpPr/>
          <p:nvPr/>
        </p:nvSpPr>
        <p:spPr>
          <a:xfrm>
            <a:off x="3742956" y="1986111"/>
            <a:ext cx="450850" cy="800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6D4024D2-9273-1490-DE84-5A982AAC55F7}"/>
              </a:ext>
            </a:extLst>
          </p:cNvPr>
          <p:cNvPicPr>
            <a:picLocks noChangeAspect="1"/>
          </p:cNvPicPr>
          <p:nvPr/>
        </p:nvPicPr>
        <p:blipFill>
          <a:blip r:embed="rId3"/>
          <a:stretch>
            <a:fillRect/>
          </a:stretch>
        </p:blipFill>
        <p:spPr>
          <a:xfrm>
            <a:off x="550832" y="3812791"/>
            <a:ext cx="3417549" cy="1395108"/>
          </a:xfrm>
          <a:prstGeom prst="rect">
            <a:avLst/>
          </a:prstGeom>
        </p:spPr>
      </p:pic>
      <p:pic>
        <p:nvPicPr>
          <p:cNvPr id="13" name="図 12">
            <a:extLst>
              <a:ext uri="{FF2B5EF4-FFF2-40B4-BE49-F238E27FC236}">
                <a16:creationId xmlns:a16="http://schemas.microsoft.com/office/drawing/2014/main" id="{9A424100-370C-833B-336B-1583B68F83CC}"/>
              </a:ext>
            </a:extLst>
          </p:cNvPr>
          <p:cNvPicPr>
            <a:picLocks noChangeAspect="1"/>
          </p:cNvPicPr>
          <p:nvPr/>
        </p:nvPicPr>
        <p:blipFill>
          <a:blip r:embed="rId4"/>
          <a:stretch>
            <a:fillRect/>
          </a:stretch>
        </p:blipFill>
        <p:spPr>
          <a:xfrm>
            <a:off x="4572000" y="893189"/>
            <a:ext cx="2984653" cy="2984653"/>
          </a:xfrm>
          <a:prstGeom prst="rect">
            <a:avLst/>
          </a:prstGeom>
        </p:spPr>
      </p:pic>
    </p:spTree>
    <p:extLst>
      <p:ext uri="{BB962C8B-B14F-4D97-AF65-F5344CB8AC3E}">
        <p14:creationId xmlns:p14="http://schemas.microsoft.com/office/powerpoint/2010/main" val="3040631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C6CD74-9E04-D98A-A912-2A5F03719B4D}"/>
              </a:ext>
            </a:extLst>
          </p:cNvPr>
          <p:cNvSpPr>
            <a:spLocks noGrp="1"/>
          </p:cNvSpPr>
          <p:nvPr>
            <p:ph type="title"/>
          </p:nvPr>
        </p:nvSpPr>
        <p:spPr/>
        <p:txBody>
          <a:bodyPr>
            <a:normAutofit fontScale="90000"/>
          </a:bodyPr>
          <a:lstStyle/>
          <a:p>
            <a:r>
              <a:rPr kumimoji="1" lang="en-US" altLang="ja-JP" dirty="0" err="1"/>
              <a:t>NoShot</a:t>
            </a:r>
            <a:r>
              <a:rPr kumimoji="1" lang="en-US" altLang="ja-JP" dirty="0"/>
              <a:t> </a:t>
            </a:r>
            <a:r>
              <a:rPr kumimoji="1" lang="ja-JP" altLang="en-US" dirty="0"/>
              <a:t>のメリット</a:t>
            </a:r>
          </a:p>
        </p:txBody>
      </p:sp>
      <p:sp>
        <p:nvSpPr>
          <p:cNvPr id="3" name="コンテンツ プレースホルダー 2">
            <a:extLst>
              <a:ext uri="{FF2B5EF4-FFF2-40B4-BE49-F238E27FC236}">
                <a16:creationId xmlns:a16="http://schemas.microsoft.com/office/drawing/2014/main" id="{04BEB543-4A2C-12AC-8E10-79C84D47BA60}"/>
              </a:ext>
            </a:extLst>
          </p:cNvPr>
          <p:cNvSpPr>
            <a:spLocks noGrp="1"/>
          </p:cNvSpPr>
          <p:nvPr>
            <p:ph idx="1"/>
          </p:nvPr>
        </p:nvSpPr>
        <p:spPr/>
        <p:txBody>
          <a:bodyPr>
            <a:normAutofit/>
          </a:bodyPr>
          <a:lstStyle/>
          <a:p>
            <a:pPr marL="0" indent="0">
              <a:buNone/>
            </a:pPr>
            <a:r>
              <a:rPr kumimoji="1" lang="ja-JP" altLang="en-US" sz="2400" b="1" dirty="0"/>
              <a:t>汎用性</a:t>
            </a:r>
            <a:endParaRPr kumimoji="1" lang="en-US" altLang="ja-JP" sz="2400" b="1" dirty="0"/>
          </a:p>
          <a:p>
            <a:r>
              <a:rPr kumimoji="1" lang="ja-JP" altLang="en-US" sz="2400" b="1" dirty="0"/>
              <a:t>学習時のラベルにはない新しいラベル</a:t>
            </a:r>
            <a:r>
              <a:rPr kumimoji="1" lang="ja-JP" altLang="en-US" sz="2400" dirty="0"/>
              <a:t>に対しても、</a:t>
            </a:r>
            <a:r>
              <a:rPr kumimoji="1" lang="ja-JP" altLang="en-US" sz="2400" b="1" dirty="0"/>
              <a:t>識別・分類が可能</a:t>
            </a:r>
            <a:endParaRPr kumimoji="1" lang="ja-JP" altLang="en-US" sz="2400" dirty="0"/>
          </a:p>
          <a:p>
            <a:endParaRPr kumimoji="1" lang="ja-JP" altLang="en-US" sz="2400" dirty="0"/>
          </a:p>
          <a:p>
            <a:pPr marL="0" indent="0">
              <a:buNone/>
            </a:pPr>
            <a:r>
              <a:rPr lang="ja-JP" altLang="en-US" sz="2400" b="1" dirty="0"/>
              <a:t>多用な応用</a:t>
            </a:r>
            <a:endParaRPr kumimoji="1" lang="ja-JP" altLang="en-US" sz="2400" b="1" dirty="0"/>
          </a:p>
          <a:p>
            <a:r>
              <a:rPr kumimoji="1" lang="ja-JP" altLang="en-US" sz="2400" dirty="0"/>
              <a:t> 学習済みのモデルは，さまざまな種類のものに対応する汎用性を持つ．</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327BB324-D935-AF1A-2EBD-50205FD4FC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39974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演習２ </a:t>
            </a:r>
            <a:r>
              <a:rPr lang="en-US" altLang="ja-JP" dirty="0"/>
              <a:t>SAM</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5177644" cy="4626141"/>
          </a:xfrm>
        </p:spPr>
        <p:txBody>
          <a:bodyPr>
            <a:normAutofit/>
          </a:bodyPr>
          <a:lstStyle/>
          <a:p>
            <a:pPr marL="0" indent="0">
              <a:spcAft>
                <a:spcPts val="600"/>
              </a:spcAft>
              <a:buNone/>
            </a:pPr>
            <a:r>
              <a:rPr lang="en-US" altLang="ja-JP" sz="2400" b="1" dirty="0" err="1"/>
              <a:t>NoShot</a:t>
            </a:r>
            <a:r>
              <a:rPr lang="en-US" altLang="ja-JP" sz="2400" b="1" dirty="0"/>
              <a:t> </a:t>
            </a:r>
            <a:r>
              <a:rPr lang="ja-JP" altLang="en-US" sz="2400" b="1" dirty="0"/>
              <a:t>の画像セグメンテーション</a:t>
            </a:r>
            <a:endParaRPr lang="en-US" altLang="ja-JP" sz="2400" b="1" dirty="0"/>
          </a:p>
          <a:p>
            <a:pPr marL="0" indent="0">
              <a:spcAft>
                <a:spcPts val="600"/>
              </a:spcAft>
              <a:buNone/>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65</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52007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7924" y="102981"/>
            <a:ext cx="8620626" cy="2321309"/>
          </a:xfrm>
        </p:spPr>
        <p:txBody>
          <a:bodyPr>
            <a:noAutofit/>
          </a:bodyPr>
          <a:lstStyle/>
          <a:p>
            <a:pPr marL="0" indent="0">
              <a:buNone/>
            </a:pPr>
            <a:r>
              <a:rPr lang="ja-JP" altLang="en-US" sz="2000" dirty="0"/>
              <a:t>① </a:t>
            </a:r>
            <a:r>
              <a:rPr lang="en-US" altLang="ja-JP" sz="2000" b="1" dirty="0"/>
              <a:t>Segment Anything</a:t>
            </a:r>
            <a:r>
              <a:rPr lang="ja-JP" altLang="en-US" sz="2000" b="1" dirty="0"/>
              <a:t>デモサイトを開く</a:t>
            </a:r>
            <a:endParaRPr lang="en-US" altLang="ja-JP" sz="2000" b="1" dirty="0"/>
          </a:p>
          <a:p>
            <a:pPr marL="0" indent="0">
              <a:buNone/>
            </a:pPr>
            <a:r>
              <a:rPr lang="en-US" altLang="ja-JP" sz="2000" dirty="0">
                <a:hlinkClick r:id="rId2"/>
              </a:rPr>
              <a:t>https://segment-anything.com/demo</a:t>
            </a:r>
            <a:endParaRPr lang="en-US" altLang="ja-JP" sz="2000" dirty="0"/>
          </a:p>
          <a:p>
            <a:pPr marL="0" indent="0">
              <a:buNone/>
            </a:pPr>
            <a:r>
              <a:rPr lang="ja-JP" altLang="en-US" sz="2000" dirty="0"/>
              <a:t>　最初の画面では，</a:t>
            </a:r>
            <a:r>
              <a:rPr lang="ja-JP" altLang="en-US" sz="2000" b="1" dirty="0"/>
              <a:t>チェック</a:t>
            </a:r>
            <a:r>
              <a:rPr lang="ja-JP" altLang="en-US" sz="2000" dirty="0"/>
              <a:t>　次の画面で「</a:t>
            </a:r>
            <a:r>
              <a:rPr lang="en-US" altLang="ja-JP" sz="2000" b="1" dirty="0"/>
              <a:t>Try Demo</a:t>
            </a:r>
            <a:r>
              <a:rPr lang="ja-JP" altLang="en-US" sz="2000" dirty="0"/>
              <a:t>」</a:t>
            </a:r>
            <a:endParaRPr lang="en-US" altLang="ja-JP" sz="2000" dirty="0"/>
          </a:p>
          <a:p>
            <a:pPr marL="0" indent="0">
              <a:buNone/>
            </a:pPr>
            <a:r>
              <a:rPr lang="ja-JP" altLang="en-US" sz="2000" dirty="0"/>
              <a:t>②</a:t>
            </a:r>
            <a:r>
              <a:rPr lang="ja-JP" altLang="en-US" sz="2000" b="1" dirty="0"/>
              <a:t>基本的な使い方　</a:t>
            </a:r>
            <a:r>
              <a:rPr lang="ja-JP" altLang="en-US" sz="2000" dirty="0"/>
              <a:t>次の２通り</a:t>
            </a:r>
            <a:endParaRPr lang="en-US" altLang="ja-JP" sz="2000" dirty="0"/>
          </a:p>
          <a:p>
            <a:pPr marL="0" indent="0">
              <a:buNone/>
            </a:pPr>
            <a:r>
              <a:rPr lang="ja-JP" altLang="en-US" sz="2000" b="1" dirty="0"/>
              <a:t>　・既存の画像の選択（画面で選択）</a:t>
            </a:r>
            <a:endParaRPr lang="en-US" altLang="ja-JP" sz="2000" b="1" dirty="0"/>
          </a:p>
          <a:p>
            <a:pPr marL="0" indent="0">
              <a:buNone/>
            </a:pPr>
            <a:r>
              <a:rPr lang="ja-JP" altLang="en-US" sz="2000" b="1" dirty="0"/>
              <a:t>　・自分のコンピュータから画像をアップロードする．（画面の</a:t>
            </a:r>
            <a:endParaRPr lang="en-US" altLang="ja-JP" sz="2000" b="1" dirty="0"/>
          </a:p>
          <a:p>
            <a:pPr marL="0" indent="0">
              <a:buNone/>
            </a:pPr>
            <a:r>
              <a:rPr lang="ja-JP" altLang="en-US" sz="2000" b="1" dirty="0"/>
              <a:t>　　「</a:t>
            </a:r>
            <a:r>
              <a:rPr lang="en-US" altLang="ja-JP" sz="2000" b="1" dirty="0"/>
              <a:t>Upload an image</a:t>
            </a:r>
            <a:r>
              <a:rPr lang="ja-JP" altLang="en-US" sz="2000" b="1" dirty="0"/>
              <a:t>」をクリック</a:t>
            </a:r>
            <a:endParaRPr lang="en-US" altLang="ja-JP" sz="2000" b="1" dirty="0"/>
          </a:p>
          <a:p>
            <a:pPr marL="0" indent="0">
              <a:buNone/>
            </a:pPr>
            <a:r>
              <a:rPr lang="ja-JP" altLang="en-US" sz="2000" dirty="0"/>
              <a:t>③操作方法</a:t>
            </a:r>
          </a:p>
          <a:p>
            <a:pPr>
              <a:buFont typeface="Arial" panose="020B0604020202020204" pitchFamily="34" charset="0"/>
              <a:buChar char="•"/>
            </a:pPr>
            <a:r>
              <a:rPr lang="ja-JP" altLang="en-US" sz="2000" b="1" dirty="0"/>
              <a:t>画像上でクリック</a:t>
            </a:r>
            <a:r>
              <a:rPr lang="ja-JP" altLang="en-US" sz="2000" dirty="0"/>
              <a:t>することで，</a:t>
            </a:r>
            <a:r>
              <a:rPr lang="ja-JP" altLang="en-US" sz="2000" b="1" dirty="0"/>
              <a:t>物体の自動セグメンテーション（切り抜き）</a:t>
            </a:r>
            <a:r>
              <a:rPr lang="ja-JP" altLang="en-US" sz="2000" dirty="0"/>
              <a:t>が開始される．</a:t>
            </a:r>
          </a:p>
          <a:p>
            <a:pPr>
              <a:buFont typeface="Arial" panose="020B0604020202020204" pitchFamily="34" charset="0"/>
              <a:buChar char="•"/>
            </a:pPr>
            <a:r>
              <a:rPr lang="ja-JP" altLang="en-US" sz="2000" dirty="0"/>
              <a:t>以下の</a:t>
            </a:r>
            <a:r>
              <a:rPr lang="en-US" altLang="ja-JP" sz="2000" dirty="0"/>
              <a:t>3</a:t>
            </a:r>
            <a:r>
              <a:rPr lang="ja-JP" altLang="en-US" sz="2000" dirty="0"/>
              <a:t>つの操作モードを切り替えて使用する： </a:t>
            </a:r>
          </a:p>
          <a:p>
            <a:pPr marL="742950" lvl="1" indent="-285750">
              <a:buFont typeface="Arial" panose="020B0604020202020204" pitchFamily="34" charset="0"/>
              <a:buChar char="•"/>
            </a:pPr>
            <a:r>
              <a:rPr lang="ja-JP" altLang="en-US" sz="2000" b="1" dirty="0"/>
              <a:t>点による指定</a:t>
            </a:r>
            <a:r>
              <a:rPr lang="ja-JP" altLang="en-US" sz="2000" dirty="0"/>
              <a:t>：画像上の物体をクリックして選択（</a:t>
            </a:r>
            <a:r>
              <a:rPr lang="en-US" altLang="ja-JP" sz="2000" dirty="0"/>
              <a:t>Hover &amp; Click)</a:t>
            </a:r>
            <a:endParaRPr lang="ja-JP" altLang="en-US" sz="2000" dirty="0"/>
          </a:p>
          <a:p>
            <a:pPr marL="742950" lvl="1" indent="-285750">
              <a:buFont typeface="Arial" panose="020B0604020202020204" pitchFamily="34" charset="0"/>
              <a:buChar char="•"/>
            </a:pPr>
            <a:r>
              <a:rPr lang="ja-JP" altLang="en-US" sz="2000" b="1" dirty="0"/>
              <a:t>ボックスによる指定</a:t>
            </a:r>
            <a:r>
              <a:rPr lang="ja-JP" altLang="en-US" sz="2000" dirty="0"/>
              <a:t>：物体を四角形で囲んで選択 </a:t>
            </a:r>
            <a:r>
              <a:rPr lang="en-US" altLang="ja-JP" sz="2000" dirty="0"/>
              <a:t>(Box)</a:t>
            </a:r>
            <a:endParaRPr lang="ja-JP" altLang="en-US" sz="2000" dirty="0"/>
          </a:p>
          <a:p>
            <a:pPr marL="742950" lvl="1" indent="-285750">
              <a:buFont typeface="Arial" panose="020B0604020202020204" pitchFamily="34" charset="0"/>
              <a:buChar char="•"/>
            </a:pPr>
            <a:r>
              <a:rPr lang="ja-JP" altLang="en-US" sz="2000" b="1" dirty="0"/>
              <a:t>全物体の自動検出</a:t>
            </a:r>
            <a:r>
              <a:rPr lang="ja-JP" altLang="en-US" sz="2000" dirty="0"/>
              <a:t>：画像内のすべての物体を自動検出</a:t>
            </a:r>
            <a:r>
              <a:rPr lang="en-US" altLang="ja-JP" sz="2000" dirty="0"/>
              <a:t>(Everything)</a:t>
            </a:r>
            <a:endParaRPr lang="ja-JP" altLang="en-US" sz="2000" dirty="0"/>
          </a:p>
          <a:p>
            <a:pPr marL="0" indent="0">
              <a:buNone/>
            </a:pPr>
            <a:endParaRPr lang="ja-JP" altLang="en-US" sz="2000"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98919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24AC48F-2975-3787-6C2F-D69D1A3CAE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56615233-FF09-8332-31BE-5917B03DDCC5}"/>
              </a:ext>
            </a:extLst>
          </p:cNvPr>
          <p:cNvPicPr>
            <a:picLocks noChangeAspect="1"/>
          </p:cNvPicPr>
          <p:nvPr/>
        </p:nvPicPr>
        <p:blipFill>
          <a:blip r:embed="rId2"/>
          <a:stretch>
            <a:fillRect/>
          </a:stretch>
        </p:blipFill>
        <p:spPr>
          <a:xfrm>
            <a:off x="0" y="261534"/>
            <a:ext cx="9144000" cy="6334932"/>
          </a:xfrm>
          <a:prstGeom prst="rect">
            <a:avLst/>
          </a:prstGeom>
        </p:spPr>
      </p:pic>
    </p:spTree>
    <p:extLst>
      <p:ext uri="{BB962C8B-B14F-4D97-AF65-F5344CB8AC3E}">
        <p14:creationId xmlns:p14="http://schemas.microsoft.com/office/powerpoint/2010/main" val="2761971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9F8D4-BD19-5AB5-F54D-E04A6C954B43}"/>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37CDF5BE-CE18-E56A-F6EA-364F7653153D}"/>
              </a:ext>
            </a:extLst>
          </p:cNvPr>
          <p:cNvSpPr>
            <a:spLocks noGrp="1"/>
          </p:cNvSpPr>
          <p:nvPr>
            <p:ph idx="1"/>
          </p:nvPr>
        </p:nvSpPr>
        <p:spPr/>
        <p:txBody>
          <a:bodyPr/>
          <a:lstStyle/>
          <a:p>
            <a:r>
              <a:rPr kumimoji="1" lang="en-US" altLang="ja-JP" b="1" dirty="0" err="1"/>
              <a:t>NoShot</a:t>
            </a:r>
            <a:r>
              <a:rPr kumimoji="1" lang="ja-JP" altLang="en-US" b="1" dirty="0"/>
              <a:t>学習</a:t>
            </a:r>
            <a:r>
              <a:rPr kumimoji="1" lang="ja-JP" altLang="en-US" dirty="0"/>
              <a:t>：</a:t>
            </a:r>
            <a:r>
              <a:rPr kumimoji="1" lang="ja-JP" altLang="en-US" b="1" dirty="0"/>
              <a:t>事前学習済みモデルが，学習時には見たことのない新しいタスクや概念に対しても対応できる能力</a:t>
            </a:r>
            <a:r>
              <a:rPr kumimoji="1" lang="ja-JP" altLang="en-US" dirty="0"/>
              <a:t>のことである．</a:t>
            </a:r>
            <a:endParaRPr kumimoji="1" lang="en-US" altLang="ja-JP" dirty="0"/>
          </a:p>
          <a:p>
            <a:r>
              <a:rPr kumimoji="1" lang="en-US" altLang="ja-JP" b="1" dirty="0"/>
              <a:t>SAM</a:t>
            </a:r>
            <a:r>
              <a:rPr kumimoji="1" lang="ja-JP" altLang="en-US" b="1" dirty="0"/>
              <a:t>（</a:t>
            </a:r>
            <a:r>
              <a:rPr kumimoji="1" lang="en-US" altLang="ja-JP" b="1" dirty="0"/>
              <a:t>Segment Anything Model</a:t>
            </a:r>
            <a:r>
              <a:rPr kumimoji="1" lang="ja-JP" altLang="en-US" b="1" dirty="0"/>
              <a:t>）</a:t>
            </a:r>
            <a:r>
              <a:rPr kumimoji="1" lang="ja-JP" altLang="en-US" dirty="0"/>
              <a:t>：</a:t>
            </a:r>
            <a:r>
              <a:rPr kumimoji="1" lang="en-US" altLang="ja-JP" dirty="0"/>
              <a:t>Vision Transformer</a:t>
            </a:r>
            <a:r>
              <a:rPr kumimoji="1" lang="ja-JP" altLang="en-US" dirty="0"/>
              <a:t>をベースとした高度なセグメンテーションモデルである．</a:t>
            </a:r>
            <a:r>
              <a:rPr kumimoji="1" lang="ja-JP" altLang="en-US" b="1" dirty="0"/>
              <a:t>学習時に使用していないラベルに対しても柔軟に</a:t>
            </a:r>
            <a:r>
              <a:rPr kumimoji="1" lang="ja-JP" altLang="en-US" b="1"/>
              <a:t>対応</a:t>
            </a:r>
            <a:r>
              <a:rPr kumimoji="1" lang="ja-JP" altLang="en-US"/>
              <a:t>できる．画像中</a:t>
            </a:r>
            <a:r>
              <a:rPr kumimoji="1" lang="ja-JP" altLang="en-US" dirty="0"/>
              <a:t>の任意の点を指定することで直感的な操作が可能となる（例：クリックによる対象物の選択）．</a:t>
            </a:r>
          </a:p>
        </p:txBody>
      </p:sp>
      <p:sp>
        <p:nvSpPr>
          <p:cNvPr id="4" name="スライド番号プレースホルダー 3">
            <a:extLst>
              <a:ext uri="{FF2B5EF4-FFF2-40B4-BE49-F238E27FC236}">
                <a16:creationId xmlns:a16="http://schemas.microsoft.com/office/drawing/2014/main" id="{9784E592-9997-DC69-89B6-D94E783019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98124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画像理解の主な種類</a:t>
            </a:r>
          </a:p>
        </p:txBody>
      </p:sp>
      <p:sp>
        <p:nvSpPr>
          <p:cNvPr id="3" name="コンテンツ プレースホルダー 2">
            <a:extLst>
              <a:ext uri="{FF2B5EF4-FFF2-40B4-BE49-F238E27FC236}">
                <a16:creationId xmlns:a16="http://schemas.microsoft.com/office/drawing/2014/main" id="{2A6A7986-E1A6-4993-BF6D-5B521D884A80}"/>
              </a:ext>
            </a:extLst>
          </p:cNvPr>
          <p:cNvSpPr>
            <a:spLocks noGrp="1"/>
          </p:cNvSpPr>
          <p:nvPr>
            <p:ph idx="1"/>
          </p:nvPr>
        </p:nvSpPr>
        <p:spPr>
          <a:xfrm>
            <a:off x="430964" y="689164"/>
            <a:ext cx="8461208" cy="5333166"/>
          </a:xfrm>
        </p:spPr>
        <p:txBody>
          <a:bodyPr>
            <a:normAutofit lnSpcReduction="10000"/>
          </a:bodyPr>
          <a:lstStyle/>
          <a:p>
            <a:pPr marL="0" indent="0">
              <a:buNone/>
            </a:pPr>
            <a:r>
              <a:rPr kumimoji="1" lang="ja-JP" altLang="en-US" dirty="0"/>
              <a:t>① </a:t>
            </a:r>
            <a:r>
              <a:rPr kumimoji="1" lang="ja-JP" altLang="en-US" b="1" dirty="0"/>
              <a:t>画像分類</a:t>
            </a:r>
            <a:endParaRPr kumimoji="1" lang="en-US" altLang="ja-JP" b="1" dirty="0"/>
          </a:p>
          <a:p>
            <a:pPr marL="0" indent="0">
              <a:buNone/>
            </a:pPr>
            <a:r>
              <a:rPr lang="ja-JP" altLang="en-US" dirty="0"/>
              <a:t>　「何があるか」を理解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物体検出</a:t>
            </a:r>
            <a:endParaRPr lang="en-US" altLang="ja-JP" b="1" dirty="0"/>
          </a:p>
          <a:p>
            <a:pPr marL="0" indent="0">
              <a:buNone/>
            </a:pPr>
            <a:r>
              <a:rPr kumimoji="1" lang="ja-JP" altLang="en-US" dirty="0"/>
              <a:t>　</a:t>
            </a:r>
            <a:r>
              <a:rPr lang="ja-JP" altLang="en-US" dirty="0"/>
              <a:t>場所と大きさも理解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③ </a:t>
            </a:r>
            <a:r>
              <a:rPr lang="ja-JP" altLang="en-US" b="1" dirty="0"/>
              <a:t>セグメンテーション</a:t>
            </a:r>
            <a:endParaRPr lang="en-US" altLang="ja-JP" b="1" dirty="0"/>
          </a:p>
          <a:p>
            <a:pPr marL="0" indent="0">
              <a:buNone/>
            </a:pPr>
            <a:r>
              <a:rPr kumimoji="1" lang="ja-JP" altLang="en-US" dirty="0"/>
              <a:t>　画素単位で理解</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矢印: 上下 5">
            <a:extLst>
              <a:ext uri="{FF2B5EF4-FFF2-40B4-BE49-F238E27FC236}">
                <a16:creationId xmlns:a16="http://schemas.microsoft.com/office/drawing/2014/main" id="{99362720-41F6-494A-A43A-4BA1EA824879}"/>
              </a:ext>
            </a:extLst>
          </p:cNvPr>
          <p:cNvSpPr/>
          <p:nvPr/>
        </p:nvSpPr>
        <p:spPr>
          <a:xfrm>
            <a:off x="147470" y="743256"/>
            <a:ext cx="283493" cy="561309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BA515375-69B1-4C05-9835-C482075EDF2A}"/>
              </a:ext>
            </a:extLst>
          </p:cNvPr>
          <p:cNvPicPr>
            <a:picLocks noChangeAspect="1"/>
          </p:cNvPicPr>
          <p:nvPr/>
        </p:nvPicPr>
        <p:blipFill>
          <a:blip r:embed="rId2"/>
          <a:stretch>
            <a:fillRect/>
          </a:stretch>
        </p:blipFill>
        <p:spPr>
          <a:xfrm>
            <a:off x="4661568" y="4856378"/>
            <a:ext cx="1752690" cy="1581231"/>
          </a:xfrm>
          <a:prstGeom prst="rect">
            <a:avLst/>
          </a:prstGeom>
        </p:spPr>
      </p:pic>
      <p:pic>
        <p:nvPicPr>
          <p:cNvPr id="9" name="図 8">
            <a:extLst>
              <a:ext uri="{FF2B5EF4-FFF2-40B4-BE49-F238E27FC236}">
                <a16:creationId xmlns:a16="http://schemas.microsoft.com/office/drawing/2014/main" id="{A4074452-B341-4AF0-AC82-8225C8950CF8}"/>
              </a:ext>
            </a:extLst>
          </p:cNvPr>
          <p:cNvPicPr>
            <a:picLocks noChangeAspect="1"/>
          </p:cNvPicPr>
          <p:nvPr/>
        </p:nvPicPr>
        <p:blipFill>
          <a:blip r:embed="rId3"/>
          <a:stretch>
            <a:fillRect/>
          </a:stretch>
        </p:blipFill>
        <p:spPr>
          <a:xfrm>
            <a:off x="6885071" y="4856378"/>
            <a:ext cx="1746340" cy="1581231"/>
          </a:xfrm>
          <a:prstGeom prst="rect">
            <a:avLst/>
          </a:prstGeom>
        </p:spPr>
      </p:pic>
      <p:sp>
        <p:nvSpPr>
          <p:cNvPr id="10" name="矢印: 右 9">
            <a:extLst>
              <a:ext uri="{FF2B5EF4-FFF2-40B4-BE49-F238E27FC236}">
                <a16:creationId xmlns:a16="http://schemas.microsoft.com/office/drawing/2014/main" id="{85D47AB2-662F-4D28-BFBC-356F3C627AF1}"/>
              </a:ext>
            </a:extLst>
          </p:cNvPr>
          <p:cNvSpPr/>
          <p:nvPr/>
        </p:nvSpPr>
        <p:spPr>
          <a:xfrm>
            <a:off x="6565900" y="5428141"/>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61568" y="2799817"/>
            <a:ext cx="1752690" cy="1581231"/>
          </a:xfrm>
          <a:prstGeom prst="rect">
            <a:avLst/>
          </a:prstGeom>
        </p:spPr>
      </p:pic>
      <p:pic>
        <p:nvPicPr>
          <p:cNvPr id="12" name="図 11">
            <a:extLst>
              <a:ext uri="{FF2B5EF4-FFF2-40B4-BE49-F238E27FC236}">
                <a16:creationId xmlns:a16="http://schemas.microsoft.com/office/drawing/2014/main" id="{BB1F05BE-4A47-4628-BF2A-AF8C6F9EBBE2}"/>
              </a:ext>
            </a:extLst>
          </p:cNvPr>
          <p:cNvPicPr>
            <a:picLocks noChangeAspect="1"/>
          </p:cNvPicPr>
          <p:nvPr/>
        </p:nvPicPr>
        <p:blipFill>
          <a:blip r:embed="rId2"/>
          <a:stretch>
            <a:fillRect/>
          </a:stretch>
        </p:blipFill>
        <p:spPr>
          <a:xfrm>
            <a:off x="4661568" y="634691"/>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3348288"/>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EC65B982-7418-4003-8B83-04A4BDBAD40F}"/>
              </a:ext>
            </a:extLst>
          </p:cNvPr>
          <p:cNvSpPr/>
          <p:nvPr/>
        </p:nvSpPr>
        <p:spPr>
          <a:xfrm>
            <a:off x="6565900" y="1268435"/>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7DB0DDC5-571F-4511-BB42-C8AB4AF8CE9E}"/>
              </a:ext>
            </a:extLst>
          </p:cNvPr>
          <p:cNvSpPr txBox="1"/>
          <p:nvPr/>
        </p:nvSpPr>
        <p:spPr>
          <a:xfrm>
            <a:off x="7058212" y="978914"/>
            <a:ext cx="1190006"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person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bicycle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08042" y="280187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3429000"/>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909236"/>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2179387"/>
            <a:ext cx="119000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4297680"/>
            <a:ext cx="11771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bicycle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2560148"/>
            <a:ext cx="194250" cy="34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4292294"/>
            <a:ext cx="198189" cy="280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06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p:txBody>
          <a:bodyPr>
            <a:normAutofit fontScale="90000"/>
          </a:bodyPr>
          <a:lstStyle/>
          <a:p>
            <a:r>
              <a:rPr lang="ja-JP" altLang="en-US" dirty="0"/>
              <a:t>① 画像分類</a:t>
            </a:r>
            <a:endParaRPr kumimoji="1" lang="ja-JP" altLang="en-US"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1" name="図 10" descr="ネクタイを締めた男性&#10;&#10;自動的に生成された説明">
            <a:extLst>
              <a:ext uri="{FF2B5EF4-FFF2-40B4-BE49-F238E27FC236}">
                <a16:creationId xmlns:a16="http://schemas.microsoft.com/office/drawing/2014/main" id="{13F805D7-B720-4A46-A85D-01933F168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2" y="826985"/>
            <a:ext cx="2772371" cy="2068615"/>
          </a:xfrm>
          <a:prstGeom prst="rect">
            <a:avLst/>
          </a:prstGeom>
        </p:spPr>
      </p:pic>
      <p:pic>
        <p:nvPicPr>
          <p:cNvPr id="12" name="図 11">
            <a:extLst>
              <a:ext uri="{FF2B5EF4-FFF2-40B4-BE49-F238E27FC236}">
                <a16:creationId xmlns:a16="http://schemas.microsoft.com/office/drawing/2014/main" id="{F6261987-CC9E-45BA-AA51-9D4C8E999E81}"/>
              </a:ext>
            </a:extLst>
          </p:cNvPr>
          <p:cNvPicPr>
            <a:picLocks noChangeAspect="1"/>
          </p:cNvPicPr>
          <p:nvPr/>
        </p:nvPicPr>
        <p:blipFill>
          <a:blip r:embed="rId4"/>
          <a:stretch>
            <a:fillRect/>
          </a:stretch>
        </p:blipFill>
        <p:spPr>
          <a:xfrm>
            <a:off x="3076502" y="1003440"/>
            <a:ext cx="6067498" cy="1635072"/>
          </a:xfrm>
          <a:prstGeom prst="rect">
            <a:avLst/>
          </a:prstGeom>
        </p:spPr>
      </p:pic>
      <p:sp>
        <p:nvSpPr>
          <p:cNvPr id="13" name="テキスト ボックス 12">
            <a:extLst>
              <a:ext uri="{FF2B5EF4-FFF2-40B4-BE49-F238E27FC236}">
                <a16:creationId xmlns:a16="http://schemas.microsoft.com/office/drawing/2014/main" id="{C30698F0-1C17-47BD-ABAC-B2C04CB718C3}"/>
              </a:ext>
            </a:extLst>
          </p:cNvPr>
          <p:cNvSpPr txBox="1"/>
          <p:nvPr/>
        </p:nvSpPr>
        <p:spPr>
          <a:xfrm>
            <a:off x="3667864" y="3297102"/>
            <a:ext cx="488477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画像分類の結果は，ラベル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確率</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５つの候補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(top 5)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が表示されている</a:t>
            </a:r>
          </a:p>
        </p:txBody>
      </p:sp>
      <p:sp>
        <p:nvSpPr>
          <p:cNvPr id="14" name="矢印: 右 13">
            <a:extLst>
              <a:ext uri="{FF2B5EF4-FFF2-40B4-BE49-F238E27FC236}">
                <a16:creationId xmlns:a16="http://schemas.microsoft.com/office/drawing/2014/main" id="{0E8B969D-DD12-4CAD-815E-25F853BB32D3}"/>
              </a:ext>
            </a:extLst>
          </p:cNvPr>
          <p:cNvSpPr/>
          <p:nvPr/>
        </p:nvSpPr>
        <p:spPr>
          <a:xfrm>
            <a:off x="2914651" y="1625600"/>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925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② 物体検出</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87212" y="2190643"/>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2737059"/>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52062" y="219064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2817771"/>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298007"/>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1568158"/>
            <a:ext cx="119000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3686451"/>
            <a:ext cx="11771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bicycle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1948919"/>
            <a:ext cx="194250" cy="349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3681065"/>
            <a:ext cx="198189" cy="28021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424B6F6B-9D38-4493-BB44-FEF55BAEC3C7}"/>
              </a:ext>
            </a:extLst>
          </p:cNvPr>
          <p:cNvPicPr>
            <a:picLocks noChangeAspect="1"/>
          </p:cNvPicPr>
          <p:nvPr/>
        </p:nvPicPr>
        <p:blipFill>
          <a:blip r:embed="rId3"/>
          <a:stretch>
            <a:fillRect/>
          </a:stretch>
        </p:blipFill>
        <p:spPr>
          <a:xfrm>
            <a:off x="51846" y="830877"/>
            <a:ext cx="4495800" cy="2229039"/>
          </a:xfrm>
          <a:prstGeom prst="rect">
            <a:avLst/>
          </a:prstGeom>
        </p:spPr>
      </p:pic>
      <p:sp>
        <p:nvSpPr>
          <p:cNvPr id="3" name="テキスト ボックス 2">
            <a:extLst>
              <a:ext uri="{FF2B5EF4-FFF2-40B4-BE49-F238E27FC236}">
                <a16:creationId xmlns:a16="http://schemas.microsoft.com/office/drawing/2014/main" id="{9906979B-08F8-481E-8D28-2D3BCD2A9C88}"/>
              </a:ext>
            </a:extLst>
          </p:cNvPr>
          <p:cNvSpPr txBox="1"/>
          <p:nvPr/>
        </p:nvSpPr>
        <p:spPr>
          <a:xfrm>
            <a:off x="1834821" y="5728865"/>
            <a:ext cx="6288901"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バウンディングボックス</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物体を囲む</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最小のボックス（四角形）</a:t>
            </a:r>
          </a:p>
        </p:txBody>
      </p:sp>
      <p:sp>
        <p:nvSpPr>
          <p:cNvPr id="21" name="正方形/長方形 20">
            <a:extLst>
              <a:ext uri="{FF2B5EF4-FFF2-40B4-BE49-F238E27FC236}">
                <a16:creationId xmlns:a16="http://schemas.microsoft.com/office/drawing/2014/main" id="{CF7123F4-E98B-4F17-84D5-9D024158EC9B}"/>
              </a:ext>
            </a:extLst>
          </p:cNvPr>
          <p:cNvSpPr/>
          <p:nvPr/>
        </p:nvSpPr>
        <p:spPr>
          <a:xfrm>
            <a:off x="8371233" y="2431058"/>
            <a:ext cx="234732" cy="462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5" name="直線矢印コネクタ 24">
            <a:extLst>
              <a:ext uri="{FF2B5EF4-FFF2-40B4-BE49-F238E27FC236}">
                <a16:creationId xmlns:a16="http://schemas.microsoft.com/office/drawing/2014/main" id="{F96AF8CA-8603-460D-BA81-DBC07B7959D4}"/>
              </a:ext>
            </a:extLst>
          </p:cNvPr>
          <p:cNvCxnSpPr>
            <a:cxnSpLocks/>
          </p:cNvCxnSpPr>
          <p:nvPr/>
        </p:nvCxnSpPr>
        <p:spPr>
          <a:xfrm>
            <a:off x="8313865" y="2049618"/>
            <a:ext cx="141929" cy="3303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83008ED8-CB6D-497A-A314-3D0F0ADC0F86}"/>
              </a:ext>
            </a:extLst>
          </p:cNvPr>
          <p:cNvSpPr/>
          <p:nvPr/>
        </p:nvSpPr>
        <p:spPr>
          <a:xfrm>
            <a:off x="7158057" y="2617700"/>
            <a:ext cx="468294" cy="365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9" name="直線矢印コネクタ 28">
            <a:extLst>
              <a:ext uri="{FF2B5EF4-FFF2-40B4-BE49-F238E27FC236}">
                <a16:creationId xmlns:a16="http://schemas.microsoft.com/office/drawing/2014/main" id="{EE087379-F3F5-4142-99E8-837BEE05BDDE}"/>
              </a:ext>
            </a:extLst>
          </p:cNvPr>
          <p:cNvCxnSpPr>
            <a:cxnSpLocks/>
          </p:cNvCxnSpPr>
          <p:nvPr/>
        </p:nvCxnSpPr>
        <p:spPr>
          <a:xfrm>
            <a:off x="7342948" y="1707817"/>
            <a:ext cx="1" cy="8319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3ECFCB07-DC33-46E0-87F3-8DD569B0ED64}"/>
              </a:ext>
            </a:extLst>
          </p:cNvPr>
          <p:cNvSpPr txBox="1"/>
          <p:nvPr/>
        </p:nvSpPr>
        <p:spPr>
          <a:xfrm>
            <a:off x="6797201" y="1232343"/>
            <a:ext cx="6305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car</a:t>
            </a:r>
          </a:p>
        </p:txBody>
      </p:sp>
      <p:sp>
        <p:nvSpPr>
          <p:cNvPr id="26" name="テキスト ボックス 13">
            <a:extLst>
              <a:ext uri="{FF2B5EF4-FFF2-40B4-BE49-F238E27FC236}">
                <a16:creationId xmlns:a16="http://schemas.microsoft.com/office/drawing/2014/main" id="{0E7977EE-791D-4311-B194-C45F986DC15E}"/>
              </a:ext>
            </a:extLst>
          </p:cNvPr>
          <p:cNvSpPr txBox="1"/>
          <p:nvPr/>
        </p:nvSpPr>
        <p:spPr>
          <a:xfrm>
            <a:off x="4900561" y="4438461"/>
            <a:ext cx="4884774"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バウンディングボックス，</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ラベルを得る</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5646090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4772</TotalTime>
  <Words>3666</Words>
  <Application>Microsoft Office PowerPoint</Application>
  <PresentationFormat>画面に合わせる (4:3)</PresentationFormat>
  <Paragraphs>510</Paragraphs>
  <Slides>68</Slides>
  <Notes>8</Notes>
  <HiddenSlides>0</HiddenSlides>
  <MMClips>2</MMClips>
  <ScaleCrop>false</ScaleCrop>
  <HeadingPairs>
    <vt:vector size="6" baseType="variant">
      <vt:variant>
        <vt:lpstr>使用されているフォント</vt:lpstr>
      </vt:variant>
      <vt:variant>
        <vt:i4>8</vt:i4>
      </vt:variant>
      <vt:variant>
        <vt:lpstr>テーマ</vt:lpstr>
      </vt:variant>
      <vt:variant>
        <vt:i4>6</vt:i4>
      </vt:variant>
      <vt:variant>
        <vt:lpstr>スライド タイトル</vt:lpstr>
      </vt:variant>
      <vt:variant>
        <vt:i4>68</vt:i4>
      </vt:variant>
    </vt:vector>
  </HeadingPairs>
  <TitlesOfParts>
    <vt:vector size="82" baseType="lpstr">
      <vt:lpstr>ＭＳ ゴシック</vt:lpstr>
      <vt:lpstr>メイリオ</vt:lpstr>
      <vt:lpstr>游ゴシック</vt:lpstr>
      <vt:lpstr>Abadi</vt:lpstr>
      <vt:lpstr>Arial</vt:lpstr>
      <vt:lpstr>Calibri</vt:lpstr>
      <vt:lpstr>Segoe UI</vt:lpstr>
      <vt:lpstr>Times New Roman</vt:lpstr>
      <vt:lpstr>Office テーマ</vt:lpstr>
      <vt:lpstr>2_Office テーマ</vt:lpstr>
      <vt:lpstr>5_Office テーマ</vt:lpstr>
      <vt:lpstr>4_Office テーマ</vt:lpstr>
      <vt:lpstr>3_Office テーマ</vt:lpstr>
      <vt:lpstr>9_Office テーマ</vt:lpstr>
      <vt:lpstr>ae-12.現代のAI技術革新：TransformerからNoShot学習まで（画像理解，自然言語処理，時系列データ処理の発展） </vt:lpstr>
      <vt:lpstr>アウトライン</vt:lpstr>
      <vt:lpstr>PowerPoint プレゼンテーション</vt:lpstr>
      <vt:lpstr>機械学習の基本</vt:lpstr>
      <vt:lpstr>機械学習の３つの特徴</vt:lpstr>
      <vt:lpstr>11-2. 画像理解と姿勢推定</vt:lpstr>
      <vt:lpstr>画像理解の主な種類</vt:lpstr>
      <vt:lpstr>① 画像分類</vt:lpstr>
      <vt:lpstr>② 物体検出</vt:lpstr>
      <vt:lpstr>③ セグメンテーション</vt:lpstr>
      <vt:lpstr>画像の畳み込み</vt:lpstr>
      <vt:lpstr>畳み込みニューラルネットワーク（CNN）の例</vt:lpstr>
      <vt:lpstr>畳み込みニューラルネットワークでのパターン認識</vt:lpstr>
      <vt:lpstr>畳み込みニューラルネットワークの効果</vt:lpstr>
      <vt:lpstr>物体検出の基本的な考え方</vt:lpstr>
      <vt:lpstr>物体検出の基本的な考え方</vt:lpstr>
      <vt:lpstr>姿勢推定</vt:lpstr>
      <vt:lpstr>姿勢推定のビデオの例</vt:lpstr>
      <vt:lpstr>姿勢推定のビデオの例</vt:lpstr>
      <vt:lpstr>姿勢推定でのキーポイントの検出</vt:lpstr>
      <vt:lpstr>発展演習１：人体の３次元姿勢推定</vt:lpstr>
      <vt:lpstr>姿勢推定のまとめ</vt:lpstr>
      <vt:lpstr>11-3. 時系列データの分析と予測</vt:lpstr>
      <vt:lpstr>時系列データ</vt:lpstr>
      <vt:lpstr>時系列データ</vt:lpstr>
      <vt:lpstr>時系列データの例：太陽黒点観測データ</vt:lpstr>
      <vt:lpstr>時系列データの特徴</vt:lpstr>
      <vt:lpstr>分析の例（太陽黒点データ）Prophet を使用</vt:lpstr>
      <vt:lpstr>分析の例（太陽黒点データ）Prophet を使用</vt:lpstr>
      <vt:lpstr>予測の例（太陽黒点データ）Prophet を使用</vt:lpstr>
      <vt:lpstr>Prophet</vt:lpstr>
      <vt:lpstr>未来予測の様々な手法</vt:lpstr>
      <vt:lpstr>リカレントニューラルネットワーク（RNN）</vt:lpstr>
      <vt:lpstr>リカレントニューラルネットワーク</vt:lpstr>
      <vt:lpstr>リカレントニューラルネットワークの動作イメージ ①</vt:lpstr>
      <vt:lpstr>リカレントニューラルネットワークの動作イメージ ②</vt:lpstr>
      <vt:lpstr>リカレントニューラルネットワークの動作イメージ ③</vt:lpstr>
      <vt:lpstr>LSTM の特質</vt:lpstr>
      <vt:lpstr>LSTM の仕組み</vt:lpstr>
      <vt:lpstr>LSTM を用いた太陽の黒点数の変化予測</vt:lpstr>
      <vt:lpstr>発展演習２：Prophet, LSTMを用いた太陽の黒点数の分析，将来予測</vt:lpstr>
      <vt:lpstr>時系列データの分析と予測まとめ</vt:lpstr>
      <vt:lpstr>11-4. Transformerを基盤とする現代の大規模言語モデル</vt:lpstr>
      <vt:lpstr>自然言語処理と人工知能</vt:lpstr>
      <vt:lpstr>① Perplexity AI（検索型AI）</vt:lpstr>
      <vt:lpstr>② ChatGPT（チャットボット）</vt:lpstr>
      <vt:lpstr>チャットボットのベストプラクティス</vt:lpstr>
      <vt:lpstr>Transformerとは？</vt:lpstr>
      <vt:lpstr>Transformerの主要技術：アテンション</vt:lpstr>
      <vt:lpstr>Transformer の大規模言語モデルへの応用</vt:lpstr>
      <vt:lpstr>チャットボットの基礎技術まとめ</vt:lpstr>
      <vt:lpstr>11-5. Vision Transformer (ViT) による画像処理</vt:lpstr>
      <vt:lpstr>Vision Transformer</vt:lpstr>
      <vt:lpstr>セグメンテーションの種類</vt:lpstr>
      <vt:lpstr>演習１．Vision Transformer による画像セグメンテーション </vt:lpstr>
      <vt:lpstr>OneFormer</vt:lpstr>
      <vt:lpstr>PowerPoint プレゼンテーション</vt:lpstr>
      <vt:lpstr>次のような結果が得られる</vt:lpstr>
      <vt:lpstr>Vision Transformer (ViT) によるセグメンテーションまとめ</vt:lpstr>
      <vt:lpstr>11-6. Vision Transformer による NoShot 学習</vt:lpstr>
      <vt:lpstr>NoShot の考え方</vt:lpstr>
      <vt:lpstr>NoShot の特徴</vt:lpstr>
      <vt:lpstr>NoShot のセグメンテーションの例</vt:lpstr>
      <vt:lpstr>NoShot のメリット</vt:lpstr>
      <vt:lpstr>演習２ SAM </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ae-12.現代のAI技術革新：TransformerからNoShot学習まで（画像理解，自然言語処理，時系列データ処理の発展）（AI演習）</dc:title>
  <dc:creator>kaneko kunihiko</dc:creator>
  <cp:lastModifiedBy>金子　邦彦</cp:lastModifiedBy>
  <cp:revision>458</cp:revision>
  <dcterms:created xsi:type="dcterms:W3CDTF">2019-11-02T00:06:04Z</dcterms:created>
  <dcterms:modified xsi:type="dcterms:W3CDTF">2025-03-25T04:43:22Z</dcterms:modified>
</cp:coreProperties>
</file>