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78" r:id="rId2"/>
    <p:sldMasterId id="2147483683" r:id="rId3"/>
    <p:sldMasterId id="2147483688" r:id="rId4"/>
  </p:sldMasterIdLst>
  <p:notesMasterIdLst>
    <p:notesMasterId r:id="rId84"/>
  </p:notesMasterIdLst>
  <p:sldIdLst>
    <p:sldId id="1037" r:id="rId5"/>
    <p:sldId id="586" r:id="rId6"/>
    <p:sldId id="2025" r:id="rId7"/>
    <p:sldId id="1005" r:id="rId8"/>
    <p:sldId id="1688" r:id="rId9"/>
    <p:sldId id="1848" r:id="rId10"/>
    <p:sldId id="554" r:id="rId11"/>
    <p:sldId id="900" r:id="rId12"/>
    <p:sldId id="892" r:id="rId13"/>
    <p:sldId id="987" r:id="rId14"/>
    <p:sldId id="884" r:id="rId15"/>
    <p:sldId id="1006" r:id="rId16"/>
    <p:sldId id="1878" r:id="rId17"/>
    <p:sldId id="2026" r:id="rId18"/>
    <p:sldId id="1880" r:id="rId19"/>
    <p:sldId id="893" r:id="rId20"/>
    <p:sldId id="737" r:id="rId21"/>
    <p:sldId id="816" r:id="rId22"/>
    <p:sldId id="896" r:id="rId23"/>
    <p:sldId id="735" r:id="rId24"/>
    <p:sldId id="894" r:id="rId25"/>
    <p:sldId id="1881" r:id="rId26"/>
    <p:sldId id="819" r:id="rId27"/>
    <p:sldId id="1879" r:id="rId28"/>
    <p:sldId id="820" r:id="rId29"/>
    <p:sldId id="967" r:id="rId30"/>
    <p:sldId id="910" r:id="rId31"/>
    <p:sldId id="969" r:id="rId32"/>
    <p:sldId id="970" r:id="rId33"/>
    <p:sldId id="2027" r:id="rId34"/>
    <p:sldId id="734" r:id="rId35"/>
    <p:sldId id="905" r:id="rId36"/>
    <p:sldId id="1004" r:id="rId37"/>
    <p:sldId id="939" r:id="rId38"/>
    <p:sldId id="1882" r:id="rId39"/>
    <p:sldId id="1883" r:id="rId40"/>
    <p:sldId id="1007" r:id="rId41"/>
    <p:sldId id="957" r:id="rId42"/>
    <p:sldId id="1008" r:id="rId43"/>
    <p:sldId id="1823" r:id="rId44"/>
    <p:sldId id="1828" r:id="rId45"/>
    <p:sldId id="1992" r:id="rId46"/>
    <p:sldId id="1993" r:id="rId47"/>
    <p:sldId id="2014" r:id="rId48"/>
    <p:sldId id="988" r:id="rId49"/>
    <p:sldId id="1833" r:id="rId50"/>
    <p:sldId id="850" r:id="rId51"/>
    <p:sldId id="1857" r:id="rId52"/>
    <p:sldId id="961" r:id="rId53"/>
    <p:sldId id="1463" r:id="rId54"/>
    <p:sldId id="1894" r:id="rId55"/>
    <p:sldId id="1279" r:id="rId56"/>
    <p:sldId id="1356" r:id="rId57"/>
    <p:sldId id="1842" r:id="rId58"/>
    <p:sldId id="1348" r:id="rId59"/>
    <p:sldId id="837" r:id="rId60"/>
    <p:sldId id="838" r:id="rId61"/>
    <p:sldId id="821" r:id="rId62"/>
    <p:sldId id="1358" r:id="rId63"/>
    <p:sldId id="2018" r:id="rId64"/>
    <p:sldId id="2017" r:id="rId65"/>
    <p:sldId id="1361" r:id="rId66"/>
    <p:sldId id="1891" r:id="rId67"/>
    <p:sldId id="1815" r:id="rId68"/>
    <p:sldId id="974" r:id="rId69"/>
    <p:sldId id="1357" r:id="rId70"/>
    <p:sldId id="1843" r:id="rId71"/>
    <p:sldId id="2023" r:id="rId72"/>
    <p:sldId id="2024" r:id="rId73"/>
    <p:sldId id="1844" r:id="rId74"/>
    <p:sldId id="1316" r:id="rId75"/>
    <p:sldId id="1774" r:id="rId76"/>
    <p:sldId id="1775" r:id="rId77"/>
    <p:sldId id="1776" r:id="rId78"/>
    <p:sldId id="1934" r:id="rId79"/>
    <p:sldId id="1935" r:id="rId80"/>
    <p:sldId id="2019" r:id="rId81"/>
    <p:sldId id="824" r:id="rId82"/>
    <p:sldId id="1359" r:id="rId8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084" autoAdjust="0"/>
    <p:restoredTop sz="94660"/>
  </p:normalViewPr>
  <p:slideViewPr>
    <p:cSldViewPr snapToGrid="0">
      <p:cViewPr varScale="1">
        <p:scale>
          <a:sx n="61" d="100"/>
          <a:sy n="61" d="100"/>
        </p:scale>
        <p:origin x="668" y="2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1246"/>
    </p:cViewPr>
  </p:sorterViewPr>
  <p:notesViewPr>
    <p:cSldViewPr snapToGrid="0">
      <p:cViewPr varScale="1">
        <p:scale>
          <a:sx n="36" d="100"/>
          <a:sy n="36" d="100"/>
        </p:scale>
        <p:origin x="1886" y="36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notesMaster" Target="notesMasters/notesMaster1.xml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27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658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992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BF3FA4-16F8-084B-957F-59CF15D3FD0A}" type="slidenum">
              <a:rPr kumimoji="0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24860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388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28062-547F-72A0-B09C-27E13D89E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CE9E2BF-F4D8-8B73-4A94-2937EB0BC1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731D979-D2BC-DD66-F243-FAE73A7BD4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9D1B86-7B3E-ED91-894E-176C96DE2B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270261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2764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9698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856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7129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C3700-ECA0-4650-B098-EE1D8F15E2A2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5732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52C4-D277-43DC-89CC-17031ECCBBEF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5363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7BBF-D7BE-47DD-9C7C-7D8AE2361E55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833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A9B4-57BA-44AF-99F0-303BDE19016E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5343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912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672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1901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05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800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511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871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804242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theme" Target="../theme/theme2.xml"/><Relationship Id="rId6" Type="http://schemas.openxmlformats.org/officeDocument/2006/relationships/image" Target="../media/image1.png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theme" Target="../theme/theme3.xml"/><Relationship Id="rId6" Type="http://schemas.openxmlformats.org/officeDocument/2006/relationships/image" Target="../media/image1.png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theme" Target="../theme/theme4.xml"/><Relationship Id="rId6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917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BFAB48A-FF29-4F28-A097-91803766A52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66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35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2B99B-EB01-47C4-BFBC-FDB367D3D5E6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8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https://www.kkaneko.jp/ai/ae/index.html" TargetMode="Externa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1.jpe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4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0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8.xml.rels><?xml version='1.0' encoding='UTF-8' standalone='yes'?>
<Relationships xmlns="http://schemas.openxmlformats.org/package/2006/relationships"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29.xml.rels><?xml version='1.0' encoding='UTF-8' standalone='yes'?>
<Relationships xmlns="http://schemas.openxmlformats.org/package/2006/relationships"><Relationship Id="rId1" Type="http://schemas.microsoft.com/office/2007/relationships/media" Target="../media/media2.mp4"/><Relationship Id="rId2" Type="http://schemas.openxmlformats.org/officeDocument/2006/relationships/video" Target="../media/media2.mp4"/><Relationship Id="rId3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2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36.xml.rels><?xml version='1.0' encoding='UTF-8' standalone='yes'?>
<Relationships xmlns="http://schemas.openxmlformats.org/package/2006/relationships"><Relationship Id="rId1" Type="http://schemas.microsoft.com/office/2007/relationships/media" Target="../media/media3.mp4"/><Relationship Id="rId2" Type="http://schemas.openxmlformats.org/officeDocument/2006/relationships/video" Target="../media/media3.mp4"/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7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8.jpe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s://www.deepl.com/" TargetMode="External"/><Relationship Id="rId3" Type="http://schemas.openxmlformats.org/officeDocument/2006/relationships/image" Target="../media/image49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s://www.studiok-i.net/ps/" TargetMode="External"/><Relationship Id="rId3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s://www.studiok-i.net/ps/" TargetMode="External"/><Relationship Id="rId3" Type="http://schemas.openxmlformats.org/officeDocument/2006/relationships/hyperlink" Target="https://shogiwars.heroz.jp/" TargetMode="External"/><Relationship Id="rId4" Type="http://schemas.openxmlformats.org/officeDocument/2006/relationships/hyperlink" Target="https://reversi.simaenaga.net/" TargetMode="External"/><Relationship Id="rId5" Type="http://schemas.openxmlformats.org/officeDocument/2006/relationships/hyperlink" Target="https://lichess.org/" TargetMode="External"/><Relationship Id="rId6" Type="http://schemas.openxmlformats.org/officeDocument/2006/relationships/hyperlink" Target="https://online-go.com/" TargetMode="External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s://www.craiyon.com/" TargetMode="External"/><Relationship Id="rId3" Type="http://schemas.openxmlformats.org/officeDocument/2006/relationships/image" Target="../media/image52.pn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3.jp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eg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1.jpe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2.jpe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5.png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8.jpe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9.png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s://trinket.io/python/0fd59392c8" TargetMode="External"/><Relationship Id="rId3" Type="http://schemas.openxmlformats.org/officeDocument/2006/relationships/image" Target="../media/image70.png"/></Relationships>
</file>

<file path=ppt/slides/_rels/slide6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1.jpeg"/></Relationships>
</file>

<file path=ppt/slides/_rels/slide6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8.jpeg"/></Relationships>
</file>

<file path=ppt/slides/_rels/slide6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https://trinket.io/python/6c652f1c2f" TargetMode="External"/><Relationship Id="rId3" Type="http://schemas.openxmlformats.org/officeDocument/2006/relationships/image" Target="../media/image72.png"/></Relationships>
</file>

<file path=ppt/slides/_rels/slide6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3.png"/><Relationship Id="rId3" Type="http://schemas.openxmlformats.org/officeDocument/2006/relationships/hyperlink" Target="https://trinket.io/python/94d1563844" TargetMode="Externa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7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8.jpeg"/></Relationships>
</file>

<file path=ppt/slides/_rels/slide7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4.png"/><Relationship Id="rId3" Type="http://schemas.openxmlformats.org/officeDocument/2006/relationships/hyperlink" Target="https://trinket.io/python/2b804ab19a" TargetMode="External"/></Relationships>
</file>

<file path=ppt/slides/_rels/slide7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5.png"/><Relationship Id="rId3" Type="http://schemas.openxmlformats.org/officeDocument/2006/relationships/hyperlink" Target="https://trinket.io/python/597e5771ff" TargetMode="External"/></Relationships>
</file>

<file path=ppt/slides/_rels/slide7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6.png"/><Relationship Id="rId3" Type="http://schemas.openxmlformats.org/officeDocument/2006/relationships/hyperlink" Target="https://trinket.io/python/4e3559f879" TargetMode="External"/></Relationships>
</file>

<file path=ppt/slides/_rels/slide7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7.png"/><Relationship Id="rId3" Type="http://schemas.openxmlformats.org/officeDocument/2006/relationships/hyperlink" Target="https://trinket.io/python/bdcce27488" TargetMode="External"/></Relationships>
</file>

<file path=ppt/slides/_rels/slide7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50157" y="1122363"/>
            <a:ext cx="8243685" cy="2387600"/>
          </a:xfrm>
        </p:spPr>
        <p:txBody>
          <a:bodyPr>
            <a:noAutofit/>
          </a:bodyPr>
          <a:lstStyle/>
          <a:p>
            <a:r>
              <a:rPr lang="en-US" altLang="ja-JP" sz="3600" dirty="0">
                <a:latin typeface="メイリオ" panose="020B0604030504040204" pitchFamily="50" charset="-128"/>
              </a:rPr>
              <a:t>ae-1.</a:t>
            </a:r>
            <a:r>
              <a:rPr lang="ja-JP" altLang="en-US" sz="3600" dirty="0">
                <a:latin typeface="メイリオ" panose="020B0604030504040204" pitchFamily="50" charset="-128"/>
              </a:rPr>
              <a:t>人工知能（</a:t>
            </a:r>
            <a:r>
              <a:rPr lang="en-US" altLang="ja-JP" sz="3600" dirty="0">
                <a:latin typeface="メイリオ" panose="020B0604030504040204" pitchFamily="50" charset="-128"/>
              </a:rPr>
              <a:t>AI</a:t>
            </a:r>
            <a:r>
              <a:rPr lang="ja-JP" altLang="en-US" sz="3600" dirty="0">
                <a:latin typeface="メイリオ" panose="020B0604030504040204" pitchFamily="50" charset="-128"/>
              </a:rPr>
              <a:t>）の基礎と応用：概要，種類，活用分野，およびプログラミング入門</a:t>
            </a:r>
            <a:br>
              <a:rPr lang="en-US" altLang="ja-JP" sz="4000" dirty="0">
                <a:latin typeface="メイリオ" panose="020B0604030504040204" pitchFamily="50" charset="-128"/>
              </a:rPr>
            </a:br>
            <a:endParaRPr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105" y="59281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 descr="メガネをかけた男性&#10;&#10;自動的に生成された説明">
            <a:extLst>
              <a:ext uri="{FF2B5EF4-FFF2-40B4-BE49-F238E27FC236}">
                <a16:creationId xmlns:a16="http://schemas.microsoft.com/office/drawing/2014/main" id="{1C3B59FE-4A47-434A-A600-E43D38ADCC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  <p:sp>
        <p:nvSpPr>
          <p:cNvPr id="10" name="字幕 7">
            <a:extLst>
              <a:ext uri="{FF2B5EF4-FFF2-40B4-BE49-F238E27FC236}">
                <a16:creationId xmlns:a16="http://schemas.microsoft.com/office/drawing/2014/main" id="{E246CD48-9EDC-44F7-8CDD-2B1DAA1CE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157" y="3150100"/>
            <a:ext cx="8266421" cy="1506085"/>
          </a:xfrm>
        </p:spPr>
        <p:txBody>
          <a:bodyPr>
            <a:normAutofit/>
          </a:bodyPr>
          <a:lstStyle/>
          <a:p>
            <a:r>
              <a:rPr lang="ja-JP" altLang="en-US" sz="2800" dirty="0"/>
              <a:t>（</a:t>
            </a:r>
            <a:r>
              <a:rPr lang="en-US" altLang="ja-JP" sz="2800" dirty="0"/>
              <a:t>AI</a:t>
            </a:r>
            <a:r>
              <a:rPr lang="ja-JP" altLang="en-US" sz="2800"/>
              <a:t>演習）（</a:t>
            </a:r>
            <a:r>
              <a:rPr lang="ja-JP" altLang="en-US" sz="2800" dirty="0"/>
              <a:t>全１５回）</a:t>
            </a:r>
          </a:p>
          <a:p>
            <a:r>
              <a:rPr lang="en-US" altLang="ja-JP" dirty="0">
                <a:hlinkClick r:id="rId5"/>
              </a:rPr>
              <a:t>https://www.kkaneko.jp/ai/ae/index.html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70952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0519A2-FA28-4BAB-8F79-90763BB55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人工知能（</a:t>
            </a:r>
            <a:r>
              <a:rPr lang="en-US" altLang="ja-JP" dirty="0"/>
              <a:t>AI</a:t>
            </a:r>
            <a:r>
              <a:rPr lang="ja-JP" altLang="en-US" dirty="0"/>
              <a:t>）の応用分野の広がり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E81005-0F20-4CC2-B3E3-5DB1F8CC8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AI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は私たちの生活や仕事を大きく変革する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ja-JP" altLang="en-US" sz="2400" b="1" dirty="0"/>
              <a:t>人間の言葉、人間の声の処理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例：</a:t>
            </a:r>
            <a:r>
              <a:rPr lang="ja-JP" altLang="en-US" sz="2400" b="1" dirty="0"/>
              <a:t>対話型</a:t>
            </a:r>
            <a:r>
              <a:rPr lang="en-US" altLang="ja-JP" sz="2400" b="1" dirty="0"/>
              <a:t>AI</a:t>
            </a:r>
            <a:r>
              <a:rPr lang="ja-JP" altLang="en-US" sz="2400" b="1" dirty="0"/>
              <a:t>（チャットボット）、自動翻訳サービス</a:t>
            </a:r>
            <a:endParaRPr lang="en-US" altLang="ja-JP" sz="2400" b="1" dirty="0"/>
          </a:p>
          <a:p>
            <a:r>
              <a:rPr lang="ja-JP" altLang="en-US" sz="2400" b="1" dirty="0"/>
              <a:t>視覚情報処理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例：物体検知（</a:t>
            </a:r>
            <a:r>
              <a:rPr lang="ja-JP" altLang="en-US" sz="2400" b="1" dirty="0"/>
              <a:t>自動運転車の障害物検知</a:t>
            </a:r>
            <a:r>
              <a:rPr lang="ja-JP" altLang="en-US" sz="2400" dirty="0"/>
              <a:t>など）</a:t>
            </a:r>
            <a:endParaRPr lang="en-US" altLang="ja-JP" sz="2400" dirty="0"/>
          </a:p>
          <a:p>
            <a:r>
              <a:rPr lang="ja-JP" altLang="en-US" sz="2400" b="1" dirty="0"/>
              <a:t>データ分析と予測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例：顧客行動予測</a:t>
            </a:r>
            <a:endParaRPr lang="en-US" altLang="ja-JP" sz="2400" dirty="0"/>
          </a:p>
          <a:p>
            <a:r>
              <a:rPr lang="ja-JP" altLang="en-US" sz="2400" b="1" dirty="0"/>
              <a:t>自動化、最適化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例：工場の最適化、スマートホーム</a:t>
            </a:r>
            <a:endParaRPr kumimoji="1" lang="en-US" altLang="ja-JP" sz="2400" dirty="0"/>
          </a:p>
          <a:p>
            <a:r>
              <a:rPr lang="ja-JP" altLang="en-US" sz="2400" b="1" dirty="0"/>
              <a:t>合成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例：画像生成、画質改善、顔の３次元化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0E4A9F7-4FBB-499A-92C1-3BF28FB98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334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9F2FEC-3A4B-4CE6-BA62-0BF195C42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AI </a:t>
            </a:r>
            <a:r>
              <a:rPr kumimoji="1" lang="ja-JP" altLang="en-US" dirty="0"/>
              <a:t>の</a:t>
            </a:r>
            <a:r>
              <a:rPr lang="ja-JP" altLang="en-US" dirty="0"/>
              <a:t>利点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5330DA-6D5A-4245-920E-0E09524D6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400" dirty="0"/>
              <a:t>24</a:t>
            </a:r>
            <a:r>
              <a:rPr kumimoji="1" lang="ja-JP" altLang="en-US" sz="2400" dirty="0"/>
              <a:t>時間</a:t>
            </a:r>
            <a:r>
              <a:rPr kumimoji="1" lang="en-US" altLang="ja-JP" sz="2400" dirty="0"/>
              <a:t>365</a:t>
            </a:r>
            <a:r>
              <a:rPr kumimoji="1" lang="ja-JP" altLang="en-US" sz="2400" dirty="0"/>
              <a:t>日の稼働</a:t>
            </a:r>
            <a:endParaRPr kumimoji="1" lang="en-US" altLang="ja-JP" sz="2400" dirty="0"/>
          </a:p>
          <a:p>
            <a:r>
              <a:rPr kumimoji="1" lang="ja-JP" altLang="en-US" sz="2400" dirty="0"/>
              <a:t>大量データの高速処理能力</a:t>
            </a:r>
            <a:endParaRPr kumimoji="1" lang="en-US" altLang="ja-JP" sz="2400" dirty="0"/>
          </a:p>
          <a:p>
            <a:r>
              <a:rPr kumimoji="1" lang="ja-JP" altLang="en-US" sz="2400" dirty="0"/>
              <a:t>人間が見落としがちな細かいパターンの検出能力</a:t>
            </a:r>
            <a:endParaRPr kumimoji="1" lang="en-US" altLang="ja-JP" sz="2400" dirty="0"/>
          </a:p>
          <a:p>
            <a:r>
              <a:rPr kumimoji="1" lang="ja-JP" altLang="en-US" sz="2400" dirty="0"/>
              <a:t>反復作業の効率化</a:t>
            </a:r>
            <a:endParaRPr kumimoji="1" lang="en-US" altLang="ja-JP" sz="2400" dirty="0"/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EDE95A-925B-477C-902A-E236E661E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136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9F2FEC-3A4B-4CE6-BA62-0BF195C42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AI </a:t>
            </a:r>
            <a:r>
              <a:rPr kumimoji="1" lang="ja-JP" altLang="en-US" dirty="0"/>
              <a:t>の課題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5330DA-6D5A-4245-920E-0E09524D6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400" dirty="0"/>
              <a:t>《</a:t>
            </a:r>
            <a:r>
              <a:rPr lang="ja-JP" altLang="en-US" sz="2400" dirty="0"/>
              <a:t>欠点</a:t>
            </a:r>
            <a:r>
              <a:rPr kumimoji="1" lang="en-US" altLang="ja-JP" sz="2400" dirty="0"/>
              <a:t>》</a:t>
            </a:r>
          </a:p>
          <a:p>
            <a:r>
              <a:rPr kumimoji="1" lang="ja-JP" altLang="en-US" sz="2400" dirty="0"/>
              <a:t>創造性や柔軟性の限界</a:t>
            </a:r>
            <a:endParaRPr kumimoji="1" lang="en-US" altLang="ja-JP" sz="2400" dirty="0"/>
          </a:p>
          <a:p>
            <a:r>
              <a:rPr kumimoji="1" lang="ja-JP" altLang="en-US" sz="2400" dirty="0"/>
              <a:t>予期せぬ状況への対応の難しさ</a:t>
            </a:r>
            <a:endParaRPr kumimoji="1" lang="en-US" altLang="ja-JP" sz="2400" dirty="0"/>
          </a:p>
          <a:p>
            <a:r>
              <a:rPr kumimoji="1" lang="ja-JP" altLang="en-US" sz="2400" dirty="0"/>
              <a:t>倫理的判断の必要性</a:t>
            </a:r>
            <a:endParaRPr kumimoji="1" lang="en-US" altLang="ja-JP" sz="2400" dirty="0"/>
          </a:p>
          <a:p>
            <a:r>
              <a:rPr kumimoji="1" lang="ja-JP" altLang="en-US" sz="2400" dirty="0"/>
              <a:t>データ品質による結果への影響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EDE95A-925B-477C-902A-E236E661E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607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039350" y="1741337"/>
            <a:ext cx="7031224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1-2. AI</a:t>
            </a:r>
            <a:r>
              <a:rPr lang="ja-JP" altLang="en-US" sz="4500" dirty="0">
                <a:solidFill>
                  <a:schemeClr val="tx2"/>
                </a:solidFill>
              </a:rPr>
              <a:t>の応用分野と可能性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9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CCD368-D75C-6279-2864-55D3597BF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AI</a:t>
            </a:r>
            <a:r>
              <a:rPr lang="ja-JP" altLang="en-US" dirty="0"/>
              <a:t>による物体認識，人物認識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9F9B898-F684-A17A-E5B1-9D7640EAF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7"/>
          </a:xfrm>
        </p:spPr>
        <p:txBody>
          <a:bodyPr>
            <a:normAutofit/>
          </a:bodyPr>
          <a:lstStyle/>
          <a:p>
            <a:r>
              <a:rPr kumimoji="1" lang="ja-JP" altLang="en-US" sz="2400" dirty="0"/>
              <a:t>物体認識技術</a:t>
            </a:r>
            <a:endParaRPr kumimoji="1" lang="en-US" altLang="ja-JP" sz="2400" dirty="0"/>
          </a:p>
          <a:p>
            <a:pPr lvl="1"/>
            <a:r>
              <a:rPr kumimoji="1" lang="ja-JP" altLang="en-US" dirty="0"/>
              <a:t>物体検出</a:t>
            </a:r>
            <a:endParaRPr kumimoji="1" lang="en-US" altLang="ja-JP" dirty="0"/>
          </a:p>
          <a:p>
            <a:pPr lvl="1"/>
            <a:r>
              <a:rPr lang="ja-JP" altLang="en-US" dirty="0"/>
              <a:t>セグメンテーション（画素単位の認識）</a:t>
            </a:r>
            <a:endParaRPr kumimoji="1" lang="en-US" altLang="ja-JP" dirty="0"/>
          </a:p>
          <a:p>
            <a:r>
              <a:rPr kumimoji="1" lang="ja-JP" altLang="en-US" sz="2400" dirty="0"/>
              <a:t>人物認識技術</a:t>
            </a:r>
            <a:endParaRPr kumimoji="1" lang="en-US" altLang="ja-JP" sz="2400" dirty="0"/>
          </a:p>
          <a:p>
            <a:pPr lvl="1"/>
            <a:r>
              <a:rPr kumimoji="1" lang="ja-JP" altLang="en-US" dirty="0"/>
              <a:t>顔検出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顔のキーポイント（目，鼻，口など）の検出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顔識別（顔からの人物特定）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表情の自動判定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目の動きの追跡</a:t>
            </a:r>
            <a:endParaRPr kumimoji="1" lang="en-US" altLang="ja-JP" dirty="0"/>
          </a:p>
          <a:p>
            <a:r>
              <a:rPr kumimoji="1" lang="ja-JP" altLang="en-US" sz="2400" dirty="0"/>
              <a:t>人体姿勢推定</a:t>
            </a:r>
            <a:endParaRPr kumimoji="1" lang="en-US" altLang="ja-JP" sz="2400" dirty="0"/>
          </a:p>
          <a:p>
            <a:pPr lvl="1"/>
            <a:endParaRPr lang="en-US" altLang="ja-JP" dirty="0"/>
          </a:p>
          <a:p>
            <a:r>
              <a:rPr kumimoji="1" lang="ja-JP" altLang="en-US" sz="2400" dirty="0"/>
              <a:t>これらの技術は，セキュリティシステムやヒューマンインターフェースなどに活用されている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3CA55C9-602B-50C4-1ED4-5574256E8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4026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357698" cy="671225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物体認識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AF3BA67-FF4A-4519-9BA9-25AF9C64644F}"/>
              </a:ext>
            </a:extLst>
          </p:cNvPr>
          <p:cNvSpPr/>
          <p:nvPr/>
        </p:nvSpPr>
        <p:spPr>
          <a:xfrm>
            <a:off x="269595" y="5336481"/>
            <a:ext cx="8811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車両の場所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と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向き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（前なのか後ろなのか）の検出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1F5AF4F-B664-4B78-A1DA-56FD7A82D1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3979"/>
            <a:ext cx="9144000" cy="361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8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801" y="175028"/>
            <a:ext cx="8741252" cy="469865"/>
          </a:xfrm>
        </p:spPr>
        <p:txBody>
          <a:bodyPr>
            <a:noAutofit/>
          </a:bodyPr>
          <a:lstStyle/>
          <a:p>
            <a:r>
              <a:rPr kumimoji="1" lang="ja-JP" altLang="en-US" dirty="0"/>
              <a:t>物体認識とセグメンテーション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1529" y="4828047"/>
            <a:ext cx="9326879" cy="1854925"/>
          </a:xfrm>
        </p:spPr>
        <p:txBody>
          <a:bodyPr>
            <a:normAutofit/>
          </a:bodyPr>
          <a:lstStyle/>
          <a:p>
            <a:r>
              <a:rPr kumimoji="1" lang="ja-JP" altLang="en-US" sz="2400" dirty="0"/>
              <a:t>人間の「目」</a:t>
            </a:r>
            <a:r>
              <a:rPr lang="ja-JP" altLang="en-US" sz="2400" dirty="0"/>
              <a:t>の一部機能</a:t>
            </a:r>
            <a:r>
              <a:rPr kumimoji="1" lang="ja-JP" altLang="en-US" sz="2400" dirty="0"/>
              <a:t>をコンピュータで再現．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　画像の中の</a:t>
            </a:r>
            <a:r>
              <a:rPr lang="ja-JP" altLang="en-US" sz="2400" dirty="0"/>
              <a:t>オブジェクト</a:t>
            </a:r>
            <a:r>
              <a:rPr kumimoji="1" lang="ja-JP" altLang="en-US" sz="2400" dirty="0"/>
              <a:t>を，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人工知能</a:t>
            </a:r>
            <a:r>
              <a:rPr kumimoji="1" lang="ja-JP" altLang="en-US" sz="2400" dirty="0"/>
              <a:t>が発見・検知</a:t>
            </a:r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727912" y="3771433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元画像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756710" y="3841639"/>
            <a:ext cx="41857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人工知能による読み取り結果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DeepLabv3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+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を使用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)</a:t>
            </a:r>
          </a:p>
        </p:txBody>
      </p:sp>
      <p:pic>
        <p:nvPicPr>
          <p:cNvPr id="1026" name="Picture 2" descr="2.png">
            <a:extLst>
              <a:ext uri="{FF2B5EF4-FFF2-40B4-BE49-F238E27FC236}">
                <a16:creationId xmlns:a16="http://schemas.microsoft.com/office/drawing/2014/main" id="{E92603C5-7D78-49B6-8DD0-888999C70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1" y="1240446"/>
            <a:ext cx="4547160" cy="226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94.png">
            <a:extLst>
              <a:ext uri="{FF2B5EF4-FFF2-40B4-BE49-F238E27FC236}">
                <a16:creationId xmlns:a16="http://schemas.microsoft.com/office/drawing/2014/main" id="{FD6C3C52-D0C7-42A4-9473-C436C2253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582" y="1191599"/>
            <a:ext cx="4731418" cy="235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935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6274E9-482F-4EFF-AB68-79DEEC914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自動でのぼかし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9881BF4-91F3-446C-9EC1-32C88CD6E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DFF6672-BE73-4909-B645-DA4ECBCA6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39" y="644893"/>
            <a:ext cx="7799420" cy="4953553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CC7FE22-BE34-4958-9D49-6AEB5E89204D}"/>
              </a:ext>
            </a:extLst>
          </p:cNvPr>
          <p:cNvSpPr/>
          <p:nvPr/>
        </p:nvSpPr>
        <p:spPr>
          <a:xfrm>
            <a:off x="201529" y="5700496"/>
            <a:ext cx="83206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人工知能は，手を自動でぼかし，プライバシ保持などに役立てることができるようになってきた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HypoX64/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DeepMosaics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を使用）</a:t>
            </a:r>
          </a:p>
        </p:txBody>
      </p:sp>
    </p:spTree>
    <p:extLst>
      <p:ext uri="{BB962C8B-B14F-4D97-AF65-F5344CB8AC3E}">
        <p14:creationId xmlns:p14="http://schemas.microsoft.com/office/powerpoint/2010/main" val="41934098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089EEE-7E7A-49C2-AE7E-BDB5B1EE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顔検出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C51C32A-4331-4045-8745-AD7217091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5A2278E-F9FF-46E8-BC61-580EBDC2A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177" y="1057354"/>
            <a:ext cx="4150876" cy="382658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A416944-ADDF-46A8-BE3C-0F9B4AA3E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29" y="1057354"/>
            <a:ext cx="4231562" cy="3826589"/>
          </a:xfrm>
          <a:prstGeom prst="rect">
            <a:avLst/>
          </a:prstGeom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AEAB035F-9506-4BA9-9A81-08C62BC21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5296403"/>
            <a:ext cx="9144000" cy="8830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/>
              <a:t>顔検出</a:t>
            </a:r>
            <a:r>
              <a:rPr lang="ja-JP" altLang="en-US" dirty="0"/>
              <a:t>（顔の位置，大きさの情報）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98356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B0A6FA-4296-4E78-B4AF-02A10A12D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顔検出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9D6A96-C3F1-42E2-96F1-682D3B405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C02D852-0213-4A1E-9580-4476E9BF1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7" y="2187511"/>
            <a:ext cx="4421707" cy="307084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7B2534E-8802-42F8-B9A3-580C255EF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203444"/>
            <a:ext cx="4372999" cy="3070849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547F466-00F2-45AA-8844-6F2B7ABDB25B}"/>
              </a:ext>
            </a:extLst>
          </p:cNvPr>
          <p:cNvSpPr/>
          <p:nvPr/>
        </p:nvSpPr>
        <p:spPr>
          <a:xfrm>
            <a:off x="5407743" y="5473952"/>
            <a:ext cx="29546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群衆の数のカウント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(FIDTM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を使用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)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1197EAA-0978-48FC-A59B-AB2A8EF699AC}"/>
              </a:ext>
            </a:extLst>
          </p:cNvPr>
          <p:cNvSpPr/>
          <p:nvPr/>
        </p:nvSpPr>
        <p:spPr>
          <a:xfrm>
            <a:off x="1637121" y="5274293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元画像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513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自己紹介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27563" y="844661"/>
            <a:ext cx="7468689" cy="51398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　（かねこくにひこ）（福山大学工学部）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【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研究領域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】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　データベース応用、データベース基盤技術、高度データ利用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【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実績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】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・学術論文等：２７編、査読付き国際会議：７６編、その他講演多数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・教科書等：３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・授業担当経験：のべ２４科目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・科学研究費：のべ１１件　概算のべ数千万円　他大学との共同多数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・共同研究、受託研究など：のべ１０件　概算のべ一億円　国際共同研究あり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・学部生、大学院生の指導経験多数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人工知能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、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画像処理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、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３次元コンピュータグラフィックス（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VR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含む）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、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Web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システム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、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知的システム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や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社会システム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の成功には、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データベースが必要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　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という気持ちで進めています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53871" y="4274110"/>
            <a:ext cx="4597156" cy="30008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詳しくは　</a:t>
            </a:r>
            <a:r>
              <a:rPr kumimoji="0" lang="en-US" altLang="ja-JP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http://www.kkaneko.jp/index.html</a:t>
            </a:r>
            <a:endParaRPr kumimoji="1" lang="ja-JP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 descr="メガネをかけた男性&#10;&#10;自動的に生成された説明">
            <a:extLst>
              <a:ext uri="{FF2B5EF4-FFF2-40B4-BE49-F238E27FC236}">
                <a16:creationId xmlns:a16="http://schemas.microsoft.com/office/drawing/2014/main" id="{E9AB72E5-23DB-41D7-986C-F085E56E04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97" y="1011148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03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357698" cy="671225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目の動きの追跡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38B3ADB-3510-4CA9-A23F-81197AEC76D3}"/>
              </a:ext>
            </a:extLst>
          </p:cNvPr>
          <p:cNvSpPr/>
          <p:nvPr/>
        </p:nvSpPr>
        <p:spPr>
          <a:xfrm>
            <a:off x="2258869" y="5940852"/>
            <a:ext cx="46262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目の動きの読み取り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Pupil Tracker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を使用）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41CC85F-297B-4777-B55A-11DDFC1B4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63" y="737237"/>
            <a:ext cx="7237558" cy="512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95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357698" cy="671225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顔のキーポイント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125615" y="5348347"/>
            <a:ext cx="35189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顔のキーポイント（目、鼻、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口など）の読み取り</a:t>
            </a: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4A8FC4A-47A7-4C13-A37A-5D5F180C3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6508"/>
            <a:ext cx="3546975" cy="228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4BE975B-6031-49B1-949E-B016D31E2FC4}"/>
              </a:ext>
            </a:extLst>
          </p:cNvPr>
          <p:cNvSpPr/>
          <p:nvPr/>
        </p:nvSpPr>
        <p:spPr>
          <a:xfrm>
            <a:off x="1092372" y="4482865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元画像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FA1A1FE-29E1-5F13-285E-6DD6DA34F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723" y="1659506"/>
            <a:ext cx="5221278" cy="364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34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DC8213-C0D1-4331-B777-1937A5F4F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顔のキーポイント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1B3E637-264F-45A9-964B-047D4655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A28462B-0159-4E2B-88ED-0E0A31803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06" y="1533236"/>
            <a:ext cx="4276337" cy="295746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AF592B4-A31A-45A9-927B-7D9ED4CBC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665" y="1533236"/>
            <a:ext cx="4452431" cy="300376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6803937-EB75-455E-8B47-B8B876899341}"/>
              </a:ext>
            </a:extLst>
          </p:cNvPr>
          <p:cNvSpPr txBox="1"/>
          <p:nvPr/>
        </p:nvSpPr>
        <p:spPr>
          <a:xfrm>
            <a:off x="918544" y="4577700"/>
            <a:ext cx="2853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キーポイント５個を線で結ぶ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11D8C4C-4B8B-402E-8CD1-AAB3877C96F5}"/>
              </a:ext>
            </a:extLst>
          </p:cNvPr>
          <p:cNvSpPr txBox="1"/>
          <p:nvPr/>
        </p:nvSpPr>
        <p:spPr>
          <a:xfrm>
            <a:off x="5338300" y="4577700"/>
            <a:ext cx="2853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キーポイントを手掛かりに，眼鏡と髭をつける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929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CF9B16-B6A7-470C-828A-FAA57EFB0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顔識別（顔からの人物特定）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8D4103F7-2EB0-428A-B517-0FFEF612F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008" y="1808995"/>
            <a:ext cx="2438989" cy="2486121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B42AD42-CBBE-4107-B5BF-46ABC6D9B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178BCBCC-7891-463C-82DA-FA206A8BECA7}"/>
              </a:ext>
            </a:extLst>
          </p:cNvPr>
          <p:cNvSpPr/>
          <p:nvPr/>
        </p:nvSpPr>
        <p:spPr>
          <a:xfrm>
            <a:off x="3457215" y="2792392"/>
            <a:ext cx="451413" cy="636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F677051-190F-4EFE-8ED4-DD056E30C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846" y="1808995"/>
            <a:ext cx="4956735" cy="274564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6BF83F6-E66E-4799-94AB-93642984DF84}"/>
              </a:ext>
            </a:extLst>
          </p:cNvPr>
          <p:cNvSpPr txBox="1"/>
          <p:nvPr/>
        </p:nvSpPr>
        <p:spPr>
          <a:xfrm>
            <a:off x="6015943" y="4734046"/>
            <a:ext cx="2057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younes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177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11289B-16AF-47F9-8F63-E9FB22723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表情の自動判定などを行うオンラインサービス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36BCE3-F02C-4F27-8F27-7E224FF5A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4542354"/>
            <a:ext cx="2507982" cy="684164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元画像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8F3DF40-3A52-44D7-83DC-E488BA229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23FED45-F1E5-4CE8-8DA9-251C46B8E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413365"/>
            <a:ext cx="2645839" cy="1946879"/>
          </a:xfrm>
          <a:prstGeom prst="rect">
            <a:avLst/>
          </a:prstGeom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6A7D6FE4-320C-45B2-80C5-B98420D06DC2}"/>
              </a:ext>
            </a:extLst>
          </p:cNvPr>
          <p:cNvSpPr txBox="1">
            <a:spLocks/>
          </p:cNvSpPr>
          <p:nvPr/>
        </p:nvSpPr>
        <p:spPr>
          <a:xfrm>
            <a:off x="4840572" y="5245259"/>
            <a:ext cx="2507982" cy="6841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画像分類の結果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99BAEC3-BBA9-4170-A080-235270910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019" y="1498390"/>
            <a:ext cx="6039452" cy="353340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28192E-78E3-4B1A-A535-4CCAB4DFA554}"/>
              </a:ext>
            </a:extLst>
          </p:cNvPr>
          <p:cNvSpPr txBox="1"/>
          <p:nvPr/>
        </p:nvSpPr>
        <p:spPr>
          <a:xfrm>
            <a:off x="349935" y="5948850"/>
            <a:ext cx="8981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URL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：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https://cloud.google.com/vision/docs/drag-and-drop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921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961810-8224-4B68-A745-881A30FD4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表情の自動判定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F8CC426C-A4CD-4C56-9BA2-C15AC4EB7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518" y="1644825"/>
            <a:ext cx="3794117" cy="3621656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462F018-B991-4A7F-9D03-652AEFB8E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C97A3DE-3BCA-4D63-A37D-E7219AF7D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838" y="2293851"/>
            <a:ext cx="4820162" cy="217854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4053598-FB89-4EA3-AA8D-A40C6798BBFA}"/>
              </a:ext>
            </a:extLst>
          </p:cNvPr>
          <p:cNvSpPr txBox="1"/>
          <p:nvPr/>
        </p:nvSpPr>
        <p:spPr>
          <a:xfrm>
            <a:off x="4676521" y="4804816"/>
            <a:ext cx="3872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表情の自動判定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「驚き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(Surprised)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」と判定されている</a:t>
            </a:r>
          </a:p>
        </p:txBody>
      </p:sp>
    </p:spTree>
    <p:extLst>
      <p:ext uri="{BB962C8B-B14F-4D97-AF65-F5344CB8AC3E}">
        <p14:creationId xmlns:p14="http://schemas.microsoft.com/office/powerpoint/2010/main" val="433909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357698" cy="671225"/>
          </a:xfrm>
        </p:spPr>
        <p:txBody>
          <a:bodyPr>
            <a:normAutofit/>
          </a:bodyPr>
          <a:lstStyle/>
          <a:p>
            <a:r>
              <a:rPr lang="ja-JP" altLang="en-US" dirty="0"/>
              <a:t>人体姿勢推定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D497930-181F-40E0-B590-EB562C6E6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335" y="846253"/>
            <a:ext cx="7031327" cy="4962778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38B3ADB-3510-4CA9-A23F-81197AEC76D3}"/>
              </a:ext>
            </a:extLst>
          </p:cNvPr>
          <p:cNvSpPr/>
          <p:nvPr/>
        </p:nvSpPr>
        <p:spPr>
          <a:xfrm>
            <a:off x="1184933" y="5940852"/>
            <a:ext cx="6463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人体の姿勢を読み取り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OpenPose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を使用）</a:t>
            </a:r>
          </a:p>
        </p:txBody>
      </p:sp>
    </p:spTree>
    <p:extLst>
      <p:ext uri="{BB962C8B-B14F-4D97-AF65-F5344CB8AC3E}">
        <p14:creationId xmlns:p14="http://schemas.microsoft.com/office/powerpoint/2010/main" val="3948572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8AF42A-8EF9-4FA5-BC8D-4ABD1BBB2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人体姿勢推定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BD1F1C-5D40-4601-98E8-6D164984F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5655013"/>
            <a:ext cx="8461208" cy="52440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人体の姿勢を読み取り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B5DF9C-2C4D-4889-9A07-5A3124BB4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8AEFA14-D7A2-4B56-A9CC-136DB5A75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12" y="678581"/>
            <a:ext cx="3207195" cy="467489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2228A2C-B81F-4045-97E9-1361307C1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107" y="1224961"/>
            <a:ext cx="5650117" cy="35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669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B0DD749-05E5-4E45-A01C-A1A7872BA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8923E0-A995-4349-AB72-CB8C1FE5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無名のプロジェクト">
            <a:hlinkClick r:id="" action="ppaction://media"/>
            <a:extLst>
              <a:ext uri="{FF2B5EF4-FFF2-40B4-BE49-F238E27FC236}">
                <a16:creationId xmlns:a16="http://schemas.microsoft.com/office/drawing/2014/main" id="{E75B09BC-88A8-4BDC-A7A8-D4C115C110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45" y="943356"/>
            <a:ext cx="8673260" cy="487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12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45B9F8-27E1-469D-A58A-E9DE2D7A8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無名のプロジェクト">
            <a:hlinkClick r:id="" action="ppaction://media"/>
            <a:extLst>
              <a:ext uri="{FF2B5EF4-FFF2-40B4-BE49-F238E27FC236}">
                <a16:creationId xmlns:a16="http://schemas.microsoft.com/office/drawing/2014/main" id="{D7CA3B49-2722-40EF-8C74-D1790F8410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875" y="644893"/>
            <a:ext cx="8823687" cy="4963119"/>
          </a:xfr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00475E2-B736-7627-1001-B138C75BAA11}"/>
              </a:ext>
            </a:extLst>
          </p:cNvPr>
          <p:cNvSpPr txBox="1">
            <a:spLocks/>
          </p:cNvSpPr>
          <p:nvPr/>
        </p:nvSpPr>
        <p:spPr>
          <a:xfrm>
            <a:off x="151537" y="6356351"/>
            <a:ext cx="8461208" cy="524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人体の姿勢を読み取り</a:t>
            </a:r>
          </a:p>
        </p:txBody>
      </p:sp>
    </p:spTree>
    <p:extLst>
      <p:ext uri="{BB962C8B-B14F-4D97-AF65-F5344CB8AC3E}">
        <p14:creationId xmlns:p14="http://schemas.microsoft.com/office/powerpoint/2010/main" val="32798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28C8EB-5F68-BDEC-A5F1-0F3A52E1B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AI</a:t>
            </a:r>
            <a:r>
              <a:rPr lang="ja-JP" altLang="en-US" dirty="0"/>
              <a:t>の基礎知識と導入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F523A3C-2BFF-01EC-EA3A-E7DFDEA08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en-US" b="1" dirty="0"/>
              <a:t>人工知能</a:t>
            </a:r>
            <a:r>
              <a:rPr lang="ja-JP" altLang="en-US" dirty="0"/>
              <a:t>（</a:t>
            </a:r>
            <a:r>
              <a:rPr lang="en-US" altLang="ja-JP" dirty="0"/>
              <a:t>AI</a:t>
            </a:r>
            <a:r>
              <a:rPr lang="ja-JP" altLang="en-US" dirty="0"/>
              <a:t>，コンピュータに人間のような知的な振る舞いをさせる技術）に関する</a:t>
            </a:r>
            <a:r>
              <a:rPr lang="ja-JP" altLang="en-US" b="1" dirty="0"/>
              <a:t>基礎知識</a:t>
            </a:r>
            <a:r>
              <a:rPr lang="ja-JP" altLang="en-US" dirty="0"/>
              <a:t>と</a:t>
            </a:r>
            <a:r>
              <a:rPr lang="ja-JP" altLang="en-US" b="1" dirty="0"/>
              <a:t>応用</a:t>
            </a:r>
            <a:r>
              <a:rPr lang="ja-JP" altLang="en-US" dirty="0"/>
              <a:t>について学ぶ．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今回は，</a:t>
            </a:r>
            <a:r>
              <a:rPr lang="en-US" altLang="ja-JP" b="1" dirty="0"/>
              <a:t>AI</a:t>
            </a:r>
            <a:r>
              <a:rPr lang="ja-JP" altLang="en-US" b="1" dirty="0"/>
              <a:t>の基本概念，種類，活用分野，プログラミングの基礎を理解</a:t>
            </a:r>
            <a:r>
              <a:rPr lang="ja-JP" altLang="en-US" dirty="0"/>
              <a:t>する．</a:t>
            </a:r>
            <a:endParaRPr lang="en-US" altLang="ja-JP" dirty="0"/>
          </a:p>
          <a:p>
            <a:endParaRPr lang="en-US" altLang="ja-JP" dirty="0"/>
          </a:p>
          <a:p>
            <a:r>
              <a:rPr lang="en-US" altLang="ja-JP" b="1" dirty="0"/>
              <a:t>AI</a:t>
            </a:r>
            <a:r>
              <a:rPr lang="ja-JP" altLang="en-US" b="1" dirty="0"/>
              <a:t>の基本的な仕組み</a:t>
            </a:r>
            <a:r>
              <a:rPr lang="ja-JP" altLang="en-US" dirty="0"/>
              <a:t>を学び</a:t>
            </a:r>
            <a:r>
              <a:rPr lang="ja-JP" altLang="en-US" b="1" dirty="0"/>
              <a:t>，実践的なスキルを身につける</a:t>
            </a:r>
            <a:r>
              <a:rPr lang="ja-JP" altLang="en-US" dirty="0"/>
              <a:t>ことを目指す．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313E4CA-271B-7BE3-52DB-7A384341A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26064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565C9-B8F3-6049-41B7-7EE7B79F9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B80BBB-543A-D059-554B-C02769E7E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３次元情報処理と合成技術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E4EEAD8-9D83-4B78-499C-08650A4E3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7"/>
          </a:xfrm>
        </p:spPr>
        <p:txBody>
          <a:bodyPr>
            <a:normAutofit/>
          </a:bodyPr>
          <a:lstStyle/>
          <a:p>
            <a:r>
              <a:rPr kumimoji="1" lang="zh-TW" altLang="en-US" sz="2400" dirty="0"/>
              <a:t>３次元情報処理</a:t>
            </a:r>
            <a:r>
              <a:rPr kumimoji="1" lang="ja-JP" altLang="en-US" sz="2400" dirty="0"/>
              <a:t>と合成</a:t>
            </a:r>
            <a:endParaRPr kumimoji="1" lang="en-US" altLang="ja-JP" sz="2400" dirty="0"/>
          </a:p>
          <a:p>
            <a:pPr lvl="1"/>
            <a:r>
              <a:rPr kumimoji="1" lang="ja-JP" altLang="en-US" dirty="0"/>
              <a:t>写真からの顔の</a:t>
            </a:r>
            <a:r>
              <a:rPr kumimoji="1" lang="en-US" altLang="ja-JP" dirty="0"/>
              <a:t>3</a:t>
            </a:r>
            <a:r>
              <a:rPr kumimoji="1" lang="ja-JP" altLang="en-US" dirty="0"/>
              <a:t>次元化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複数の写真からの</a:t>
            </a:r>
            <a:r>
              <a:rPr kumimoji="1" lang="en-US" altLang="ja-JP" dirty="0"/>
              <a:t>3</a:t>
            </a:r>
            <a:r>
              <a:rPr kumimoji="1" lang="ja-JP" altLang="en-US" dirty="0"/>
              <a:t>次元データの合成</a:t>
            </a:r>
            <a:endParaRPr kumimoji="1" lang="en-US" altLang="ja-JP" dirty="0"/>
          </a:p>
          <a:p>
            <a:r>
              <a:rPr lang="ja-JP" altLang="en-US" sz="2400" dirty="0"/>
              <a:t>人間の言葉の合成</a:t>
            </a:r>
            <a:endParaRPr kumimoji="1" lang="en-US" altLang="ja-JP" sz="2400" dirty="0"/>
          </a:p>
          <a:p>
            <a:pPr lvl="1"/>
            <a:r>
              <a:rPr lang="ja-JP" altLang="en-US" dirty="0"/>
              <a:t>対話型</a:t>
            </a:r>
            <a:r>
              <a:rPr lang="en-US" altLang="ja-JP" dirty="0"/>
              <a:t>AI</a:t>
            </a:r>
            <a:r>
              <a:rPr lang="ja-JP" altLang="en-US" dirty="0"/>
              <a:t>（チャットボット）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翻訳</a:t>
            </a:r>
            <a:endParaRPr kumimoji="1" lang="en-US" altLang="ja-JP" dirty="0"/>
          </a:p>
          <a:p>
            <a:pPr lvl="1"/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6720D7C-7860-3D82-C594-79053F57F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1448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357698" cy="671225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写真からの顔の３次元化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38B3ADB-3510-4CA9-A23F-81197AEC76D3}"/>
              </a:ext>
            </a:extLst>
          </p:cNvPr>
          <p:cNvSpPr/>
          <p:nvPr/>
        </p:nvSpPr>
        <p:spPr>
          <a:xfrm>
            <a:off x="2258869" y="5940852"/>
            <a:ext cx="46262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写真からの顔の３次元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化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</a:t>
            </a:r>
            <a:r>
              <a:rPr kumimoji="0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3DFFA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A6750CD-F17A-4EDF-80B4-811D27308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64" y="1048859"/>
            <a:ext cx="3373770" cy="474312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D6FDD9E-9EE9-4748-A516-7376B514B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166" y="1048859"/>
            <a:ext cx="3135498" cy="477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746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6701AC-1453-401D-958B-CD207969D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複数の写真からの</a:t>
            </a:r>
            <a:r>
              <a:rPr kumimoji="1" lang="en-US" altLang="ja-JP" dirty="0"/>
              <a:t>3</a:t>
            </a:r>
            <a:r>
              <a:rPr kumimoji="1" lang="ja-JP" altLang="en-US" dirty="0"/>
              <a:t>次元データの合成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C61610-1C97-4CF6-B242-6EDB29F72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70EF811B-74AB-4860-827E-F75B81699F91}"/>
              </a:ext>
            </a:extLst>
          </p:cNvPr>
          <p:cNvSpPr/>
          <p:nvPr/>
        </p:nvSpPr>
        <p:spPr>
          <a:xfrm>
            <a:off x="4433637" y="2689058"/>
            <a:ext cx="360947" cy="18107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B08E2CD-DF8D-44FE-B765-BC5184FD7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72" y="2014519"/>
            <a:ext cx="4010413" cy="282896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BC7E8B5-635A-4A92-BE84-A6D88AC073B8}"/>
              </a:ext>
            </a:extLst>
          </p:cNvPr>
          <p:cNvSpPr txBox="1"/>
          <p:nvPr/>
        </p:nvSpPr>
        <p:spPr>
          <a:xfrm>
            <a:off x="321845" y="5208489"/>
            <a:ext cx="3886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様々な方向から撮影した写真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AF662C69-FD3F-45C3-8995-A1043BA9E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397" y="1563867"/>
            <a:ext cx="3305345" cy="202575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D9DBE62-A6C5-42E7-8248-C70814BB0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398" y="3655834"/>
            <a:ext cx="3305345" cy="2289397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0BBEA3D-0CAE-4B60-89CC-896F26CED5FE}"/>
              </a:ext>
            </a:extLst>
          </p:cNvPr>
          <p:cNvSpPr txBox="1"/>
          <p:nvPr/>
        </p:nvSpPr>
        <p:spPr>
          <a:xfrm>
            <a:off x="4998118" y="5956692"/>
            <a:ext cx="3886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３次元データを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AI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で合成</a:t>
            </a: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A126DAAF-31D4-430C-8C94-920B1B883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645181"/>
            <a:ext cx="8461208" cy="13837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637401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対話型</a:t>
            </a:r>
            <a:r>
              <a:rPr kumimoji="1" lang="en-US" altLang="ja-JP" dirty="0"/>
              <a:t>AI</a:t>
            </a:r>
            <a:r>
              <a:rPr kumimoji="1" lang="ja-JP" altLang="en-US" dirty="0"/>
              <a:t>（チャットボット）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4" y="1690689"/>
            <a:ext cx="4499206" cy="351808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891" y="1896960"/>
            <a:ext cx="3743517" cy="3978479"/>
          </a:xfrm>
          <a:prstGeom prst="rect">
            <a:avLst/>
          </a:prstGeom>
        </p:spPr>
      </p:pic>
      <p:sp>
        <p:nvSpPr>
          <p:cNvPr id="3" name="タイトル 1">
            <a:extLst>
              <a:ext uri="{FF2B5EF4-FFF2-40B4-BE49-F238E27FC236}">
                <a16:creationId xmlns:a16="http://schemas.microsoft.com/office/drawing/2014/main" id="{05070875-ADB4-E569-40BA-36B14594BA66}"/>
              </a:ext>
            </a:extLst>
          </p:cNvPr>
          <p:cNvSpPr txBox="1">
            <a:spLocks/>
          </p:cNvSpPr>
          <p:nvPr/>
        </p:nvSpPr>
        <p:spPr>
          <a:xfrm>
            <a:off x="682792" y="982561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文章の翻訳、要約のほか、相談や自由なアイデア出しに</a:t>
            </a:r>
          </a:p>
        </p:txBody>
      </p:sp>
    </p:spTree>
    <p:extLst>
      <p:ext uri="{BB962C8B-B14F-4D97-AF65-F5344CB8AC3E}">
        <p14:creationId xmlns:p14="http://schemas.microsoft.com/office/powerpoint/2010/main" val="40811901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C3BC2C-76B3-4EDB-9CE2-EEFC27249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自動翻訳サービス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0C18B43-4E6A-480E-A236-08E8CCF3E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8B69712-EAE3-4183-B2A8-826BF0DB2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2210593"/>
            <a:ext cx="7762875" cy="2436813"/>
          </a:xfrm>
          <a:prstGeom prst="rect">
            <a:avLst/>
          </a:prstGeom>
        </p:spPr>
      </p:pic>
      <p:sp>
        <p:nvSpPr>
          <p:cNvPr id="6" name="テキスト ボックス 2">
            <a:extLst>
              <a:ext uri="{FF2B5EF4-FFF2-40B4-BE49-F238E27FC236}">
                <a16:creationId xmlns:a16="http://schemas.microsoft.com/office/drawing/2014/main" id="{A9C2E803-5EFA-440F-8470-22070A2C08A6}"/>
              </a:ext>
            </a:extLst>
          </p:cNvPr>
          <p:cNvSpPr txBox="1"/>
          <p:nvPr/>
        </p:nvSpPr>
        <p:spPr>
          <a:xfrm>
            <a:off x="1206655" y="5122423"/>
            <a:ext cx="6945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DeepL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URL: https://</a:t>
            </a:r>
            <a:r>
              <a:rPr kumimoji="1" lang="en-US" altLang="ja-JP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www.deepl.com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/ja/translator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801F3FED-6EDC-4ADC-B1D0-3156E63A042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22263" y="846138"/>
            <a:ext cx="8184063" cy="898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775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92F9D0-20A3-4FFC-BF2B-87BA5B22D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dirty="0"/>
              <a:t>現実には存在しないビデオの合成</a:t>
            </a:r>
          </a:p>
        </p:txBody>
      </p:sp>
      <p:pic>
        <p:nvPicPr>
          <p:cNvPr id="6" name="コンテンツ プレースホルダー 5" descr="メガネを掛けた男性&#10;&#10;自動的に生成された説明">
            <a:extLst>
              <a:ext uri="{FF2B5EF4-FFF2-40B4-BE49-F238E27FC236}">
                <a16:creationId xmlns:a16="http://schemas.microsoft.com/office/drawing/2014/main" id="{57986A39-6987-47D4-BF6D-3A71F9D52F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00" y="2192056"/>
            <a:ext cx="2438740" cy="2438740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1B34411-C392-4C76-B634-E6E71290C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FEDD7FA-2F24-4AC3-B03D-A3A502908667}"/>
              </a:ext>
            </a:extLst>
          </p:cNvPr>
          <p:cNvSpPr txBox="1"/>
          <p:nvPr/>
        </p:nvSpPr>
        <p:spPr>
          <a:xfrm>
            <a:off x="2757813" y="3246444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＋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05CD827-51F1-4664-A0E5-CA2F9160C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711" y="2192056"/>
            <a:ext cx="2438739" cy="240982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756B6E8-DD75-4E1A-8511-7B6F6A5E9C0B}"/>
              </a:ext>
            </a:extLst>
          </p:cNvPr>
          <p:cNvSpPr txBox="1"/>
          <p:nvPr/>
        </p:nvSpPr>
        <p:spPr>
          <a:xfrm>
            <a:off x="5944609" y="3246444"/>
            <a:ext cx="463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→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D06D675F-2224-4E82-AB20-C89B50C9F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356" y="2163139"/>
            <a:ext cx="2391844" cy="243874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5F8459B-21C8-4094-84A9-129AA2ABE2B5}"/>
              </a:ext>
            </a:extLst>
          </p:cNvPr>
          <p:cNvSpPr txBox="1"/>
          <p:nvPr/>
        </p:nvSpPr>
        <p:spPr>
          <a:xfrm>
            <a:off x="927100" y="483235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写真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D938247-5FF8-450B-8AC0-1AC6F6E65CCA}"/>
              </a:ext>
            </a:extLst>
          </p:cNvPr>
          <p:cNvSpPr txBox="1"/>
          <p:nvPr/>
        </p:nvSpPr>
        <p:spPr>
          <a:xfrm>
            <a:off x="4018002" y="4832349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ビデオ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752476E-F2C1-4CA9-B4EB-1677495C6CA5}"/>
              </a:ext>
            </a:extLst>
          </p:cNvPr>
          <p:cNvSpPr txBox="1"/>
          <p:nvPr/>
        </p:nvSpPr>
        <p:spPr>
          <a:xfrm>
            <a:off x="6449482" y="4787898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フェイクビデオ</a:t>
            </a:r>
          </a:p>
        </p:txBody>
      </p:sp>
    </p:spTree>
    <p:extLst>
      <p:ext uri="{BB962C8B-B14F-4D97-AF65-F5344CB8AC3E}">
        <p14:creationId xmlns:p14="http://schemas.microsoft.com/office/powerpoint/2010/main" val="40600281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3646FE2-F3F3-42AE-892E-930766158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" name="kaneko02">
            <a:hlinkClick r:id="" action="ppaction://media"/>
            <a:extLst>
              <a:ext uri="{FF2B5EF4-FFF2-40B4-BE49-F238E27FC236}">
                <a16:creationId xmlns:a16="http://schemas.microsoft.com/office/drawing/2014/main" id="{4FE4009A-3C85-4A94-A0B5-0132DAD995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9050" y="146050"/>
            <a:ext cx="58864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5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782FBE-4B53-899F-486B-BD71E9F66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AI</a:t>
            </a:r>
            <a:r>
              <a:rPr kumimoji="1" lang="ja-JP" altLang="en-US" dirty="0"/>
              <a:t>の可能性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83E96AB-3D8F-CB09-8949-DF86AA060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400" b="1" dirty="0"/>
              <a:t>生産性の向上</a:t>
            </a:r>
            <a:r>
              <a:rPr kumimoji="1" lang="ja-JP" altLang="en-US" sz="2400" dirty="0"/>
              <a:t>：人間がより創造的な仕事に集中できるように</a:t>
            </a:r>
            <a:endParaRPr kumimoji="1" lang="en-US" altLang="ja-JP" sz="2400" dirty="0"/>
          </a:p>
          <a:p>
            <a:r>
              <a:rPr lang="ja-JP" altLang="en-US" sz="2400" b="1" dirty="0"/>
              <a:t>科学技術の発展</a:t>
            </a:r>
            <a:r>
              <a:rPr kumimoji="1" lang="ja-JP" altLang="en-US" sz="2400" dirty="0"/>
              <a:t>：膨大なデータから人間には見つけにくいパターンを発見、新薬の開発や疾病の早期発見、農業の発展など</a:t>
            </a:r>
            <a:endParaRPr kumimoji="1" lang="en-US" altLang="ja-JP" sz="2400" dirty="0"/>
          </a:p>
          <a:p>
            <a:r>
              <a:rPr lang="ja-JP" altLang="en-US" sz="2400" b="1" dirty="0"/>
              <a:t>コミュニケーションの壁の除去</a:t>
            </a:r>
            <a:r>
              <a:rPr kumimoji="1" lang="ja-JP" altLang="en-US" sz="2400" dirty="0"/>
              <a:t>：言語の壁などを超えたコミュニケーション</a:t>
            </a:r>
            <a:r>
              <a:rPr lang="ja-JP" altLang="en-US" sz="2400" dirty="0"/>
              <a:t>の</a:t>
            </a:r>
            <a:r>
              <a:rPr kumimoji="1" lang="ja-JP" altLang="en-US" sz="2400" dirty="0"/>
              <a:t>支援</a:t>
            </a:r>
            <a:endParaRPr kumimoji="1"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F258802-AB9D-79E8-DAE5-4511F7863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8005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161306"/>
            <a:ext cx="7626096" cy="774866"/>
          </a:xfrm>
        </p:spPr>
        <p:txBody>
          <a:bodyPr>
            <a:normAutofit/>
          </a:bodyPr>
          <a:lstStyle/>
          <a:p>
            <a:r>
              <a:rPr kumimoji="1" lang="en-US" altLang="ja-JP" sz="3500" dirty="0"/>
              <a:t>AI</a:t>
            </a:r>
            <a:r>
              <a:rPr kumimoji="1" lang="ja-JP" altLang="en-US" sz="3500" dirty="0"/>
              <a:t>の社会的影響と責任ある活用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F368F8-C711-4457-A709-6FBC7F1FD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656" y="1045029"/>
            <a:ext cx="8088646" cy="5663740"/>
          </a:xfrm>
        </p:spPr>
        <p:txBody>
          <a:bodyPr>
            <a:normAutofit/>
          </a:bodyPr>
          <a:lstStyle/>
          <a:p>
            <a:r>
              <a:rPr lang="ja-JP" altLang="en-US" sz="2400" b="1" dirty="0"/>
              <a:t>人間主導の判断</a:t>
            </a:r>
            <a:endParaRPr lang="en-US" altLang="ja-JP" sz="2400" b="1" dirty="0"/>
          </a:p>
          <a:p>
            <a:pPr marL="0" indent="0">
              <a:buNone/>
            </a:pPr>
            <a:r>
              <a:rPr lang="en-US" altLang="ja-JP" sz="2400" dirty="0"/>
              <a:t>AI</a:t>
            </a:r>
            <a:r>
              <a:rPr lang="ja-JP" altLang="en-US" sz="2400" dirty="0"/>
              <a:t>はあくまで人間を支援する道具．</a:t>
            </a:r>
            <a:r>
              <a:rPr lang="ja-JP" altLang="en-US" sz="2400" b="1" dirty="0"/>
              <a:t>最終的な判断は人間．</a:t>
            </a:r>
            <a:endParaRPr lang="en-US" altLang="ja-JP" sz="2400" dirty="0"/>
          </a:p>
          <a:p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個人情報の適切な取り扱い</a:t>
            </a:r>
            <a:endParaRPr lang="en-US" altLang="ja-JP" sz="2400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None/>
            </a:pPr>
            <a:r>
              <a:rPr lang="en-US" altLang="ja-JP" sz="2400" dirty="0">
                <a:solidFill>
                  <a:srgbClr val="374151"/>
                </a:solidFill>
                <a:latin typeface="Söhne"/>
              </a:rPr>
              <a:t>AI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は人間が運用している．</a:t>
            </a:r>
            <a:r>
              <a:rPr lang="en-US" altLang="ja-JP" sz="2400" dirty="0">
                <a:solidFill>
                  <a:srgbClr val="374151"/>
                </a:solidFill>
                <a:latin typeface="Söhne"/>
              </a:rPr>
              <a:t>AI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が危険というよりも，</a:t>
            </a:r>
            <a:r>
              <a:rPr lang="en-US" altLang="ja-JP" sz="2400" dirty="0">
                <a:solidFill>
                  <a:srgbClr val="374151"/>
                </a:solidFill>
                <a:latin typeface="Söhne"/>
              </a:rPr>
              <a:t>AI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の運営者が危険な場合がある．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偽情報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への対策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AI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の悪用により偽情報の生成が極めて容易に．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複数の信頼できる情報源を参照する習慣が大切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．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2A899F5-3934-444C-ADA4-81089BCF6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825" y="4873962"/>
            <a:ext cx="4922632" cy="138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713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CD7EE6-2D3F-CE28-0CCA-5B204E8DC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ここまでのまとめ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103894B-9CB3-28AF-3718-FF4FB2692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の主要応用分野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言語・音声処理（翻訳、チャットボット）</a:t>
            </a:r>
            <a:r>
              <a:rPr lang="ja-JP" altLang="en-US" sz="2400" dirty="0"/>
              <a:t>、</a:t>
            </a:r>
            <a:r>
              <a:rPr kumimoji="1" lang="ja-JP" altLang="en-US" sz="2400" dirty="0"/>
              <a:t>視覚情報処理（物体識別、顔認識）など</a:t>
            </a:r>
            <a:endParaRPr kumimoji="1" lang="en-US" altLang="ja-JP" sz="2400" dirty="0"/>
          </a:p>
          <a:p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がもたらす可能性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生産性向上</a:t>
            </a:r>
            <a:r>
              <a:rPr lang="ja-JP" altLang="en-US" sz="2400" dirty="0"/>
              <a:t>、</a:t>
            </a:r>
            <a:r>
              <a:rPr kumimoji="1" lang="ja-JP" altLang="en-US" sz="2400" dirty="0"/>
              <a:t>科学技術の飛躍的発展</a:t>
            </a:r>
            <a:r>
              <a:rPr lang="ja-JP" altLang="en-US" sz="2400" dirty="0"/>
              <a:t>、</a:t>
            </a:r>
            <a:r>
              <a:rPr kumimoji="1" lang="ja-JP" altLang="en-US" sz="2400" dirty="0"/>
              <a:t>コミュニケーションバリアの低減</a:t>
            </a:r>
            <a:endParaRPr lang="en-US" altLang="ja-JP" sz="2400" dirty="0"/>
          </a:p>
          <a:p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の責任ある活用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個人情報の慎重な取り扱い</a:t>
            </a:r>
            <a:r>
              <a:rPr lang="ja-JP" altLang="en-US" sz="2400" dirty="0"/>
              <a:t>、</a:t>
            </a:r>
            <a:r>
              <a:rPr kumimoji="1" lang="ja-JP" altLang="en-US" sz="2400" dirty="0"/>
              <a:t>偽情報への警戒と情報確認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D8B7E73-3250-225C-EAF8-9F89BDCC2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145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人工知能</a:t>
            </a:r>
            <a:r>
              <a:rPr lang="ja-JP" altLang="en-US" dirty="0"/>
              <a:t>（</a:t>
            </a:r>
            <a:r>
              <a:rPr lang="en-US" altLang="ja-JP" dirty="0"/>
              <a:t>AI</a:t>
            </a:r>
            <a:r>
              <a:rPr lang="ja-JP" altLang="en-US" dirty="0"/>
              <a:t>）</a:t>
            </a:r>
            <a:r>
              <a:rPr kumimoji="1" lang="ja-JP" altLang="en-US" dirty="0"/>
              <a:t>の学習のための指針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6011747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kumimoji="1" lang="ja-JP" altLang="en-US" sz="2400" b="1" dirty="0"/>
              <a:t>実践重視</a:t>
            </a:r>
            <a:r>
              <a:rPr kumimoji="1" lang="ja-JP" altLang="en-US" sz="2400" dirty="0"/>
              <a:t>： </a:t>
            </a:r>
            <a:r>
              <a:rPr kumimoji="1" lang="en-US" altLang="ja-JP" sz="2400" dirty="0"/>
              <a:t>AI</a:t>
            </a:r>
            <a:r>
              <a:rPr kumimoji="1" lang="ja-JP" altLang="en-US" sz="2400" dirty="0"/>
              <a:t>ツールを実際に使用し、機能に慣れる</a:t>
            </a:r>
            <a:br>
              <a:rPr lang="en-US" altLang="ja-JP" sz="2400" dirty="0"/>
            </a:br>
            <a:endParaRPr lang="en-US" altLang="ja-JP" sz="2400" dirty="0"/>
          </a:p>
          <a:p>
            <a:pPr marL="457200" indent="-457200">
              <a:buFont typeface="+mj-lt"/>
              <a:buAutoNum type="arabicPeriod"/>
            </a:pPr>
            <a:r>
              <a:rPr lang="ja-JP" altLang="en-US" sz="2400" b="1" dirty="0"/>
              <a:t>エラーを恐れない</a:t>
            </a:r>
            <a:r>
              <a:rPr lang="ja-JP" altLang="en-US" sz="2400" dirty="0"/>
              <a:t>： 実行においては、エラーの発生の可能性がある．エラーを恐れず，むしろ学習の一部として捉えるポジティブさが大切．</a:t>
            </a:r>
            <a:endParaRPr lang="en-US" altLang="ja-JP" sz="2400" dirty="0"/>
          </a:p>
          <a:p>
            <a:pPr marL="457200" indent="-457200">
              <a:buFont typeface="+mj-lt"/>
              <a:buAutoNum type="arabicPeriod"/>
            </a:pPr>
            <a:endParaRPr lang="en-US" altLang="ja-JP" sz="2400" dirty="0"/>
          </a:p>
          <a:p>
            <a:pPr marL="457200" indent="-457200">
              <a:buFont typeface="+mj-lt"/>
              <a:buAutoNum type="arabicPeriod"/>
            </a:pPr>
            <a:r>
              <a:rPr lang="ja-JP" altLang="en-US" sz="2400" b="1" dirty="0"/>
              <a:t>段階的学習</a:t>
            </a:r>
            <a:r>
              <a:rPr lang="ja-JP" altLang="en-US" sz="2400" dirty="0"/>
              <a:t>：基礎から応用へと段階的に学習を進め，</a:t>
            </a:r>
            <a:r>
              <a:rPr lang="en-US" altLang="ja-JP" sz="2400" dirty="0"/>
              <a:t>AI</a:t>
            </a:r>
            <a:r>
              <a:rPr lang="ja-JP" altLang="en-US" sz="2400" dirty="0"/>
              <a:t>の可能性を前向きに捉える</a:t>
            </a:r>
            <a:endParaRPr lang="en-US" altLang="ja-JP" sz="2400" b="1" dirty="0"/>
          </a:p>
          <a:p>
            <a:pPr marL="457200" indent="-457200">
              <a:buFont typeface="+mj-lt"/>
              <a:buAutoNum type="arabicPeriod"/>
            </a:pPr>
            <a:endParaRPr kumimoji="1" lang="en-US" altLang="ja-JP" sz="2400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0392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演習１．</a:t>
            </a:r>
            <a:br>
              <a:rPr lang="en-US" altLang="ja-JP" dirty="0"/>
            </a:br>
            <a:r>
              <a:rPr lang="ja-JP" altLang="en-US" dirty="0"/>
              <a:t>さまざまな</a:t>
            </a:r>
            <a:r>
              <a:rPr lang="en-US" altLang="ja-JP" dirty="0"/>
              <a:t>AI</a:t>
            </a:r>
            <a:endParaRPr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027321"/>
            <a:ext cx="5177644" cy="4626141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ja-JP" altLang="en-US" sz="2400" b="1" dirty="0"/>
              <a:t>ページ３６～４０</a:t>
            </a: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r>
              <a:rPr lang="en-US" altLang="ja-JP" sz="2400" b="1" dirty="0"/>
              <a:t>【</a:t>
            </a:r>
            <a:r>
              <a:rPr lang="ja-JP" altLang="en-US" sz="2400" b="1" dirty="0"/>
              <a:t>トピックス</a:t>
            </a:r>
            <a:r>
              <a:rPr lang="en-US" altLang="ja-JP" sz="2400" b="1" dirty="0"/>
              <a:t>】</a:t>
            </a:r>
          </a:p>
          <a:p>
            <a:pPr lvl="1">
              <a:spcAft>
                <a:spcPts val="600"/>
              </a:spcAft>
            </a:pPr>
            <a:r>
              <a:rPr lang="ja-JP" altLang="en-US" b="1" dirty="0"/>
              <a:t>翻訳サイト </a:t>
            </a:r>
            <a:r>
              <a:rPr lang="en-US" altLang="ja-JP" b="1" dirty="0" err="1"/>
              <a:t>DeepL</a:t>
            </a:r>
            <a:r>
              <a:rPr lang="en-US" altLang="ja-JP" b="1" dirty="0"/>
              <a:t> </a:t>
            </a:r>
            <a:r>
              <a:rPr lang="ja-JP" altLang="en-US" b="1" dirty="0"/>
              <a:t>による翻訳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en-US" altLang="ja-JP" b="1" dirty="0"/>
              <a:t>AI</a:t>
            </a:r>
            <a:r>
              <a:rPr lang="ja-JP" altLang="en-US" b="1" dirty="0"/>
              <a:t>と将棋対戦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r>
              <a:rPr lang="en-US" altLang="ja-JP" b="1" dirty="0"/>
              <a:t>AI</a:t>
            </a:r>
            <a:r>
              <a:rPr lang="ja-JP" altLang="en-US" b="1" dirty="0"/>
              <a:t>を用いて言葉を絵に</a:t>
            </a:r>
            <a:endParaRPr lang="en-US" altLang="ja-JP" b="1" dirty="0"/>
          </a:p>
          <a:p>
            <a:pPr lvl="1">
              <a:spcAft>
                <a:spcPts val="600"/>
              </a:spcAft>
            </a:pPr>
            <a:endParaRPr lang="en-US" altLang="ja-JP" b="1" dirty="0"/>
          </a:p>
          <a:p>
            <a:pPr lvl="1">
              <a:spcAft>
                <a:spcPts val="600"/>
              </a:spcAft>
            </a:pPr>
            <a:endParaRPr lang="en-US" altLang="ja-JP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16F77370-7F48-49C1-8603-DB37AE8840E1}" type="slidenum">
              <a:rPr lang="ja-JP" altLang="en-US" sz="2400" smtClean="0"/>
              <a:pPr>
                <a:lnSpc>
                  <a:spcPct val="90000"/>
                </a:lnSpc>
                <a:spcAft>
                  <a:spcPts val="600"/>
                </a:spcAft>
              </a:pPr>
              <a:t>40</a:t>
            </a:fld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800022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2ED771-E41C-D18A-B17C-A02B88997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１．翻訳サイト </a:t>
            </a:r>
            <a:r>
              <a:rPr kumimoji="1" lang="en-US" altLang="ja-JP" dirty="0" err="1"/>
              <a:t>DeepL</a:t>
            </a:r>
            <a:r>
              <a:rPr kumimoji="1" lang="en-US" altLang="ja-JP" dirty="0"/>
              <a:t> </a:t>
            </a:r>
            <a:r>
              <a:rPr kumimoji="1" lang="ja-JP" altLang="en-US" dirty="0"/>
              <a:t>による翻訳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D23ED7-1C73-083D-39A1-4680B1155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41</a:t>
            </a:fld>
            <a:endParaRPr kumimoji="1" lang="ja-JP" altLang="en-US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AC47DAC2-3BA6-95F0-5884-17D87A827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3996" y="925830"/>
            <a:ext cx="3890003" cy="57956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① 翻訳サイト </a:t>
            </a:r>
            <a:r>
              <a:rPr kumimoji="1" lang="en-US" altLang="ja-JP" sz="2400" dirty="0" err="1"/>
              <a:t>DeepL</a:t>
            </a:r>
            <a:r>
              <a:rPr kumimoji="1" lang="en-US" altLang="ja-JP" sz="2400" dirty="0"/>
              <a:t> 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en-US" altLang="ja-JP" sz="2400" dirty="0">
                <a:hlinkClick r:id="rId2"/>
              </a:rPr>
              <a:t>https://www.deepl.com/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 右側に日本語の文章を入れると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左側に翻訳結果が出る</a:t>
            </a:r>
            <a:endParaRPr kumimoji="1" lang="en-US" altLang="ja-JP" sz="240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7734BE3-C792-C8B1-9E2E-0AC0119AD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5829"/>
            <a:ext cx="5253997" cy="396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917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1DCD2A-2289-DC0D-0229-A8952E8F2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２．</a:t>
            </a:r>
            <a:r>
              <a:rPr lang="en-US" altLang="ja-JP" dirty="0"/>
              <a:t> AI</a:t>
            </a:r>
            <a:r>
              <a:rPr lang="ja-JP" altLang="en-US" dirty="0"/>
              <a:t>と将棋対戦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3FE1ACC-D40C-4640-1C4E-38B48257D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①「ぴよ将棋」の</a:t>
            </a:r>
            <a:r>
              <a:rPr kumimoji="1" lang="en-US" altLang="ja-JP" sz="2400" dirty="0"/>
              <a:t>URL</a:t>
            </a:r>
            <a:r>
              <a:rPr kumimoji="1" lang="ja-JP" altLang="en-US" sz="2400" dirty="0"/>
              <a:t>を </a:t>
            </a:r>
            <a:r>
              <a:rPr kumimoji="1" lang="en-US" altLang="ja-JP" sz="2400" dirty="0"/>
              <a:t>WEB </a:t>
            </a:r>
            <a:r>
              <a:rPr kumimoji="1" lang="ja-JP" altLang="en-US" sz="2400" dirty="0"/>
              <a:t>ブラウザで開く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en-US" altLang="ja-JP" sz="2400" dirty="0">
                <a:hlinkClick r:id="rId2"/>
              </a:rPr>
              <a:t>https://www.studiok-i.net/ps/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 対局設定し、対戦開始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※ </a:t>
            </a:r>
            <a:r>
              <a:rPr kumimoji="1" lang="ja-JP" altLang="en-US" sz="2400" dirty="0"/>
              <a:t>本格的に楽しみたい場合には「ぴよ将棋」のスマホアプリをお薦めします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D70DB07-7B71-A5B1-7C45-3F697778B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C78D188-BB4E-B11C-D089-24DDB7409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251" y="3018550"/>
            <a:ext cx="2738703" cy="374941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5DD52F4-86D9-509F-2462-6A39DB322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20" y="3148434"/>
            <a:ext cx="2997056" cy="348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914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B2E11D-D32E-E0E7-D4D5-59EA96696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さまざまな</a:t>
            </a:r>
            <a:r>
              <a:rPr lang="en-US" altLang="ja-JP" dirty="0"/>
              <a:t>AI</a:t>
            </a:r>
            <a:r>
              <a:rPr lang="ja-JP" altLang="en-US" dirty="0"/>
              <a:t>との対戦ゲーム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471B602-AD2A-632F-CA3F-CCF32601F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244" y="762000"/>
            <a:ext cx="8461208" cy="5920972"/>
          </a:xfrm>
        </p:spPr>
        <p:txBody>
          <a:bodyPr>
            <a:normAutofit fontScale="77500" lnSpcReduction="20000"/>
          </a:bodyPr>
          <a:lstStyle/>
          <a:p>
            <a:r>
              <a:rPr kumimoji="1" lang="ja-JP" altLang="en-US" b="1" dirty="0"/>
              <a:t>ぴよ将棋 </a:t>
            </a:r>
            <a:r>
              <a:rPr kumimoji="1" lang="en-US" altLang="ja-JP" dirty="0">
                <a:hlinkClick r:id="rId2"/>
              </a:rPr>
              <a:t>https://www.studiok-i.net/ps/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ブラウザ上で動作する無料の将棋ゲーム。スマホアプリ版もある。様々な難易度の</a:t>
            </a:r>
            <a:r>
              <a:rPr kumimoji="1" lang="en-US" altLang="ja-JP" dirty="0"/>
              <a:t>AI</a:t>
            </a:r>
            <a:r>
              <a:rPr kumimoji="1" lang="ja-JP" altLang="en-US" dirty="0"/>
              <a:t>と対戦可能で、初心者から上級者まで楽しめる</a:t>
            </a:r>
          </a:p>
          <a:p>
            <a:r>
              <a:rPr kumimoji="1" lang="ja-JP" altLang="en-US" b="1" dirty="0"/>
              <a:t>将棋ウォーズ </a:t>
            </a:r>
            <a:r>
              <a:rPr kumimoji="1" lang="en-US" altLang="ja-JP" dirty="0">
                <a:hlinkClick r:id="rId3"/>
              </a:rPr>
              <a:t>https://shogiwars.heroz.jp/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ブラウザ版とスマホアプリ版があり、</a:t>
            </a:r>
            <a:r>
              <a:rPr kumimoji="1" lang="en-US" altLang="ja-JP" dirty="0"/>
              <a:t>AI</a:t>
            </a:r>
            <a:r>
              <a:rPr kumimoji="1" lang="ja-JP" altLang="en-US" dirty="0"/>
              <a:t>との対戦や他のプレイヤーとの対戦が可能。登録必要。初心者から上級者まで楽しめる。</a:t>
            </a:r>
          </a:p>
          <a:p>
            <a:r>
              <a:rPr kumimoji="1" lang="en-US" altLang="ja-JP" b="1" dirty="0" err="1"/>
              <a:t>Egaroucid</a:t>
            </a:r>
            <a:r>
              <a:rPr kumimoji="1" lang="en-US" altLang="ja-JP" b="1" dirty="0"/>
              <a:t> for WEB</a:t>
            </a:r>
            <a:r>
              <a:rPr kumimoji="1" lang="ja-JP" altLang="en-US" b="1" dirty="0"/>
              <a:t>（オセロ</a:t>
            </a:r>
            <a:r>
              <a:rPr kumimoji="1" lang="ja-JP" altLang="en-US" dirty="0"/>
              <a:t>）</a:t>
            </a:r>
            <a:r>
              <a:rPr kumimoji="1" lang="en-US" altLang="ja-JP" dirty="0"/>
              <a:t> </a:t>
            </a:r>
            <a:r>
              <a:rPr kumimoji="1" lang="en-US" altLang="ja-JP" dirty="0">
                <a:hlinkClick r:id="rId4"/>
              </a:rPr>
              <a:t>https://reversi.simaenaga.net/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ブラウザで動作するオセロ。</a:t>
            </a:r>
            <a:r>
              <a:rPr kumimoji="1" lang="en-US" altLang="ja-JP" dirty="0"/>
              <a:t>Windows </a:t>
            </a:r>
            <a:r>
              <a:rPr kumimoji="1" lang="ja-JP" altLang="en-US" dirty="0"/>
              <a:t>版もある。シンプルなインターフェース。登録不要でプレイ可能。</a:t>
            </a:r>
          </a:p>
          <a:p>
            <a:r>
              <a:rPr kumimoji="1" lang="en-US" altLang="ja-JP" b="1" dirty="0"/>
              <a:t>lichess.org</a:t>
            </a:r>
            <a:r>
              <a:rPr kumimoji="1" lang="ja-JP" altLang="en-US" b="1" dirty="0"/>
              <a:t>（チェス</a:t>
            </a:r>
            <a:r>
              <a:rPr kumimoji="1" lang="ja-JP" altLang="en-US" dirty="0"/>
              <a:t>）</a:t>
            </a:r>
            <a:r>
              <a:rPr kumimoji="1" lang="en-US" altLang="ja-JP" dirty="0">
                <a:hlinkClick r:id="rId5"/>
              </a:rPr>
              <a:t>https://lichess.org/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無料でオープンソースのチェスプラットフォームです。</a:t>
            </a:r>
            <a:r>
              <a:rPr kumimoji="1" lang="en-US" altLang="ja-JP" dirty="0"/>
              <a:t>AI</a:t>
            </a:r>
            <a:r>
              <a:rPr kumimoji="1" lang="ja-JP" altLang="en-US" dirty="0"/>
              <a:t>との対戦、オンライン対戦、パズルなど様々な機能。</a:t>
            </a:r>
          </a:p>
          <a:p>
            <a:r>
              <a:rPr kumimoji="1" lang="ja-JP" altLang="en-US" b="1" dirty="0"/>
              <a:t>囲碁 </a:t>
            </a:r>
            <a:r>
              <a:rPr kumimoji="1" lang="en-US" altLang="ja-JP" b="1" dirty="0"/>
              <a:t>- Online-Go.com</a:t>
            </a:r>
            <a:r>
              <a:rPr lang="ja-JP" altLang="en-US" b="1" dirty="0"/>
              <a:t> </a:t>
            </a:r>
            <a:r>
              <a:rPr kumimoji="1" lang="en-US" altLang="ja-JP" dirty="0">
                <a:hlinkClick r:id="rId6"/>
              </a:rPr>
              <a:t>https://online-go.com/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ブラウザベースの囲碁プラットフォームで、</a:t>
            </a:r>
            <a:r>
              <a:rPr kumimoji="1" lang="en-US" altLang="ja-JP" dirty="0"/>
              <a:t>AI</a:t>
            </a:r>
            <a:r>
              <a:rPr kumimoji="1" lang="ja-JP" altLang="en-US" dirty="0"/>
              <a:t>との対戦やオンライン対戦が可能。登録必要。初心者向けのチュートリアルもある。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CAD613-3E09-CB7C-3770-E806B990F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5781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0EF2A5-1F4E-9F69-44FE-4CD10A4BD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122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３．</a:t>
            </a:r>
            <a:r>
              <a:rPr lang="en-US" altLang="ja-JP" dirty="0"/>
              <a:t>AI </a:t>
            </a:r>
            <a:r>
              <a:rPr lang="ja-JP" altLang="en-US" dirty="0"/>
              <a:t>を用いて言葉を絵に（</a:t>
            </a:r>
            <a:r>
              <a:rPr lang="en-US" altLang="ja-JP" dirty="0" err="1"/>
              <a:t>Craiyon</a:t>
            </a:r>
            <a:r>
              <a:rPr lang="en-US" altLang="ja-JP" dirty="0"/>
              <a:t> </a:t>
            </a:r>
            <a:r>
              <a:rPr lang="ja-JP" altLang="en-US" dirty="0"/>
              <a:t>を使用）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7DDE006-974E-76F1-E882-CFCCCD778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461208" cy="43417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①</a:t>
            </a:r>
            <a:r>
              <a:rPr lang="en-US" altLang="ja-JP" sz="2400" b="1" dirty="0" err="1"/>
              <a:t>Craiyon</a:t>
            </a:r>
            <a:r>
              <a:rPr lang="ja-JP" altLang="en-US" sz="2400" b="1" dirty="0"/>
              <a:t>のウェブサイトにアクセス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en-US" altLang="ja-JP" sz="2400" dirty="0">
                <a:hlinkClick r:id="rId2"/>
              </a:rPr>
              <a:t>https://www.craiyon.com/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</a:t>
            </a:r>
            <a:r>
              <a:rPr lang="ja-JP" altLang="en-US" sz="2400" b="1" dirty="0"/>
              <a:t>ページの中央にあるテキストボックス（プロンプト入力欄）を見つける</a:t>
            </a:r>
            <a:endParaRPr lang="en-US" altLang="ja-JP" sz="2400" b="1" dirty="0"/>
          </a:p>
          <a:p>
            <a:pPr marL="0" indent="0">
              <a:buNone/>
            </a:pPr>
            <a:r>
              <a:rPr kumimoji="1" lang="ja-JP" altLang="en-US" sz="2400" dirty="0"/>
              <a:t>③ </a:t>
            </a:r>
            <a:r>
              <a:rPr kumimoji="1" lang="ja-JP" altLang="en-US" sz="2400" b="1" dirty="0"/>
              <a:t>英語でプロンプトを入れる</a:t>
            </a:r>
            <a:endParaRPr kumimoji="1"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内容を英語の単語や文章で。例</a:t>
            </a:r>
            <a:r>
              <a:rPr lang="en-US" altLang="ja-JP" sz="2400" dirty="0"/>
              <a:t>: A cat riding a bicycle in </a:t>
            </a:r>
            <a:r>
              <a:rPr lang="en-US" altLang="ja-JP" sz="2400" dirty="0" err="1"/>
              <a:t>spac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④ </a:t>
            </a:r>
            <a:r>
              <a:rPr lang="en-US" altLang="ja-JP" sz="2400" b="1" dirty="0"/>
              <a:t>Draw </a:t>
            </a:r>
            <a:r>
              <a:rPr lang="ja-JP" altLang="en-US" sz="2400" b="1" dirty="0"/>
              <a:t>をクリック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dirty="0"/>
              <a:t>しばらく待つ（１から３分以上）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ja-JP" altLang="en-US" sz="2400" dirty="0"/>
              <a:t>⑤　③、④を繰り返す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C18BE9-B673-A1F7-205E-C329CBA2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583226B-A876-8B51-2062-1D0B91054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099" y="4171472"/>
            <a:ext cx="2681726" cy="268652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627BE0B-99BD-418B-2D7F-ECA3B9B93522}"/>
              </a:ext>
            </a:extLst>
          </p:cNvPr>
          <p:cNvSpPr txBox="1"/>
          <p:nvPr/>
        </p:nvSpPr>
        <p:spPr>
          <a:xfrm>
            <a:off x="436860" y="5433799"/>
            <a:ext cx="457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※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プロンプトの作成、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翻訳を 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ChatGPT 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に頼むことも可能</a:t>
            </a:r>
          </a:p>
        </p:txBody>
      </p:sp>
    </p:spTree>
    <p:extLst>
      <p:ext uri="{BB962C8B-B14F-4D97-AF65-F5344CB8AC3E}">
        <p14:creationId xmlns:p14="http://schemas.microsoft.com/office/powerpoint/2010/main" val="12436130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F81E9A-FB39-47A5-84C3-5218E4800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人工知能に期待される役割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91C8299-D6BB-4B4F-9A28-46B11960A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人間の仕事の補助や代行。人間との協働。</a:t>
            </a:r>
            <a:endParaRPr lang="en-US" altLang="ja-JP" sz="2400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人工知能は、単純なタスクや反復的な作業など、人間にとって退屈な仕事を代行できる。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迅速な判断</a:t>
            </a:r>
            <a:endParaRPr lang="en-US" altLang="ja-JP" sz="2400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None/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膨大な量のデータの処理、高速な計算が得意。人間のミスを減らすことにつながる。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新たな創造性や価値の創出の可能性</a:t>
            </a:r>
            <a:endParaRPr lang="en-US" altLang="ja-JP" sz="2400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人間の知覚を超えたセンサー、情報ネットワークの能力を組み合わせて、新たな分野の開拓や価値の創出が可能に。</a:t>
            </a:r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6B120D-7561-45CE-88B6-E29ACD3D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5297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081314" y="1741337"/>
            <a:ext cx="6872515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1-3. </a:t>
            </a:r>
            <a:r>
              <a:rPr lang="ja-JP" altLang="en-US" sz="4500" dirty="0">
                <a:solidFill>
                  <a:schemeClr val="tx2"/>
                </a:solidFill>
              </a:rPr>
              <a:t>人工知能の種類</a:t>
            </a:r>
            <a:br>
              <a:rPr lang="en-US" altLang="ja-JP" sz="4500" dirty="0">
                <a:solidFill>
                  <a:schemeClr val="tx2"/>
                </a:solidFill>
              </a:rPr>
            </a:br>
            <a:endParaRPr lang="ja-JP" altLang="en-US" sz="4500" dirty="0">
              <a:solidFill>
                <a:schemeClr val="tx2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22" name="Freeform: Shape 29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30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31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32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28" name="Freeform: Shape 35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6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7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1" name="Freeform: Shape 38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9479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人工知能の種類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7AFDC5B-72A6-7562-3F31-41DCDDF7AAC0}"/>
              </a:ext>
            </a:extLst>
          </p:cNvPr>
          <p:cNvSpPr txBox="1"/>
          <p:nvPr/>
        </p:nvSpPr>
        <p:spPr>
          <a:xfrm>
            <a:off x="4065888" y="3621527"/>
            <a:ext cx="4484911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ルール，知識による人工知能</a:t>
            </a:r>
            <a:endParaRPr kumimoji="0" lang="en-US" altLang="ja-JP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　人間が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ルール，知識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を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コン</a:t>
            </a: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　ピュータに与える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ことによ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B0400000000000000" pitchFamily="50" charset="-128"/>
                <a:ea typeface="游ゴシック" panose="020B0400000000000000" pitchFamily="50" charset="-128"/>
                <a:cs typeface="+mn-cs"/>
              </a:rPr>
              <a:t>　る人工知能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B0400000000000000" pitchFamily="50" charset="-128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FE8A435-E92F-790D-1BE5-472F2E75CB12}"/>
              </a:ext>
            </a:extLst>
          </p:cNvPr>
          <p:cNvSpPr txBox="1"/>
          <p:nvPr/>
        </p:nvSpPr>
        <p:spPr>
          <a:xfrm>
            <a:off x="4065888" y="1366331"/>
            <a:ext cx="4484912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機械学習</a:t>
            </a:r>
            <a:endParaRPr kumimoji="0" lang="en-US" altLang="ja-JP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コンピュータ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を使用　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して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することより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知的能</a:t>
            </a: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力を向上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させる技術</a:t>
            </a:r>
            <a:endParaRPr kumimoji="0" lang="en-US" altLang="ja-JP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右中かっこ 6">
            <a:extLst>
              <a:ext uri="{FF2B5EF4-FFF2-40B4-BE49-F238E27FC236}">
                <a16:creationId xmlns:a16="http://schemas.microsoft.com/office/drawing/2014/main" id="{A57A54D3-7CD7-CC91-EFD2-A43673402149}"/>
              </a:ext>
            </a:extLst>
          </p:cNvPr>
          <p:cNvSpPr/>
          <p:nvPr/>
        </p:nvSpPr>
        <p:spPr>
          <a:xfrm rot="10800000">
            <a:off x="3534658" y="1004195"/>
            <a:ext cx="531230" cy="462286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1" name="コンテンツ プレースホルダー 5">
            <a:extLst>
              <a:ext uri="{FF2B5EF4-FFF2-40B4-BE49-F238E27FC236}">
                <a16:creationId xmlns:a16="http://schemas.microsoft.com/office/drawing/2014/main" id="{82B49396-3F7D-9438-045B-3B95AAE72992}"/>
              </a:ext>
            </a:extLst>
          </p:cNvPr>
          <p:cNvSpPr txBox="1">
            <a:spLocks/>
          </p:cNvSpPr>
          <p:nvPr/>
        </p:nvSpPr>
        <p:spPr>
          <a:xfrm>
            <a:off x="0" y="2652570"/>
            <a:ext cx="3759364" cy="1805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人工知能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（知的な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IT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システム）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6466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0" r="31660"/>
          <a:stretch/>
        </p:blipFill>
        <p:spPr>
          <a:xfrm>
            <a:off x="4667250" y="0"/>
            <a:ext cx="4476750" cy="6865139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C1D10E3-8A1C-93DE-BAA9-EFB285F4F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4794165" cy="601174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kumimoji="1" lang="ja-JP" altLang="en-US" sz="2400" b="1" dirty="0">
                <a:solidFill>
                  <a:srgbClr val="C00000"/>
                </a:solidFill>
              </a:rPr>
              <a:t>機械学習</a:t>
            </a:r>
            <a:r>
              <a:rPr kumimoji="1" lang="ja-JP" altLang="en-US" sz="2400" dirty="0"/>
              <a:t>は，</a:t>
            </a:r>
            <a:r>
              <a:rPr kumimoji="1" lang="ja-JP" altLang="en-US" sz="2400" b="1" dirty="0"/>
              <a:t>コンピュータ</a:t>
            </a:r>
            <a:r>
              <a:rPr kumimoji="1" lang="ja-JP" altLang="en-US" sz="2400" dirty="0"/>
              <a:t>が</a:t>
            </a:r>
            <a:r>
              <a:rPr kumimoji="1" lang="ja-JP" altLang="en-US" sz="2400" b="1" dirty="0"/>
              <a:t>データ</a:t>
            </a:r>
            <a:r>
              <a:rPr kumimoji="1" lang="ja-JP" altLang="en-US" sz="2400" dirty="0"/>
              <a:t>を使用して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学習</a:t>
            </a:r>
            <a:r>
              <a:rPr kumimoji="1" lang="ja-JP" altLang="en-US" sz="2400" dirty="0"/>
              <a:t>することにより</a:t>
            </a:r>
            <a:r>
              <a:rPr lang="ja-JP" altLang="en-US" sz="2400" b="1" dirty="0">
                <a:solidFill>
                  <a:srgbClr val="C00000"/>
                </a:solidFill>
              </a:rPr>
              <a:t>知的能力を向上</a:t>
            </a:r>
            <a:r>
              <a:rPr lang="ja-JP" altLang="en-US" sz="2400" dirty="0"/>
              <a:t>させる技術</a:t>
            </a:r>
            <a:endParaRPr kumimoji="1" lang="en-US" altLang="ja-JP" sz="24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ja-JP" altLang="en-US" sz="2400" b="1" dirty="0"/>
              <a:t>情報の抽出</a:t>
            </a:r>
            <a:r>
              <a:rPr lang="ja-JP" altLang="en-US" sz="2400" dirty="0"/>
              <a:t>：データからパターンや関係性を自動で見つけ出す能力を持つ</a:t>
            </a:r>
            <a:endParaRPr lang="en-US" altLang="ja-JP" sz="24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ja-JP" altLang="en-US" sz="2400" b="1" dirty="0"/>
              <a:t>知的なタスクの実行</a:t>
            </a:r>
            <a:r>
              <a:rPr lang="ja-JP" altLang="en-US" sz="2400" dirty="0"/>
              <a:t>：予測，分類などの知的なタスクを実行</a:t>
            </a:r>
            <a:endParaRPr lang="en-US" altLang="ja-JP" sz="24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ja-JP" altLang="en-US" sz="2400" dirty="0"/>
          </a:p>
        </p:txBody>
      </p:sp>
      <p:sp>
        <p:nvSpPr>
          <p:cNvPr id="9" name="タイトル 8">
            <a:extLst>
              <a:ext uri="{FF2B5EF4-FFF2-40B4-BE49-F238E27FC236}">
                <a16:creationId xmlns:a16="http://schemas.microsoft.com/office/drawing/2014/main" id="{738A3EB0-E328-8FE0-E52B-B626E7063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>
                <a:latin typeface="Segoe UI" panose="020B0502040204020203" pitchFamily="34" charset="0"/>
              </a:rPr>
              <a:t>機械学習の基本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927009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984C65-1717-4E7C-8BBF-6E40935D1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機械学習における</a:t>
            </a:r>
            <a:r>
              <a:rPr lang="ja-JP" altLang="en-US" dirty="0"/>
              <a:t>訓練データの役割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D8E55D1-1FE2-4A08-89E3-B95E8B413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513" y="3641624"/>
            <a:ext cx="2740769" cy="1258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b="1" dirty="0">
                <a:solidFill>
                  <a:srgbClr val="C00000"/>
                </a:solidFill>
              </a:rPr>
              <a:t>訓練データ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DD1CB9F-CF01-4581-9454-F91C7561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E1F6843B-28EC-4A59-B50B-51133402EA3C}"/>
              </a:ext>
            </a:extLst>
          </p:cNvPr>
          <p:cNvSpPr/>
          <p:nvPr/>
        </p:nvSpPr>
        <p:spPr>
          <a:xfrm>
            <a:off x="4137563" y="5034257"/>
            <a:ext cx="1302707" cy="538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979A9927-E4A1-42B0-8005-66BB083A2091}"/>
              </a:ext>
            </a:extLst>
          </p:cNvPr>
          <p:cNvSpPr txBox="1">
            <a:spLocks/>
          </p:cNvSpPr>
          <p:nvPr/>
        </p:nvSpPr>
        <p:spPr>
          <a:xfrm>
            <a:off x="4216469" y="5638809"/>
            <a:ext cx="1302707" cy="929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学習</a:t>
            </a: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0AE06ACA-BA5C-4703-A6E9-8E94982BE4A0}"/>
              </a:ext>
            </a:extLst>
          </p:cNvPr>
          <p:cNvSpPr txBox="1">
            <a:spLocks/>
          </p:cNvSpPr>
          <p:nvPr/>
        </p:nvSpPr>
        <p:spPr>
          <a:xfrm>
            <a:off x="5843160" y="4942066"/>
            <a:ext cx="2331585" cy="9261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学習者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EFDCAD7-EDBA-486C-AED8-8D5452D2BD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805" y="3694994"/>
            <a:ext cx="856154" cy="93060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81A970B-8D18-4894-9532-F7064ED2B9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455" y="3761198"/>
            <a:ext cx="909404" cy="852567"/>
          </a:xfrm>
          <a:prstGeom prst="rect">
            <a:avLst/>
          </a:prstGeom>
        </p:spPr>
      </p:pic>
      <p:sp>
        <p:nvSpPr>
          <p:cNvPr id="13" name="楕円 12">
            <a:extLst>
              <a:ext uri="{FF2B5EF4-FFF2-40B4-BE49-F238E27FC236}">
                <a16:creationId xmlns:a16="http://schemas.microsoft.com/office/drawing/2014/main" id="{20D8C177-2BB1-45AA-A995-7B1946A69C96}"/>
              </a:ext>
            </a:extLst>
          </p:cNvPr>
          <p:cNvSpPr/>
          <p:nvPr/>
        </p:nvSpPr>
        <p:spPr>
          <a:xfrm>
            <a:off x="2043132" y="4723045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F8CAEC21-0A6B-41C8-8107-42AD385568B9}"/>
              </a:ext>
            </a:extLst>
          </p:cNvPr>
          <p:cNvSpPr/>
          <p:nvPr/>
        </p:nvSpPr>
        <p:spPr>
          <a:xfrm>
            <a:off x="2223969" y="4856203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3021D202-4DA3-4398-87C6-C0B8BAF666D2}"/>
              </a:ext>
            </a:extLst>
          </p:cNvPr>
          <p:cNvSpPr/>
          <p:nvPr/>
        </p:nvSpPr>
        <p:spPr>
          <a:xfrm>
            <a:off x="1892776" y="5241744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CFA02881-1553-4589-8C27-0AB50A119585}"/>
              </a:ext>
            </a:extLst>
          </p:cNvPr>
          <p:cNvSpPr/>
          <p:nvPr/>
        </p:nvSpPr>
        <p:spPr>
          <a:xfrm>
            <a:off x="1751834" y="4817979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14FCF42D-B17E-4DE2-884B-5A7A05B4FE19}"/>
              </a:ext>
            </a:extLst>
          </p:cNvPr>
          <p:cNvSpPr/>
          <p:nvPr/>
        </p:nvSpPr>
        <p:spPr>
          <a:xfrm>
            <a:off x="1842252" y="4555860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4CF53297-A341-4A12-AC93-DC3761920784}"/>
              </a:ext>
            </a:extLst>
          </p:cNvPr>
          <p:cNvSpPr/>
          <p:nvPr/>
        </p:nvSpPr>
        <p:spPr>
          <a:xfrm>
            <a:off x="2321338" y="4365064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3A6CF86-E118-4175-8F0B-E70D39D5A965}"/>
              </a:ext>
            </a:extLst>
          </p:cNvPr>
          <p:cNvSpPr/>
          <p:nvPr/>
        </p:nvSpPr>
        <p:spPr>
          <a:xfrm>
            <a:off x="950954" y="4243958"/>
            <a:ext cx="2740769" cy="17999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ED9FFFA9-7D89-498D-8F6B-0128F29A33EF}"/>
              </a:ext>
            </a:extLst>
          </p:cNvPr>
          <p:cNvSpPr/>
          <p:nvPr/>
        </p:nvSpPr>
        <p:spPr>
          <a:xfrm>
            <a:off x="1371645" y="5407143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FE727935-9D95-4B2F-9BBE-EE2325C79066}"/>
              </a:ext>
            </a:extLst>
          </p:cNvPr>
          <p:cNvSpPr/>
          <p:nvPr/>
        </p:nvSpPr>
        <p:spPr>
          <a:xfrm>
            <a:off x="1615261" y="5430930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7FD3485B-9292-430A-96BD-FC5EC4FA643E}"/>
              </a:ext>
            </a:extLst>
          </p:cNvPr>
          <p:cNvSpPr/>
          <p:nvPr/>
        </p:nvSpPr>
        <p:spPr>
          <a:xfrm>
            <a:off x="1402215" y="5118852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A5794278-1948-45C9-B2F2-27E1E3B2F1A8}"/>
              </a:ext>
            </a:extLst>
          </p:cNvPr>
          <p:cNvSpPr/>
          <p:nvPr/>
        </p:nvSpPr>
        <p:spPr>
          <a:xfrm>
            <a:off x="2141260" y="5113698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FAE6B274-2854-4087-B55A-98BDA5A35AB0}"/>
              </a:ext>
            </a:extLst>
          </p:cNvPr>
          <p:cNvSpPr/>
          <p:nvPr/>
        </p:nvSpPr>
        <p:spPr>
          <a:xfrm>
            <a:off x="1572525" y="5683939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05C71A81-2665-4389-BC3C-59E1694A7FFD}"/>
              </a:ext>
            </a:extLst>
          </p:cNvPr>
          <p:cNvSpPr/>
          <p:nvPr/>
        </p:nvSpPr>
        <p:spPr>
          <a:xfrm>
            <a:off x="1060860" y="5406871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011B2BD3-B049-44E7-851B-403F57AF757B}"/>
              </a:ext>
            </a:extLst>
          </p:cNvPr>
          <p:cNvSpPr/>
          <p:nvPr/>
        </p:nvSpPr>
        <p:spPr>
          <a:xfrm>
            <a:off x="2964626" y="5589004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6FF05582-08E8-4855-8CC5-6AB25E989EE9}"/>
              </a:ext>
            </a:extLst>
          </p:cNvPr>
          <p:cNvSpPr/>
          <p:nvPr/>
        </p:nvSpPr>
        <p:spPr>
          <a:xfrm>
            <a:off x="2834598" y="5241743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67A2C804-1C95-483A-A04C-20C82CD07CBB}"/>
              </a:ext>
            </a:extLst>
          </p:cNvPr>
          <p:cNvSpPr/>
          <p:nvPr/>
        </p:nvSpPr>
        <p:spPr>
          <a:xfrm>
            <a:off x="3197964" y="5155115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23B38543-0D88-448D-8891-1DCC1A88D3C7}"/>
              </a:ext>
            </a:extLst>
          </p:cNvPr>
          <p:cNvSpPr/>
          <p:nvPr/>
        </p:nvSpPr>
        <p:spPr>
          <a:xfrm>
            <a:off x="2420940" y="5445368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DB1263EA-13C6-4143-B412-63469DBC08B3}"/>
              </a:ext>
            </a:extLst>
          </p:cNvPr>
          <p:cNvSpPr/>
          <p:nvPr/>
        </p:nvSpPr>
        <p:spPr>
          <a:xfrm>
            <a:off x="2592343" y="5705802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5BBEA85-10FE-4C83-818D-0FDCC0E0C152}"/>
              </a:ext>
            </a:extLst>
          </p:cNvPr>
          <p:cNvSpPr txBox="1"/>
          <p:nvPr/>
        </p:nvSpPr>
        <p:spPr>
          <a:xfrm>
            <a:off x="939894" y="6096833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３種類に分類済み</a:t>
            </a:r>
          </a:p>
        </p:txBody>
      </p:sp>
      <p:sp>
        <p:nvSpPr>
          <p:cNvPr id="35" name="タイトル 1">
            <a:extLst>
              <a:ext uri="{FF2B5EF4-FFF2-40B4-BE49-F238E27FC236}">
                <a16:creationId xmlns:a16="http://schemas.microsoft.com/office/drawing/2014/main" id="{97984C65-1717-4E7C-8BBF-6E40935D190F}"/>
              </a:ext>
            </a:extLst>
          </p:cNvPr>
          <p:cNvSpPr txBox="1">
            <a:spLocks/>
          </p:cNvSpPr>
          <p:nvPr/>
        </p:nvSpPr>
        <p:spPr>
          <a:xfrm>
            <a:off x="472917" y="956795"/>
            <a:ext cx="8198166" cy="2095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訓練データ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は，</a:t>
            </a:r>
            <a:r>
              <a:rPr kumimoji="1" lang="ja-JP" alt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機械学習の学習に使用されるデータ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である．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データを用いた学習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により，コンピュータは分類や予測などの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知的な能力を獲得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する．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例：画像分類では分類済みの大量データを使用する．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967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09DF3F-E9DB-E3AF-FF8F-BEAA001B8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学びへのアドバイス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185012C-F8EB-FFC2-7F53-0699F5566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kumimoji="1" lang="ja-JP" altLang="en-US" sz="2400" b="1" dirty="0"/>
              <a:t>簡単なことからスタート</a:t>
            </a:r>
            <a:r>
              <a:rPr kumimoji="1" lang="ja-JP" altLang="en-US" sz="2400" dirty="0"/>
              <a:t>し、</a:t>
            </a:r>
            <a:r>
              <a:rPr kumimoji="1" lang="ja-JP" altLang="en-US" sz="2400" b="1" dirty="0"/>
              <a:t>段階的に複雑な内容</a:t>
            </a:r>
            <a:r>
              <a:rPr kumimoji="1" lang="ja-JP" altLang="en-US" sz="2400" dirty="0"/>
              <a:t>へ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sz="2400" b="1" dirty="0"/>
              <a:t>自分自身の成長（さまざまな体験、知識の深まり、スキルの向上、視野の広がり）</a:t>
            </a:r>
            <a:r>
              <a:rPr kumimoji="1" lang="ja-JP" altLang="en-US" sz="2400" dirty="0"/>
              <a:t>を感じとる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sz="2400" dirty="0"/>
              <a:t>大事な</a:t>
            </a:r>
            <a:r>
              <a:rPr kumimoji="1" lang="ja-JP" altLang="en-US" sz="2400" b="1" dirty="0"/>
              <a:t>基礎</a:t>
            </a:r>
            <a:r>
              <a:rPr kumimoji="1" lang="ja-JP" altLang="en-US" sz="2400" dirty="0"/>
              <a:t>は</a:t>
            </a:r>
            <a:r>
              <a:rPr kumimoji="1" lang="ja-JP" altLang="en-US" sz="2400" b="1" dirty="0"/>
              <a:t>繰り返し</a:t>
            </a:r>
            <a:r>
              <a:rPr kumimoji="1" lang="ja-JP" altLang="en-US" sz="2400" dirty="0"/>
              <a:t>学習する</a:t>
            </a:r>
            <a:endParaRPr kumimoji="1"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kumimoji="1" lang="ja-JP" altLang="en-US" sz="2400" dirty="0"/>
              <a:t>知識を増やすため、パソコン操作を</a:t>
            </a:r>
            <a:r>
              <a:rPr kumimoji="1" lang="ja-JP" altLang="en-US" sz="2400" b="1" dirty="0"/>
              <a:t>辛抱強く</a:t>
            </a:r>
            <a:r>
              <a:rPr kumimoji="1" lang="ja-JP" altLang="en-US" sz="2400" dirty="0"/>
              <a:t>続ける</a:t>
            </a:r>
          </a:p>
          <a:p>
            <a:pPr marL="514350" indent="-514350">
              <a:buFont typeface="+mj-lt"/>
              <a:buAutoNum type="arabicPeriod"/>
            </a:pPr>
            <a:r>
              <a:rPr lang="ja-JP" altLang="en-US" sz="2400" b="1" dirty="0"/>
              <a:t>難しい内容への</a:t>
            </a:r>
            <a:r>
              <a:rPr kumimoji="1" lang="ja-JP" altLang="en-US" sz="2400" b="1" dirty="0"/>
              <a:t>チャレンジ精神</a:t>
            </a:r>
            <a:r>
              <a:rPr kumimoji="1" lang="ja-JP" altLang="en-US" sz="2400" dirty="0"/>
              <a:t>を持つ</a:t>
            </a:r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3C7E42B-9DD6-4AAE-66AD-2AE8ED32B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50001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ED5BEC-7461-47D7-AF0E-7B885CED3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機械</a:t>
            </a:r>
            <a:r>
              <a:rPr kumimoji="1" lang="ja-JP" altLang="en-US"/>
              <a:t>学習</a:t>
            </a:r>
            <a:r>
              <a:rPr lang="ja-JP" altLang="en-US"/>
              <a:t>の学習</a:t>
            </a:r>
            <a:r>
              <a:rPr lang="ja-JP" altLang="en-US" dirty="0"/>
              <a:t>プロセス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B03C12-CF13-4024-806F-5F904AB6B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E7935C2B-4068-4AC8-814B-A82AD90B4961}"/>
              </a:ext>
            </a:extLst>
          </p:cNvPr>
          <p:cNvSpPr txBox="1">
            <a:spLocks/>
          </p:cNvSpPr>
          <p:nvPr/>
        </p:nvSpPr>
        <p:spPr>
          <a:xfrm>
            <a:off x="4552449" y="613088"/>
            <a:ext cx="4643637" cy="1283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②学習の実行：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データを用いてパターンを学習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210053E-18CC-4A44-BD72-969EB27E07C2}"/>
              </a:ext>
            </a:extLst>
          </p:cNvPr>
          <p:cNvSpPr/>
          <p:nvPr/>
        </p:nvSpPr>
        <p:spPr>
          <a:xfrm>
            <a:off x="6412375" y="2152055"/>
            <a:ext cx="27779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データを用いて学習を行う．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学習の結果、文字認識の能力を獲得．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ECABC5E-0448-43A1-8283-1D58B6D60FC7}"/>
              </a:ext>
            </a:extLst>
          </p:cNvPr>
          <p:cNvSpPr txBox="1"/>
          <p:nvPr/>
        </p:nvSpPr>
        <p:spPr>
          <a:xfrm>
            <a:off x="4588422" y="164224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73C2FD4-F48B-4045-8602-9384841FD6A9}"/>
              </a:ext>
            </a:extLst>
          </p:cNvPr>
          <p:cNvSpPr txBox="1"/>
          <p:nvPr/>
        </p:nvSpPr>
        <p:spPr>
          <a:xfrm>
            <a:off x="40281" y="1411415"/>
            <a:ext cx="44935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①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データの準備：</a:t>
            </a:r>
            <a:endParaRPr kumimoji="0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目的に応じた訓練データを準備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60AFF4FA-E568-400C-BC3F-EBE36DAA1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1" y="2284921"/>
            <a:ext cx="2135760" cy="274377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E344D455-E113-4912-B9E3-36DF0A3C9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663" y="2538421"/>
            <a:ext cx="1345240" cy="2693437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142" y="5116111"/>
            <a:ext cx="3454909" cy="169796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963" y="2011580"/>
            <a:ext cx="1720412" cy="1982689"/>
          </a:xfrm>
          <a:prstGeom prst="rect">
            <a:avLst/>
          </a:prstGeom>
        </p:spPr>
      </p:pic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273AB1D0-924A-6F0E-760D-A7B5FB2AABBE}"/>
              </a:ext>
            </a:extLst>
          </p:cNvPr>
          <p:cNvSpPr txBox="1">
            <a:spLocks/>
          </p:cNvSpPr>
          <p:nvPr/>
        </p:nvSpPr>
        <p:spPr>
          <a:xfrm>
            <a:off x="4418859" y="4155664"/>
            <a:ext cx="4643637" cy="1283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③タスクの実行：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新しいデータを処理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9589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9" r="25519"/>
          <a:stretch/>
        </p:blipFill>
        <p:spPr>
          <a:xfrm>
            <a:off x="4667250" y="0"/>
            <a:ext cx="4476750" cy="6865139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C1D10E3-8A1C-93DE-BAA9-EFB285F4F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5294341" cy="59355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b="1" dirty="0"/>
              <a:t>機械学習の特徴</a:t>
            </a:r>
            <a:endParaRPr lang="en-US" altLang="ja-JP" sz="2400" dirty="0"/>
          </a:p>
          <a:p>
            <a:r>
              <a:rPr lang="ja-JP" altLang="en-US" sz="2400" dirty="0"/>
              <a:t>データを用いて知的能力を向上</a:t>
            </a:r>
          </a:p>
          <a:p>
            <a:r>
              <a:rPr lang="ja-JP" altLang="en-US" sz="2400" dirty="0"/>
              <a:t>自動でデータのパターンを抽出</a:t>
            </a:r>
          </a:p>
          <a:p>
            <a:r>
              <a:rPr lang="ja-JP" altLang="en-US" sz="2400" dirty="0"/>
              <a:t>さまざまなタスクを自動実行</a:t>
            </a:r>
          </a:p>
          <a:p>
            <a:pPr marL="0" indent="0">
              <a:buNone/>
            </a:pPr>
            <a:r>
              <a:rPr lang="ja-JP" altLang="en-US" sz="2400" b="1" dirty="0"/>
              <a:t>応用事例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画像理解、自然言語処理、予測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など多数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b="1" dirty="0"/>
              <a:t>機械学習の定義</a:t>
            </a:r>
            <a:r>
              <a:rPr lang="ja-JP" altLang="en-US" sz="2400" dirty="0"/>
              <a:t>：</a:t>
            </a:r>
            <a:endParaRPr lang="en-US" altLang="ja-JP" sz="2400" dirty="0"/>
          </a:p>
          <a:p>
            <a:r>
              <a:rPr lang="ja-JP" altLang="en-US" sz="2400" b="1" dirty="0"/>
              <a:t>訓練データ</a:t>
            </a:r>
            <a:r>
              <a:rPr lang="ja-JP" altLang="en-US" sz="2400" dirty="0"/>
              <a:t>を用いて</a:t>
            </a:r>
            <a:r>
              <a:rPr lang="ja-JP" altLang="en-US" sz="2400" b="1" dirty="0"/>
              <a:t>学習</a:t>
            </a:r>
            <a:r>
              <a:rPr lang="ja-JP" altLang="en-US" sz="2400" dirty="0"/>
              <a:t>し、その結果として知的能力が向上</a:t>
            </a:r>
          </a:p>
          <a:p>
            <a:r>
              <a:rPr lang="ja-JP" altLang="en-US" sz="2400" b="1" dirty="0"/>
              <a:t>訓練データの追加</a:t>
            </a:r>
            <a:r>
              <a:rPr lang="ja-JP" altLang="en-US" sz="2400" dirty="0"/>
              <a:t>により、さらに</a:t>
            </a:r>
            <a:r>
              <a:rPr lang="ja-JP" altLang="en-US" sz="2400" b="1" dirty="0"/>
              <a:t>知的能力が向上</a:t>
            </a:r>
            <a:r>
              <a:rPr lang="ja-JP" altLang="en-US" sz="2400" dirty="0"/>
              <a:t>する可能性</a:t>
            </a:r>
          </a:p>
        </p:txBody>
      </p:sp>
      <p:sp>
        <p:nvSpPr>
          <p:cNvPr id="9" name="タイトル 8">
            <a:extLst>
              <a:ext uri="{FF2B5EF4-FFF2-40B4-BE49-F238E27FC236}">
                <a16:creationId xmlns:a16="http://schemas.microsoft.com/office/drawing/2014/main" id="{738A3EB0-E328-8FE0-E52B-B626E7063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>
                <a:latin typeface="Segoe UI" panose="020B0502040204020203" pitchFamily="34" charset="0"/>
              </a:rPr>
              <a:t>機械学習まとめ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297177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97668" y="1741337"/>
            <a:ext cx="7412477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1-4. </a:t>
            </a:r>
            <a:r>
              <a:rPr lang="ja-JP" altLang="en-US" sz="4500" dirty="0">
                <a:solidFill>
                  <a:schemeClr val="tx2"/>
                </a:solidFill>
              </a:rPr>
              <a:t>プログラミングの基本と意義</a:t>
            </a:r>
            <a:br>
              <a:rPr lang="en-US" altLang="ja-JP" sz="4500" dirty="0">
                <a:solidFill>
                  <a:schemeClr val="tx2"/>
                </a:solidFill>
              </a:rPr>
            </a:br>
            <a:endParaRPr lang="ja-JP" altLang="en-US" sz="4500" dirty="0">
              <a:solidFill>
                <a:schemeClr val="tx2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61B2FA1-066D-4ADD-BBE4-BF05DD06CC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685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3" r="28263"/>
          <a:stretch/>
        </p:blipFill>
        <p:spPr>
          <a:xfrm>
            <a:off x="4667250" y="0"/>
            <a:ext cx="4476750" cy="6865139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C1D10E3-8A1C-93DE-BAA9-EFB285F4F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5108047" cy="5333166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ja-JP" altLang="en-US" b="1" dirty="0">
                <a:solidFill>
                  <a:srgbClr val="C00000"/>
                </a:solidFill>
              </a:rPr>
              <a:t>コンピュータ</a:t>
            </a:r>
            <a:r>
              <a:rPr lang="ja-JP" altLang="en-US" dirty="0"/>
              <a:t>は，</a:t>
            </a:r>
            <a:r>
              <a:rPr lang="ja-JP" altLang="en-US" b="1" dirty="0">
                <a:solidFill>
                  <a:srgbClr val="C00000"/>
                </a:solidFill>
              </a:rPr>
              <a:t>プログラム</a:t>
            </a:r>
            <a:r>
              <a:rPr lang="ja-JP" altLang="en-US" dirty="0"/>
              <a:t>に従って動作</a:t>
            </a:r>
            <a:endParaRPr lang="en-US" altLang="ja-JP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ja-JP" altLang="en-US" b="1" dirty="0">
                <a:solidFill>
                  <a:srgbClr val="C00000"/>
                </a:solidFill>
              </a:rPr>
              <a:t>プログラム</a:t>
            </a:r>
            <a:r>
              <a:rPr lang="ja-JP" altLang="en-US" dirty="0"/>
              <a:t>は，</a:t>
            </a:r>
            <a:r>
              <a:rPr lang="ja-JP" altLang="en-US" b="1" dirty="0">
                <a:solidFill>
                  <a:srgbClr val="C00000"/>
                </a:solidFill>
              </a:rPr>
              <a:t>コンピュータ</a:t>
            </a:r>
            <a:r>
              <a:rPr lang="ja-JP" altLang="en-US" dirty="0"/>
              <a:t>に指示を出し，所定の作業を遂行させる</a:t>
            </a:r>
            <a:endParaRPr lang="en-US" altLang="ja-JP" dirty="0"/>
          </a:p>
          <a:p>
            <a:endParaRPr lang="ja-JP" altLang="en-US" dirty="0"/>
          </a:p>
        </p:txBody>
      </p:sp>
      <p:sp>
        <p:nvSpPr>
          <p:cNvPr id="9" name="タイトル 8">
            <a:extLst>
              <a:ext uri="{FF2B5EF4-FFF2-40B4-BE49-F238E27FC236}">
                <a16:creationId xmlns:a16="http://schemas.microsoft.com/office/drawing/2014/main" id="{738A3EB0-E328-8FE0-E52B-B626E7063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コンピュータとプログラム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03147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7" r="28287"/>
          <a:stretch/>
        </p:blipFill>
        <p:spPr>
          <a:xfrm>
            <a:off x="4667250" y="0"/>
            <a:ext cx="4476750" cy="6865139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C1D10E3-8A1C-93DE-BAA9-EFB285F4F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5108047" cy="5333166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ja-JP" altLang="en-US" b="1" dirty="0">
                <a:solidFill>
                  <a:srgbClr val="C00000"/>
                </a:solidFill>
                <a:latin typeface="Segoe UI" panose="020B0502040204020203" pitchFamily="34" charset="0"/>
              </a:rPr>
              <a:t>プログラム</a:t>
            </a:r>
            <a:r>
              <a:rPr lang="ja-JP" altLang="en-US" dirty="0">
                <a:latin typeface="Segoe UI" panose="020B0502040204020203" pitchFamily="34" charset="0"/>
              </a:rPr>
              <a:t>を設計し作成するプロセス（プログラミング）は，</a:t>
            </a:r>
            <a:r>
              <a:rPr lang="ja-JP" altLang="en-US" b="1" dirty="0">
                <a:latin typeface="Segoe UI" panose="020B0502040204020203" pitchFamily="34" charset="0"/>
              </a:rPr>
              <a:t>創造的な活動</a:t>
            </a:r>
            <a:endParaRPr lang="en-US" altLang="ja-JP" b="1" dirty="0">
              <a:latin typeface="Segoe UI" panose="020B0502040204020203" pitchFamily="34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ja-JP" altLang="en-US" b="1" u="sng" dirty="0">
                <a:latin typeface="Segoe UI" panose="020B0502040204020203" pitchFamily="34" charset="0"/>
              </a:rPr>
              <a:t>アイデアを形にできる</a:t>
            </a:r>
            <a:r>
              <a:rPr lang="ja-JP" altLang="en-US" dirty="0">
                <a:latin typeface="Segoe UI" panose="020B0502040204020203" pitchFamily="34" charset="0"/>
              </a:rPr>
              <a:t>ことが，</a:t>
            </a:r>
            <a:r>
              <a:rPr lang="ja-JP" altLang="en-US" b="1" dirty="0">
                <a:solidFill>
                  <a:srgbClr val="C00000"/>
                </a:solidFill>
                <a:latin typeface="Segoe UI" panose="020B0502040204020203" pitchFamily="34" charset="0"/>
              </a:rPr>
              <a:t>プログラミング</a:t>
            </a:r>
            <a:r>
              <a:rPr lang="ja-JP" altLang="en-US" dirty="0">
                <a:latin typeface="Segoe UI" panose="020B0502040204020203" pitchFamily="34" charset="0"/>
              </a:rPr>
              <a:t>の魅力</a:t>
            </a:r>
            <a:endParaRPr lang="en-US" altLang="ja-JP" dirty="0"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endParaRPr lang="ja-JP" altLang="en-US" dirty="0"/>
          </a:p>
        </p:txBody>
      </p:sp>
      <p:sp>
        <p:nvSpPr>
          <p:cNvPr id="9" name="タイトル 8">
            <a:extLst>
              <a:ext uri="{FF2B5EF4-FFF2-40B4-BE49-F238E27FC236}">
                <a16:creationId xmlns:a16="http://schemas.microsoft.com/office/drawing/2014/main" id="{738A3EB0-E328-8FE0-E52B-B626E7063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>
                <a:latin typeface="Segoe UI" panose="020B0502040204020203" pitchFamily="34" charset="0"/>
              </a:rPr>
              <a:t>プログラミング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181302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7892" y="154913"/>
            <a:ext cx="6565106" cy="380405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kumimoji="1" lang="ja-JP" altLang="en-US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① プログラムとアプリケーション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539750" y="5499100"/>
            <a:ext cx="8162993" cy="127635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ja-JP" altLang="en-US" sz="2400" b="1" dirty="0">
                <a:solidFill>
                  <a:srgbClr val="C00000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プログラム</a:t>
            </a:r>
            <a:r>
              <a:rPr lang="ja-JP" altLang="en-US" sz="2400" dirty="0">
                <a:latin typeface="Segoe UI" panose="020B0502040204020203" pitchFamily="34" charset="0"/>
              </a:rPr>
              <a:t>が動作し，</a:t>
            </a:r>
            <a:r>
              <a:rPr lang="ja-JP" altLang="en-US" sz="2400" b="1" dirty="0">
                <a:solidFill>
                  <a:srgbClr val="C00000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アプリケーション</a:t>
            </a:r>
            <a:r>
              <a:rPr lang="ja-JP" altLang="en-US" sz="2400" dirty="0"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の機能を実現</a:t>
            </a:r>
            <a:endParaRPr lang="en-US" altLang="ja-JP" sz="2400" dirty="0">
              <a:latin typeface="Segoe UI" panose="020B0502040204020203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6449220" y="3223308"/>
            <a:ext cx="1459079" cy="175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B76304A-C28A-4AA9-8E33-2062C438C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92" y="1736983"/>
            <a:ext cx="3513112" cy="207833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F020AA2-EE2B-4EE9-B4E3-385754C02F2D}"/>
              </a:ext>
            </a:extLst>
          </p:cNvPr>
          <p:cNvSpPr txBox="1"/>
          <p:nvPr/>
        </p:nvSpPr>
        <p:spPr>
          <a:xfrm>
            <a:off x="1294018" y="4070498"/>
            <a:ext cx="2063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Web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ブラウザ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52B10B5-3FBD-4F07-B07F-5272775A0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646" y="1047982"/>
            <a:ext cx="3707584" cy="300266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AB8193F-E161-4015-BEE8-44E8CDA2FB72}"/>
              </a:ext>
            </a:extLst>
          </p:cNvPr>
          <p:cNvSpPr txBox="1"/>
          <p:nvPr/>
        </p:nvSpPr>
        <p:spPr>
          <a:xfrm>
            <a:off x="4602557" y="4255164"/>
            <a:ext cx="4185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ワープロ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（マイクロソフト・ワード）</a:t>
            </a:r>
          </a:p>
        </p:txBody>
      </p:sp>
    </p:spTree>
    <p:extLst>
      <p:ext uri="{BB962C8B-B14F-4D97-AF65-F5344CB8AC3E}">
        <p14:creationId xmlns:p14="http://schemas.microsoft.com/office/powerpoint/2010/main" val="20529517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C0F79B-DB6D-46C3-A098-7DCFB2BC6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884692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② プログラムは，コンピュータの動作をコントロール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66B5F763-05FE-4EAA-891B-DA257D47F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87" y="1113694"/>
            <a:ext cx="5007232" cy="3438702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E2C25C3-1718-41B2-8A8D-9DFA4B81B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BACAC3E-37B4-44A5-8E2F-31F406C6372C}"/>
              </a:ext>
            </a:extLst>
          </p:cNvPr>
          <p:cNvSpPr txBox="1"/>
          <p:nvPr/>
        </p:nvSpPr>
        <p:spPr>
          <a:xfrm>
            <a:off x="5329123" y="1678883"/>
            <a:ext cx="38250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言語を使って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ニューラルネットワーク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を作成．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AI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システムを構築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コンテンツ プレースホルダー 4">
            <a:extLst>
              <a:ext uri="{FF2B5EF4-FFF2-40B4-BE49-F238E27FC236}">
                <a16:creationId xmlns:a16="http://schemas.microsoft.com/office/drawing/2014/main" id="{7576B7D8-EC38-F880-4654-A1E559ADFE81}"/>
              </a:ext>
            </a:extLst>
          </p:cNvPr>
          <p:cNvSpPr txBox="1">
            <a:spLocks/>
          </p:cNvSpPr>
          <p:nvPr/>
        </p:nvSpPr>
        <p:spPr>
          <a:xfrm>
            <a:off x="539750" y="5499100"/>
            <a:ext cx="8162993" cy="1276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プログラム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は，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コンピュータ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の動作を細かくコントール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7992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C0F79B-DB6D-46C3-A098-7DCFB2BC6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7818855" cy="994015"/>
          </a:xfrm>
        </p:spPr>
        <p:txBody>
          <a:bodyPr>
            <a:normAutofit/>
          </a:bodyPr>
          <a:lstStyle/>
          <a:p>
            <a:r>
              <a:rPr lang="ja-JP" altLang="en-US" sz="2900" dirty="0"/>
              <a:t>③ プログラムは，</a:t>
            </a:r>
            <a:r>
              <a:rPr kumimoji="1" lang="ja-JP" altLang="en-US" sz="2900" dirty="0"/>
              <a:t>コンピュータ間の連携にも役立つ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E2C25C3-1718-41B2-8A8D-9DFA4B81B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1" name="テキスト ボックス 27">
            <a:extLst>
              <a:ext uri="{FF2B5EF4-FFF2-40B4-BE49-F238E27FC236}">
                <a16:creationId xmlns:a16="http://schemas.microsoft.com/office/drawing/2014/main" id="{2458F1AF-E419-4B8F-9B70-BEA83F433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63" y="2121668"/>
            <a:ext cx="1107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32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8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利用者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5" name="Rectangle 30">
            <a:extLst>
              <a:ext uri="{FF2B5EF4-FFF2-40B4-BE49-F238E27FC236}">
                <a16:creationId xmlns:a16="http://schemas.microsoft.com/office/drawing/2014/main" id="{8515C27C-3A31-4F50-9CC3-6644A673E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8354" y="1750422"/>
            <a:ext cx="3318272" cy="19871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32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8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id="{3587AD63-F07B-4F88-9C0C-8FCF6CF3C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2660" y="2592635"/>
            <a:ext cx="2031325" cy="43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32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8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メイリオ" panose="020B0604030504040204" pitchFamily="50" charset="-128"/>
                <a:cs typeface="+mn-cs"/>
              </a:rPr>
              <a:t>コンピュータ</a:t>
            </a:r>
          </a:p>
        </p:txBody>
      </p:sp>
      <p:sp>
        <p:nvSpPr>
          <p:cNvPr id="38" name="テキスト ボックス 27">
            <a:extLst>
              <a:ext uri="{FF2B5EF4-FFF2-40B4-BE49-F238E27FC236}">
                <a16:creationId xmlns:a16="http://schemas.microsoft.com/office/drawing/2014/main" id="{E0BA8BF8-EBC2-48F5-85EB-B79F507D0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79" y="3268869"/>
            <a:ext cx="11079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32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8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利用者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1" name="Line 38">
            <a:extLst>
              <a:ext uri="{FF2B5EF4-FFF2-40B4-BE49-F238E27FC236}">
                <a16:creationId xmlns:a16="http://schemas.microsoft.com/office/drawing/2014/main" id="{4D018FEA-E320-40C0-91AD-CAB117E3E6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4957" y="1933777"/>
            <a:ext cx="865584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Line 39">
            <a:extLst>
              <a:ext uri="{FF2B5EF4-FFF2-40B4-BE49-F238E27FC236}">
                <a16:creationId xmlns:a16="http://schemas.microsoft.com/office/drawing/2014/main" id="{0404A3E3-14D2-4D6A-8AF4-6AC89F0CE7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02792" y="2233816"/>
            <a:ext cx="1079897" cy="79176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4" name="Line 42">
            <a:extLst>
              <a:ext uri="{FF2B5EF4-FFF2-40B4-BE49-F238E27FC236}">
                <a16:creationId xmlns:a16="http://schemas.microsoft.com/office/drawing/2014/main" id="{313921FB-7E7C-43FC-975A-67BE04650DD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24448" y="2073081"/>
            <a:ext cx="783431" cy="16073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テキスト ボックス 5">
            <a:extLst>
              <a:ext uri="{FF2B5EF4-FFF2-40B4-BE49-F238E27FC236}">
                <a16:creationId xmlns:a16="http://schemas.microsoft.com/office/drawing/2014/main" id="{F83B4CBC-53DE-40E6-AF26-C98785311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0721" y="3903681"/>
            <a:ext cx="44935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32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8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サーバは，サービスを提供する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IT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システム</a:t>
            </a:r>
          </a:p>
        </p:txBody>
      </p:sp>
      <p:sp>
        <p:nvSpPr>
          <p:cNvPr id="47" name="Text Box 46">
            <a:extLst>
              <a:ext uri="{FF2B5EF4-FFF2-40B4-BE49-F238E27FC236}">
                <a16:creationId xmlns:a16="http://schemas.microsoft.com/office/drawing/2014/main" id="{188845FD-8344-43D4-A79F-6E19A0EC4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200" y="1303146"/>
            <a:ext cx="2031325" cy="43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32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8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メイリオ" panose="020B0604030504040204" pitchFamily="50" charset="-128"/>
                <a:cs typeface="+mn-cs"/>
              </a:rPr>
              <a:t>ネットワーク</a:t>
            </a: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C393171A-256D-4C44-B7A7-1BE9CF6F4865}"/>
              </a:ext>
            </a:extLst>
          </p:cNvPr>
          <p:cNvSpPr/>
          <p:nvPr/>
        </p:nvSpPr>
        <p:spPr>
          <a:xfrm>
            <a:off x="3305824" y="1750422"/>
            <a:ext cx="850771" cy="7511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コンテンツ プレースホルダー 4">
            <a:extLst>
              <a:ext uri="{FF2B5EF4-FFF2-40B4-BE49-F238E27FC236}">
                <a16:creationId xmlns:a16="http://schemas.microsoft.com/office/drawing/2014/main" id="{ABD45CB1-1E6F-1967-1E72-7C82FD4480AF}"/>
              </a:ext>
            </a:extLst>
          </p:cNvPr>
          <p:cNvSpPr txBox="1">
            <a:spLocks/>
          </p:cNvSpPr>
          <p:nvPr/>
        </p:nvSpPr>
        <p:spPr>
          <a:xfrm>
            <a:off x="539750" y="5499100"/>
            <a:ext cx="8162993" cy="1276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コンピュータ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同士の接続でも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プログラム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が必要．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8" name="Text Box 31">
            <a:extLst>
              <a:ext uri="{FF2B5EF4-FFF2-40B4-BE49-F238E27FC236}">
                <a16:creationId xmlns:a16="http://schemas.microsoft.com/office/drawing/2014/main" id="{201AA483-A3FA-EC76-B2C4-205DE1DCB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243" y="2808598"/>
            <a:ext cx="2031325" cy="43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32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8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メイリオ" panose="020B0604030504040204" pitchFamily="50" charset="-128"/>
                <a:cs typeface="+mn-cs"/>
              </a:rPr>
              <a:t>コンピュータ</a:t>
            </a:r>
          </a:p>
        </p:txBody>
      </p:sp>
      <p:sp>
        <p:nvSpPr>
          <p:cNvPr id="9" name="Text Box 31">
            <a:extLst>
              <a:ext uri="{FF2B5EF4-FFF2-40B4-BE49-F238E27FC236}">
                <a16:creationId xmlns:a16="http://schemas.microsoft.com/office/drawing/2014/main" id="{1C6FEF5D-7007-B5B5-DEB8-2C1B71B61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45" y="1729215"/>
            <a:ext cx="2031325" cy="43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32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8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rgbClr val="00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メイリオ" panose="020B0604030504040204" pitchFamily="50" charset="-128"/>
                <a:cs typeface="+mn-cs"/>
              </a:rPr>
              <a:t>コンピュータ</a:t>
            </a:r>
          </a:p>
        </p:txBody>
      </p:sp>
    </p:spTree>
    <p:extLst>
      <p:ext uri="{BB962C8B-B14F-4D97-AF65-F5344CB8AC3E}">
        <p14:creationId xmlns:p14="http://schemas.microsoft.com/office/powerpoint/2010/main" val="26238460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2900" dirty="0"/>
              <a:t>プログラミングの目的</a:t>
            </a:r>
            <a:endParaRPr kumimoji="1" lang="ja-JP" altLang="en-US" sz="29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74421" y="883500"/>
            <a:ext cx="7530988" cy="5333166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ja-JP" altLang="en-US" b="1" dirty="0">
                <a:solidFill>
                  <a:srgbClr val="C00000"/>
                </a:solidFill>
              </a:rPr>
              <a:t>プログラム</a:t>
            </a:r>
            <a:r>
              <a:rPr lang="ja-JP" altLang="en-US" dirty="0"/>
              <a:t>は，</a:t>
            </a:r>
            <a:r>
              <a:rPr lang="ja-JP" altLang="en-US" b="1" dirty="0">
                <a:solidFill>
                  <a:srgbClr val="C00000"/>
                </a:solidFill>
              </a:rPr>
              <a:t>コンピュータ</a:t>
            </a:r>
            <a:r>
              <a:rPr lang="ja-JP" altLang="en-US" dirty="0"/>
              <a:t>に指示を出し，所定の作業を遂行させる</a:t>
            </a:r>
            <a:endParaRPr lang="en-US" altLang="ja-JP" dirty="0"/>
          </a:p>
          <a:p>
            <a:pPr>
              <a:spcBef>
                <a:spcPts val="1200"/>
              </a:spcBef>
            </a:pPr>
            <a:r>
              <a:rPr lang="ja-JP" altLang="en-US" dirty="0"/>
              <a:t>複雑な作業も</a:t>
            </a:r>
            <a:r>
              <a:rPr lang="ja-JP" altLang="en-US" b="1" dirty="0"/>
              <a:t>自動化</a:t>
            </a:r>
            <a:r>
              <a:rPr lang="ja-JP" altLang="en-US" dirty="0"/>
              <a:t>し，効率化することが可能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43" y="3184482"/>
            <a:ext cx="3937928" cy="149444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001856" y="4788754"/>
            <a:ext cx="30160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Python 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ソースコード</a:t>
            </a:r>
          </a:p>
        </p:txBody>
      </p:sp>
      <p:sp>
        <p:nvSpPr>
          <p:cNvPr id="7" name="右矢印 6"/>
          <p:cNvSpPr/>
          <p:nvPr/>
        </p:nvSpPr>
        <p:spPr>
          <a:xfrm>
            <a:off x="5010357" y="3703749"/>
            <a:ext cx="623455" cy="4559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59264" y="4700288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297" y="3225800"/>
            <a:ext cx="2255282" cy="132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173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4" r="28304"/>
          <a:stretch/>
        </p:blipFill>
        <p:spPr>
          <a:xfrm>
            <a:off x="4667250" y="0"/>
            <a:ext cx="4476750" cy="6865139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C1D10E3-8A1C-93DE-BAA9-EFB285F4F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5108047" cy="5333166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ja-JP" altLang="en-US" dirty="0"/>
              <a:t>① </a:t>
            </a:r>
            <a:r>
              <a:rPr lang="ja-JP" altLang="en-US" b="1" dirty="0">
                <a:solidFill>
                  <a:srgbClr val="C00000"/>
                </a:solidFill>
              </a:rPr>
              <a:t>プログラム</a:t>
            </a:r>
            <a:r>
              <a:rPr lang="ja-JP" altLang="en-US" dirty="0"/>
              <a:t>の内容によって，</a:t>
            </a:r>
            <a:r>
              <a:rPr lang="ja-JP" altLang="en-US" b="1" dirty="0">
                <a:solidFill>
                  <a:srgbClr val="C00000"/>
                </a:solidFill>
              </a:rPr>
              <a:t>コンピュータ</a:t>
            </a:r>
            <a:r>
              <a:rPr lang="ja-JP" altLang="en-US" dirty="0"/>
              <a:t>は</a:t>
            </a:r>
            <a:r>
              <a:rPr lang="ja-JP" altLang="en-US" b="1" u="sng" dirty="0">
                <a:solidFill>
                  <a:srgbClr val="C00000"/>
                </a:solidFill>
              </a:rPr>
              <a:t>さまざまな作業を実行</a:t>
            </a:r>
            <a:r>
              <a:rPr lang="ja-JP" altLang="en-US" dirty="0"/>
              <a:t>できる</a:t>
            </a:r>
            <a:endParaRPr lang="en-US" altLang="ja-JP" dirty="0"/>
          </a:p>
          <a:p>
            <a:pPr marL="0" indent="0">
              <a:spcBef>
                <a:spcPts val="1200"/>
              </a:spcBef>
              <a:buNone/>
            </a:pPr>
            <a:r>
              <a:rPr lang="ja-JP" altLang="en-US" dirty="0"/>
              <a:t>② </a:t>
            </a:r>
            <a:r>
              <a:rPr lang="ja-JP" altLang="en-US" b="1" dirty="0">
                <a:solidFill>
                  <a:srgbClr val="C00000"/>
                </a:solidFill>
              </a:rPr>
              <a:t>プログラム</a:t>
            </a:r>
            <a:r>
              <a:rPr lang="ja-JP" altLang="en-US" dirty="0"/>
              <a:t>を利用することで，多くの作業を</a:t>
            </a:r>
            <a:r>
              <a:rPr lang="ja-JP" altLang="en-US" b="1" u="sng" dirty="0">
                <a:solidFill>
                  <a:srgbClr val="FF0000"/>
                </a:solidFill>
              </a:rPr>
              <a:t>自動化</a:t>
            </a:r>
            <a:r>
              <a:rPr lang="ja-JP" altLang="en-US" dirty="0"/>
              <a:t>できる</a:t>
            </a:r>
            <a:endParaRPr lang="en-US" altLang="ja-JP" dirty="0"/>
          </a:p>
          <a:p>
            <a:pPr marL="0" indent="0">
              <a:spcBef>
                <a:spcPts val="1200"/>
              </a:spcBef>
              <a:buNone/>
            </a:pPr>
            <a:r>
              <a:rPr lang="ja-JP" altLang="en-US" dirty="0"/>
              <a:t>③ </a:t>
            </a:r>
            <a:r>
              <a:rPr lang="ja-JP" altLang="en-US" b="1" dirty="0">
                <a:solidFill>
                  <a:srgbClr val="C00000"/>
                </a:solidFill>
              </a:rPr>
              <a:t>プログラム</a:t>
            </a:r>
            <a:r>
              <a:rPr lang="ja-JP" altLang="en-US" dirty="0"/>
              <a:t>で行った作業を</a:t>
            </a:r>
            <a:r>
              <a:rPr lang="ja-JP" altLang="en-US" b="1" u="sng" dirty="0">
                <a:solidFill>
                  <a:srgbClr val="FF0000"/>
                </a:solidFill>
              </a:rPr>
              <a:t>いつでも再現できる</a:t>
            </a:r>
            <a:r>
              <a:rPr lang="ja-JP" altLang="en-US" dirty="0"/>
              <a:t>．</a:t>
            </a:r>
            <a:endParaRPr lang="en-US" altLang="ja-JP" dirty="0"/>
          </a:p>
          <a:p>
            <a:pPr marL="0" indent="0">
              <a:spcBef>
                <a:spcPts val="1200"/>
              </a:spcBef>
              <a:buNone/>
            </a:pPr>
            <a:r>
              <a:rPr lang="ja-JP" altLang="en-US" dirty="0"/>
              <a:t>④ </a:t>
            </a:r>
            <a:r>
              <a:rPr lang="ja-JP" altLang="en-US" b="1" dirty="0">
                <a:solidFill>
                  <a:srgbClr val="C00000"/>
                </a:solidFill>
              </a:rPr>
              <a:t>プログラム</a:t>
            </a:r>
            <a:r>
              <a:rPr lang="ja-JP" altLang="en-US" dirty="0"/>
              <a:t>は柔軟性がある．変更により，</a:t>
            </a:r>
            <a:r>
              <a:rPr lang="ja-JP" altLang="en-US" b="1" u="sng" dirty="0">
                <a:solidFill>
                  <a:srgbClr val="C00000"/>
                </a:solidFill>
              </a:rPr>
              <a:t>プログラムの</a:t>
            </a:r>
            <a:r>
              <a:rPr lang="ja-JP" altLang="en-US" b="1" u="sng">
                <a:solidFill>
                  <a:srgbClr val="C00000"/>
                </a:solidFill>
              </a:rPr>
              <a:t>動作を簡単に</a:t>
            </a:r>
            <a:r>
              <a:rPr lang="ja-JP" altLang="en-US" b="1" u="sng" dirty="0">
                <a:solidFill>
                  <a:srgbClr val="C00000"/>
                </a:solidFill>
              </a:rPr>
              <a:t>調整できる</a:t>
            </a:r>
            <a:endParaRPr lang="en-US" altLang="ja-JP" b="1" u="sng" dirty="0">
              <a:solidFill>
                <a:srgbClr val="C00000"/>
              </a:solidFill>
            </a:endParaRPr>
          </a:p>
          <a:p>
            <a:endParaRPr lang="ja-JP" altLang="en-US" dirty="0"/>
          </a:p>
        </p:txBody>
      </p:sp>
      <p:sp>
        <p:nvSpPr>
          <p:cNvPr id="9" name="タイトル 8">
            <a:extLst>
              <a:ext uri="{FF2B5EF4-FFF2-40B4-BE49-F238E27FC236}">
                <a16:creationId xmlns:a16="http://schemas.microsoft.com/office/drawing/2014/main" id="{738A3EB0-E328-8FE0-E52B-B626E7063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プログラミングの利点</a:t>
            </a:r>
          </a:p>
        </p:txBody>
      </p:sp>
    </p:spTree>
    <p:extLst>
      <p:ext uri="{BB962C8B-B14F-4D97-AF65-F5344CB8AC3E}">
        <p14:creationId xmlns:p14="http://schemas.microsoft.com/office/powerpoint/2010/main" val="531339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1" r="33021"/>
          <a:stretch/>
        </p:blipFill>
        <p:spPr>
          <a:xfrm>
            <a:off x="20" y="10"/>
            <a:ext cx="2373066" cy="5042289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73086" y="2198451"/>
            <a:ext cx="6355868" cy="43404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①多様な技術の理解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②コンピュータとプログラミングの基礎知識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③</a:t>
            </a:r>
            <a:r>
              <a:rPr lang="en-US" altLang="ja-JP" sz="2400" b="1" dirty="0">
                <a:solidFill>
                  <a:srgbClr val="374151"/>
                </a:solidFill>
                <a:latin typeface="Söhne"/>
              </a:rPr>
              <a:t>AI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とプログラミングの深い関連性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endParaRPr lang="en-US" altLang="ja-JP" sz="2400" dirty="0">
              <a:solidFill>
                <a:srgbClr val="374151"/>
              </a:solidFill>
              <a:latin typeface="Söhne"/>
            </a:endParaRPr>
          </a:p>
          <a:p>
            <a:pPr marL="0" indent="0">
              <a:buNone/>
            </a:pPr>
            <a:r>
              <a:rPr lang="ja-JP" altLang="en-US" sz="2400" dirty="0"/>
              <a:t>これらの要素を総合的に理解し，技術者としての能力を高め，新しい発見やアイデアの創出につなげることを目指す．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9B579F3-634F-4421-A7A2-7ACFF7FD9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目標</a:t>
            </a:r>
          </a:p>
        </p:txBody>
      </p:sp>
    </p:spTree>
    <p:extLst>
      <p:ext uri="{BB962C8B-B14F-4D97-AF65-F5344CB8AC3E}">
        <p14:creationId xmlns:p14="http://schemas.microsoft.com/office/powerpoint/2010/main" val="165505339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4DF9B-6657-9DF0-720D-863AEF58B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7A4BF7-C344-2F42-2715-EE7DB3FCE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2900" dirty="0"/>
              <a:t>プログラミングの基本と意義まとめ</a:t>
            </a:r>
            <a:endParaRPr kumimoji="1" lang="ja-JP" altLang="en-US" sz="29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57560A7-0F22-0EA2-1BEA-38081A79D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421" y="883500"/>
            <a:ext cx="7530988" cy="5333166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ja-JP" altLang="en-US" sz="2400" dirty="0"/>
              <a:t>コンピュータは，</a:t>
            </a:r>
            <a:r>
              <a:rPr lang="ja-JP" altLang="en-US" sz="2400" b="1" dirty="0"/>
              <a:t>プログラムの指示に従って動作</a:t>
            </a:r>
            <a:r>
              <a:rPr lang="ja-JP" altLang="en-US" sz="2400" dirty="0"/>
              <a:t>するものである．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dirty="0"/>
              <a:t>プログラミングは，創造的な活動として</a:t>
            </a:r>
            <a:r>
              <a:rPr lang="ja-JP" altLang="en-US" sz="2400" b="1" dirty="0"/>
              <a:t>プログラムを設計・作成</a:t>
            </a:r>
            <a:r>
              <a:rPr lang="ja-JP" altLang="en-US" sz="2400" dirty="0"/>
              <a:t>することである．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dirty="0"/>
              <a:t>プログラムは，</a:t>
            </a:r>
            <a:r>
              <a:rPr lang="ja-JP" altLang="en-US" sz="2400" b="1" dirty="0"/>
              <a:t>コンピュータの動作を詳細にコントロール</a:t>
            </a:r>
            <a:r>
              <a:rPr lang="ja-JP" altLang="en-US" sz="2400" dirty="0"/>
              <a:t>する．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dirty="0"/>
              <a:t>プログラムを活用することで，</a:t>
            </a:r>
            <a:r>
              <a:rPr lang="ja-JP" altLang="en-US" sz="2400" b="1" dirty="0"/>
              <a:t>複雑な作業も自動化</a:t>
            </a:r>
            <a:r>
              <a:rPr lang="ja-JP" altLang="en-US" sz="2400" dirty="0"/>
              <a:t>が可能である．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dirty="0"/>
              <a:t>プログラムは，</a:t>
            </a:r>
            <a:r>
              <a:rPr lang="ja-JP" altLang="en-US" sz="2400" b="1" dirty="0"/>
              <a:t>作業の再現性</a:t>
            </a:r>
            <a:r>
              <a:rPr lang="ja-JP" altLang="en-US" sz="2400" dirty="0"/>
              <a:t>と</a:t>
            </a:r>
            <a:r>
              <a:rPr lang="ja-JP" altLang="en-US" sz="2400" b="1" dirty="0"/>
              <a:t>柔軟な変更が可能</a:t>
            </a:r>
            <a:r>
              <a:rPr lang="ja-JP" altLang="en-US" sz="2400" dirty="0"/>
              <a:t>という利点を持つ．</a:t>
            </a: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9516F2-BEE5-B2CB-87BA-E6B41DA58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5527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C3B694-16AB-C704-524C-E5F7BA809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8C2A526-FEB3-341A-D8D6-C06D57AD2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9D2C25-C6E8-28F5-101C-1EABABD94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D79554E-905F-6406-F4E0-585025CEC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668" y="1741337"/>
            <a:ext cx="7412477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1-5. Python</a:t>
            </a:r>
            <a:r>
              <a:rPr lang="ja-JP" altLang="en-US" sz="4500" dirty="0">
                <a:solidFill>
                  <a:schemeClr val="tx2"/>
                </a:solidFill>
              </a:rPr>
              <a:t>言語の特徴とプログラミングの可能性</a:t>
            </a:r>
            <a:br>
              <a:rPr lang="en-US" altLang="ja-JP" sz="4500" dirty="0">
                <a:solidFill>
                  <a:schemeClr val="tx2"/>
                </a:solidFill>
              </a:rPr>
            </a:br>
            <a:endParaRPr lang="ja-JP" altLang="en-US" sz="4500" dirty="0">
              <a:solidFill>
                <a:schemeClr val="tx2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52CCFB-9111-B197-EE1F-0A3EB1B680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086843-71B7-229A-E316-C4E106740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877302-F529-15AC-9D19-41F640DBA6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C270FD6-EFDD-5875-AC28-51E7D77E70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3BE1170-5CD9-A415-9524-C34DD44C6B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25F0160-291F-6D79-0C1E-BF9FAF69B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65D4E1-2409-6659-F3CB-04D927CBF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ADFC99C-F30D-0BAB-5B15-4068069C2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3C55293-EECE-458D-C746-5B5281580F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AD684F1-AA48-DB31-60CB-AC9BF44B9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443B3BF-2634-441A-4912-FD196BCAC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6A4088B-EF2F-BABC-8116-2FF8C36C2F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287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C1D10E3-8A1C-93DE-BAA9-EFB285F4F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1047750"/>
            <a:ext cx="3628390" cy="5145817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altLang="ja-JP" b="1" i="0" dirty="0">
                <a:solidFill>
                  <a:srgbClr val="C00000"/>
                </a:solidFill>
                <a:effectLst/>
                <a:latin typeface="Söhne"/>
              </a:rPr>
              <a:t>Python</a:t>
            </a:r>
            <a:r>
              <a:rPr lang="en-US" altLang="ja-JP" b="0" i="0" dirty="0">
                <a:effectLst/>
                <a:latin typeface="Söhne"/>
              </a:rPr>
              <a:t> </a:t>
            </a:r>
            <a:r>
              <a:rPr lang="ja-JP" altLang="en-US" b="0" i="0" dirty="0">
                <a:effectLst/>
                <a:latin typeface="Söhne"/>
              </a:rPr>
              <a:t>は多くの人々に利用されている</a:t>
            </a:r>
            <a:r>
              <a:rPr kumimoji="1" lang="ja-JP" altLang="en-US" b="1" dirty="0"/>
              <a:t>プログラミング言語</a:t>
            </a:r>
            <a:r>
              <a:rPr kumimoji="1" lang="ja-JP" altLang="en-US" dirty="0"/>
              <a:t>の１つ</a:t>
            </a:r>
            <a:endParaRPr kumimoji="1" lang="en-US" altLang="ja-JP" dirty="0"/>
          </a:p>
          <a:p>
            <a:pPr>
              <a:spcBef>
                <a:spcPts val="1200"/>
              </a:spcBef>
            </a:pPr>
            <a:r>
              <a:rPr lang="ja-JP" altLang="en-US" b="1" i="0" dirty="0">
                <a:effectLst/>
                <a:latin typeface="Söhne"/>
              </a:rPr>
              <a:t>読みやすさ</a:t>
            </a:r>
            <a:r>
              <a:rPr lang="ja-JP" altLang="en-US" dirty="0">
                <a:latin typeface="Söhne"/>
              </a:rPr>
              <a:t>，</a:t>
            </a:r>
            <a:r>
              <a:rPr lang="ja-JP" altLang="en-US" b="1" i="0" dirty="0">
                <a:effectLst/>
                <a:latin typeface="Söhne"/>
              </a:rPr>
              <a:t>書きやすさ</a:t>
            </a:r>
            <a:r>
              <a:rPr lang="ja-JP" altLang="en-US" b="0" i="0" dirty="0">
                <a:effectLst/>
                <a:latin typeface="Söhne"/>
              </a:rPr>
              <a:t>，</a:t>
            </a:r>
            <a:r>
              <a:rPr lang="ja-JP" altLang="en-US" b="1" i="0" dirty="0">
                <a:effectLst/>
                <a:latin typeface="Söhne"/>
              </a:rPr>
              <a:t>幅広い応用範囲</a:t>
            </a:r>
            <a:r>
              <a:rPr lang="ja-JP" altLang="en-US" b="0" i="0" dirty="0">
                <a:effectLst/>
                <a:latin typeface="Söhne"/>
              </a:rPr>
              <a:t>が特徴</a:t>
            </a:r>
            <a:endParaRPr kumimoji="1" lang="en-US" altLang="ja-JP" dirty="0"/>
          </a:p>
          <a:p>
            <a:endParaRPr lang="ja-JP" altLang="en-US" sz="19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r="45655" b="-1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29550" y="6356350"/>
            <a:ext cx="6858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52335CED-57F0-6FA7-3F1F-5BCFB9BE8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1881605" cy="469865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Python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41255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FB4C9A-9A7B-C8A3-71D4-C2E7AD406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sz="3200" dirty="0"/>
              <a:t>Python </a:t>
            </a:r>
            <a:r>
              <a:rPr kumimoji="1" lang="ja-JP" altLang="en-US" sz="3200" dirty="0"/>
              <a:t>言語</a:t>
            </a:r>
            <a:r>
              <a:rPr lang="ja-JP" altLang="en-US" sz="3200" dirty="0"/>
              <a:t>が広く使用されている理由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FF1780-19A9-6837-B947-106A46AAC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kumimoji="1" lang="ja-JP" altLang="en-US" sz="2000" b="1" u="sng" dirty="0"/>
              <a:t>文法のシンプルさ</a:t>
            </a:r>
            <a:r>
              <a:rPr kumimoji="1" lang="en-US" altLang="ja-JP" sz="2000" b="1" u="sng" dirty="0"/>
              <a:t> </a:t>
            </a:r>
          </a:p>
          <a:p>
            <a:r>
              <a:rPr lang="en-US" altLang="ja-JP" sz="2000" b="1" i="0" dirty="0">
                <a:effectLst/>
                <a:latin typeface="メイリオ" panose="020B0604030504040204" pitchFamily="50" charset="-128"/>
              </a:rPr>
              <a:t>Python</a:t>
            </a:r>
            <a:r>
              <a:rPr lang="en-US" altLang="ja-JP" sz="2000" b="0" i="0" dirty="0">
                <a:effectLst/>
                <a:latin typeface="メイリオ" panose="020B0604030504040204" pitchFamily="50" charset="-128"/>
              </a:rPr>
              <a:t> </a:t>
            </a:r>
            <a:r>
              <a:rPr lang="ja-JP" altLang="en-US" sz="2000" b="0" i="0" dirty="0">
                <a:effectLst/>
                <a:latin typeface="メイリオ" panose="020B0604030504040204" pitchFamily="50" charset="-128"/>
              </a:rPr>
              <a:t>は</a:t>
            </a:r>
            <a:r>
              <a:rPr lang="ja-JP" altLang="en-US" sz="2000" dirty="0">
                <a:latin typeface="メイリオ" panose="020B0604030504040204" pitchFamily="50" charset="-128"/>
              </a:rPr>
              <a:t>，</a:t>
            </a:r>
            <a:r>
              <a:rPr lang="ja-JP" altLang="en-US" sz="2000" b="1" dirty="0">
                <a:latin typeface="メイリオ" panose="020B0604030504040204" pitchFamily="50" charset="-128"/>
              </a:rPr>
              <a:t>直感的で読みやすい</a:t>
            </a:r>
            <a:r>
              <a:rPr lang="ja-JP" altLang="en-US" sz="2000" dirty="0">
                <a:latin typeface="メイリオ" panose="020B0604030504040204" pitchFamily="50" charset="-128"/>
              </a:rPr>
              <a:t>文法</a:t>
            </a:r>
            <a:endParaRPr lang="en-US" altLang="ja-JP" sz="2000" b="1" dirty="0">
              <a:latin typeface="メイリオ" panose="020B0604030504040204" pitchFamily="50" charset="-128"/>
            </a:endParaRPr>
          </a:p>
          <a:p>
            <a:r>
              <a:rPr kumimoji="1" lang="ja-JP" altLang="en-US" sz="2000" dirty="0"/>
              <a:t>例えば、</a:t>
            </a:r>
            <a:r>
              <a:rPr kumimoji="1" lang="en-US" altLang="ja-JP" sz="2000" b="1" dirty="0"/>
              <a:t>print </a:t>
            </a:r>
            <a:r>
              <a:rPr kumimoji="1" lang="ja-JP" altLang="en-US" sz="2000" dirty="0"/>
              <a:t>で簡単に</a:t>
            </a:r>
            <a:r>
              <a:rPr kumimoji="1" lang="ja-JP" altLang="en-US" sz="2000" b="1" dirty="0"/>
              <a:t>出力</a:t>
            </a:r>
            <a:r>
              <a:rPr kumimoji="1" lang="ja-JP" altLang="en-US" sz="2000" dirty="0"/>
              <a:t>できる、</a:t>
            </a:r>
            <a:r>
              <a:rPr kumimoji="1" lang="en-US" altLang="ja-JP" sz="2000" b="1" dirty="0"/>
              <a:t>if </a:t>
            </a:r>
            <a:r>
              <a:rPr kumimoji="1" lang="ja-JP" altLang="en-US" sz="2000" dirty="0"/>
              <a:t>や </a:t>
            </a:r>
            <a:r>
              <a:rPr kumimoji="1" lang="en-US" altLang="ja-JP" sz="2000" b="1" dirty="0"/>
              <a:t>else </a:t>
            </a:r>
            <a:r>
              <a:rPr kumimoji="1" lang="ja-JP" altLang="en-US" sz="2000" dirty="0"/>
              <a:t>で</a:t>
            </a:r>
            <a:r>
              <a:rPr kumimoji="1" lang="ja-JP" altLang="en-US" sz="2000" b="1" dirty="0"/>
              <a:t>条件分岐</a:t>
            </a:r>
            <a:r>
              <a:rPr kumimoji="1" lang="ja-JP" altLang="en-US" sz="2000" dirty="0"/>
              <a:t>、</a:t>
            </a:r>
            <a:r>
              <a:rPr kumimoji="1" lang="en-US" altLang="ja-JP" sz="2000" b="1" dirty="0"/>
              <a:t>for </a:t>
            </a:r>
            <a:r>
              <a:rPr kumimoji="1" lang="ja-JP" altLang="en-US" sz="2000" dirty="0"/>
              <a:t>や </a:t>
            </a:r>
            <a:r>
              <a:rPr kumimoji="1" lang="en-US" altLang="ja-JP" sz="2000" b="1" dirty="0"/>
              <a:t>while </a:t>
            </a:r>
            <a:r>
              <a:rPr kumimoji="1" lang="ja-JP" altLang="en-US" sz="2000" dirty="0"/>
              <a:t>で</a:t>
            </a:r>
            <a:r>
              <a:rPr lang="ja-JP" altLang="en-US" sz="2000" b="1" dirty="0"/>
              <a:t>繰り返し（ループ）</a:t>
            </a:r>
            <a:endParaRPr lang="en-US" altLang="ja-JP" sz="2000" b="1" dirty="0"/>
          </a:p>
          <a:p>
            <a:endParaRPr kumimoji="1" lang="en-US" altLang="ja-JP" sz="2000" dirty="0"/>
          </a:p>
          <a:p>
            <a:pPr marL="0" indent="0">
              <a:buNone/>
            </a:pPr>
            <a:r>
              <a:rPr kumimoji="1" lang="ja-JP" altLang="en-US" sz="2000" b="1" u="sng" dirty="0"/>
              <a:t>拡張性</a:t>
            </a:r>
            <a:endParaRPr lang="en-US" altLang="ja-JP" sz="2000" b="1" u="sng" dirty="0"/>
          </a:p>
          <a:p>
            <a:r>
              <a:rPr lang="ja-JP" altLang="en-US" sz="2000" b="1" dirty="0">
                <a:latin typeface="メイリオ" panose="020B0604030504040204" pitchFamily="50" charset="-128"/>
              </a:rPr>
              <a:t>多岐にわたる分野で利用</a:t>
            </a:r>
            <a:r>
              <a:rPr lang="ja-JP" altLang="en-US" sz="2000" dirty="0">
                <a:latin typeface="メイリオ" panose="020B0604030504040204" pitchFamily="50" charset="-128"/>
              </a:rPr>
              <a:t>が可能</a:t>
            </a:r>
            <a:endParaRPr lang="en-US" altLang="ja-JP" sz="2000" dirty="0">
              <a:latin typeface="メイリオ" panose="020B0604030504040204" pitchFamily="50" charset="-128"/>
            </a:endParaRPr>
          </a:p>
          <a:p>
            <a:r>
              <a:rPr kumimoji="1" lang="ja-JP" altLang="en-US" sz="2000" dirty="0"/>
              <a:t>例えば、</a:t>
            </a:r>
            <a:r>
              <a:rPr kumimoji="1" lang="ja-JP" altLang="en-US" sz="2000" b="1" dirty="0"/>
              <a:t>関数やクラスを定義</a:t>
            </a:r>
            <a:r>
              <a:rPr kumimoji="1" lang="ja-JP" altLang="en-US" sz="2000" dirty="0"/>
              <a:t>するための </a:t>
            </a:r>
            <a:r>
              <a:rPr kumimoji="1" lang="en-US" altLang="ja-JP" sz="2000" b="1" dirty="0"/>
              <a:t>def</a:t>
            </a:r>
            <a:r>
              <a:rPr kumimoji="1" lang="en-US" altLang="ja-JP" sz="2000" dirty="0"/>
              <a:t> </a:t>
            </a:r>
            <a:r>
              <a:rPr kumimoji="1" lang="ja-JP" altLang="en-US" sz="2000" dirty="0"/>
              <a:t>や </a:t>
            </a:r>
            <a:r>
              <a:rPr kumimoji="1" lang="en-US" altLang="ja-JP" sz="2000" b="1" dirty="0"/>
              <a:t>class</a:t>
            </a:r>
            <a:r>
              <a:rPr kumimoji="1" lang="ja-JP" altLang="en-US" sz="2000" dirty="0"/>
              <a:t>、</a:t>
            </a:r>
            <a:r>
              <a:rPr kumimoji="1" lang="ja-JP" altLang="en-US" sz="2000" b="1" dirty="0"/>
              <a:t>継承</a:t>
            </a:r>
            <a:r>
              <a:rPr kumimoji="1" lang="ja-JP" altLang="en-US" sz="2000" dirty="0"/>
              <a:t>や</a:t>
            </a:r>
            <a:r>
              <a:rPr kumimoji="1" lang="ja-JP" altLang="en-US" sz="2000" b="1" dirty="0"/>
              <a:t>オブジェクトの属性名と値</a:t>
            </a:r>
            <a:r>
              <a:rPr kumimoji="1" lang="ja-JP" altLang="en-US" sz="2000" dirty="0"/>
              <a:t>を操作するための </a:t>
            </a:r>
            <a:r>
              <a:rPr kumimoji="1" lang="en-US" altLang="ja-JP" sz="2000" b="1" dirty="0"/>
              <a:t>super</a:t>
            </a:r>
            <a:r>
              <a:rPr kumimoji="1" lang="en-US" altLang="ja-JP" sz="2000" dirty="0"/>
              <a:t> </a:t>
            </a:r>
            <a:r>
              <a:rPr kumimoji="1" lang="ja-JP" altLang="en-US" sz="2000" dirty="0"/>
              <a:t>や </a:t>
            </a:r>
            <a:r>
              <a:rPr kumimoji="1" lang="en-US" altLang="ja-JP" sz="2000" b="1" dirty="0"/>
              <a:t>vars</a:t>
            </a:r>
            <a:r>
              <a:rPr kumimoji="1" lang="en-US" altLang="ja-JP" sz="2000" dirty="0"/>
              <a:t> </a:t>
            </a:r>
            <a:r>
              <a:rPr kumimoji="1" lang="ja-JP" altLang="en-US" sz="2000" dirty="0"/>
              <a:t>などがある。</a:t>
            </a:r>
          </a:p>
          <a:p>
            <a:pPr marL="0" indent="0">
              <a:buNone/>
            </a:pPr>
            <a:endParaRPr kumimoji="1" lang="en-US" altLang="ja-JP" sz="2000" dirty="0"/>
          </a:p>
          <a:p>
            <a:pPr marL="0" indent="0">
              <a:buNone/>
            </a:pPr>
            <a:r>
              <a:rPr kumimoji="1" lang="ja-JP" altLang="en-US" sz="2000" b="1" u="sng" dirty="0"/>
              <a:t>柔軟性</a:t>
            </a:r>
            <a:endParaRPr lang="en-US" altLang="ja-JP" sz="2000" b="1" u="sng" dirty="0"/>
          </a:p>
          <a:p>
            <a:r>
              <a:rPr lang="ja-JP" altLang="en-US" sz="2000" dirty="0">
                <a:latin typeface="メイリオ" panose="020B0604030504040204" pitchFamily="50" charset="-128"/>
              </a:rPr>
              <a:t>シンプルなスクリプトも、高度なプログラムも作成可能</a:t>
            </a:r>
            <a:endParaRPr lang="en-US" altLang="ja-JP" sz="2000" b="1" dirty="0"/>
          </a:p>
          <a:p>
            <a:r>
              <a:rPr kumimoji="1" lang="ja-JP" altLang="en-US" sz="2000" b="1" dirty="0"/>
              <a:t>オブジェクト指向</a:t>
            </a:r>
            <a:r>
              <a:rPr kumimoji="1" lang="ja-JP" altLang="en-US" sz="2000" dirty="0"/>
              <a:t>の機能を持ち、</a:t>
            </a:r>
            <a:r>
              <a:rPr kumimoji="1" lang="en-US" altLang="ja-JP" sz="2000" b="1" dirty="0"/>
              <a:t>__</a:t>
            </a:r>
            <a:r>
              <a:rPr kumimoji="1" lang="en-US" altLang="ja-JP" sz="2000" b="1" dirty="0" err="1"/>
              <a:t>init</a:t>
            </a:r>
            <a:r>
              <a:rPr kumimoji="1" lang="en-US" altLang="ja-JP" sz="2000" b="1" dirty="0"/>
              <a:t>__ </a:t>
            </a:r>
            <a:r>
              <a:rPr kumimoji="1" lang="ja-JP" altLang="en-US" sz="2000" dirty="0"/>
              <a:t>や </a:t>
            </a:r>
            <a:r>
              <a:rPr kumimoji="1" lang="en-US" altLang="ja-JP" sz="2000" b="1" dirty="0"/>
              <a:t>self</a:t>
            </a:r>
            <a:r>
              <a:rPr kumimoji="1" lang="en-US" altLang="ja-JP" sz="2000" dirty="0"/>
              <a:t> </a:t>
            </a:r>
            <a:r>
              <a:rPr kumimoji="1" lang="ja-JP" altLang="en-US" sz="2000" dirty="0"/>
              <a:t>のようなキーワードを使用して</a:t>
            </a:r>
            <a:r>
              <a:rPr kumimoji="1" lang="ja-JP" altLang="en-US" sz="2000" b="1" dirty="0"/>
              <a:t>クラス</a:t>
            </a:r>
            <a:r>
              <a:rPr kumimoji="1" lang="ja-JP" altLang="en-US" sz="2000" dirty="0"/>
              <a:t>を利用できる。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D361556-1F0E-71C8-8FC4-E12042AFC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767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58A90F-92D6-4F03-8819-199DBCBC9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trinket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CC115E-177C-4A9A-B883-1E1A7F497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962761"/>
          </a:xfrm>
        </p:spPr>
        <p:txBody>
          <a:bodyPr>
            <a:normAutofit/>
          </a:bodyPr>
          <a:lstStyle/>
          <a:p>
            <a:r>
              <a:rPr lang="en-US" altLang="ja-JP" sz="2400" b="1" dirty="0"/>
              <a:t>Trinket</a:t>
            </a:r>
            <a:r>
              <a:rPr lang="en-US" altLang="ja-JP" sz="2400" dirty="0"/>
              <a:t> </a:t>
            </a:r>
            <a:r>
              <a:rPr lang="ja-JP" altLang="en-US" sz="2400" dirty="0"/>
              <a:t>は</a:t>
            </a:r>
            <a:r>
              <a:rPr lang="ja-JP" altLang="en-US" sz="2400" b="1" dirty="0"/>
              <a:t>オンライン</a:t>
            </a:r>
            <a:r>
              <a:rPr lang="ja-JP" altLang="en-US" sz="2400" dirty="0"/>
              <a:t>の </a:t>
            </a:r>
            <a:r>
              <a:rPr lang="en-US" altLang="ja-JP" sz="2400" b="1" dirty="0"/>
              <a:t>Python</a:t>
            </a:r>
            <a:r>
              <a:rPr lang="ja-JP" altLang="en-US" sz="2400" b="1" dirty="0"/>
              <a:t>、</a:t>
            </a:r>
            <a:r>
              <a:rPr lang="en-US" altLang="ja-JP" sz="2400" b="1" dirty="0"/>
              <a:t>HTML </a:t>
            </a:r>
            <a:r>
              <a:rPr lang="ja-JP" altLang="en-US" sz="2400" dirty="0"/>
              <a:t>等の</a:t>
            </a:r>
            <a:r>
              <a:rPr lang="ja-JP" altLang="en-US" sz="2400" b="1" dirty="0"/>
              <a:t>学習サイト</a:t>
            </a:r>
            <a:endParaRPr lang="en-US" altLang="ja-JP" sz="2400" b="1" dirty="0"/>
          </a:p>
          <a:p>
            <a:r>
              <a:rPr lang="ja-JP" altLang="en-US" sz="2400" dirty="0"/>
              <a:t>ブラウザで動作</a:t>
            </a:r>
            <a:endParaRPr lang="en-US" altLang="ja-JP" sz="2400" dirty="0"/>
          </a:p>
          <a:p>
            <a:r>
              <a:rPr lang="ja-JP" altLang="en-US" sz="2400" dirty="0"/>
              <a:t>有料の機能と無料の機能がある</a:t>
            </a:r>
            <a:endParaRPr lang="en-US" altLang="ja-JP" sz="2400" dirty="0"/>
          </a:p>
          <a:p>
            <a:r>
              <a:rPr lang="ja-JP" altLang="en-US" sz="2400" b="1" dirty="0"/>
              <a:t>自分が作成した </a:t>
            </a:r>
            <a:r>
              <a:rPr lang="en-US" altLang="ja-JP" sz="2400" b="1" dirty="0"/>
              <a:t>Python </a:t>
            </a:r>
            <a:r>
              <a:rPr lang="ja-JP" altLang="en-US" sz="2400" b="1" dirty="0"/>
              <a:t>プログラムを公開し、他の人に実行してもらうことが可能</a:t>
            </a:r>
            <a:r>
              <a:rPr lang="ja-JP" altLang="en-US" sz="2400" dirty="0"/>
              <a:t>（そのとき、書き替えて実行も可能）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en-US" altLang="ja-JP" sz="2400" b="1" dirty="0"/>
              <a:t>Python </a:t>
            </a:r>
            <a:r>
              <a:rPr lang="ja-JP" altLang="en-US" sz="2400" b="1" dirty="0"/>
              <a:t>の標準機能</a:t>
            </a:r>
            <a:r>
              <a:rPr lang="ja-JP" altLang="en-US" sz="2400" dirty="0"/>
              <a:t>を登載、その他、次の外部ライブラリがインストール済み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dirty="0" err="1"/>
              <a:t>matplotlib.pyplot</a:t>
            </a:r>
            <a:r>
              <a:rPr lang="en-US" altLang="ja-JP" sz="2400" dirty="0"/>
              <a:t>, </a:t>
            </a:r>
            <a:r>
              <a:rPr lang="en-US" altLang="ja-JP" sz="2400" dirty="0" err="1"/>
              <a:t>numpy</a:t>
            </a:r>
            <a:r>
              <a:rPr lang="en-US" altLang="ja-JP" sz="2400" dirty="0"/>
              <a:t>, processing, </a:t>
            </a:r>
            <a:r>
              <a:rPr lang="en-US" altLang="ja-JP" sz="2400" dirty="0" err="1"/>
              <a:t>pygal</a:t>
            </a:r>
            <a:endParaRPr lang="en-US" altLang="ja-JP" sz="2400" dirty="0"/>
          </a:p>
          <a:p>
            <a:pPr marL="0" indent="0">
              <a:buNone/>
            </a:pPr>
            <a:endParaRPr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15B582-13F3-4F13-B0B0-2DF096846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5143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CC115E-177C-4A9A-B883-1E1A7F497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585480"/>
            <a:ext cx="8822156" cy="6223534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altLang="ja-JP" sz="2400" b="1" dirty="0"/>
              <a:t>trinket</a:t>
            </a:r>
            <a:r>
              <a:rPr lang="en-US" altLang="ja-JP" sz="2400" dirty="0"/>
              <a:t> </a:t>
            </a:r>
            <a:r>
              <a:rPr lang="ja-JP" altLang="en-US" sz="2400" dirty="0"/>
              <a:t>は </a:t>
            </a:r>
            <a:r>
              <a:rPr lang="en-US" altLang="ja-JP" sz="2400" b="1" dirty="0"/>
              <a:t>Python, HTML </a:t>
            </a:r>
            <a:r>
              <a:rPr lang="ja-JP" altLang="en-US" sz="2400" b="1" dirty="0"/>
              <a:t>などのプログラムを書き実行できる</a:t>
            </a:r>
            <a:r>
              <a:rPr lang="ja-JP" altLang="en-US" sz="2400" dirty="0"/>
              <a:t>サイト</a:t>
            </a:r>
            <a:endParaRPr lang="en-US" altLang="ja-JP" sz="2400" dirty="0"/>
          </a:p>
          <a:p>
            <a:r>
              <a:rPr lang="en-US" altLang="ja-JP" sz="2400" dirty="0">
                <a:hlinkClick r:id="rId2"/>
              </a:rPr>
              <a:t>https://trinket.io/python/0fd59392c8</a:t>
            </a: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のように、違うプログラムには違う </a:t>
            </a:r>
            <a:r>
              <a:rPr lang="en-US" altLang="ja-JP" sz="2400" dirty="0"/>
              <a:t>URL </a:t>
            </a:r>
            <a:r>
              <a:rPr lang="ja-JP" altLang="en-US" sz="2400" dirty="0"/>
              <a:t>が割り当てられる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r>
              <a:rPr lang="ja-JP" altLang="en-US" sz="2400" dirty="0"/>
              <a:t>実行が開始しないときは、「</a:t>
            </a:r>
            <a:r>
              <a:rPr lang="ja-JP" altLang="en-US" sz="2400" b="1" dirty="0"/>
              <a:t>実行ボタン</a:t>
            </a:r>
            <a:r>
              <a:rPr lang="ja-JP" altLang="en-US" sz="2400" dirty="0"/>
              <a:t>」で</a:t>
            </a:r>
            <a:r>
              <a:rPr lang="ja-JP" altLang="en-US" sz="2400" b="1" dirty="0"/>
              <a:t>実行</a:t>
            </a:r>
            <a:endParaRPr lang="en-US" altLang="ja-JP" sz="2400" b="1" dirty="0"/>
          </a:p>
          <a:p>
            <a:r>
              <a:rPr lang="ja-JP" altLang="en-US" sz="2400" dirty="0"/>
              <a:t>ソースコードを</a:t>
            </a:r>
            <a:r>
              <a:rPr lang="ja-JP" altLang="en-US" sz="2400" b="1" dirty="0"/>
              <a:t>書き替えて再度実行</a:t>
            </a:r>
            <a:r>
              <a:rPr lang="ja-JP" altLang="en-US" sz="2400" dirty="0"/>
              <a:t>することも可能</a:t>
            </a:r>
            <a:endParaRPr lang="en-US" altLang="ja-JP" sz="24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50F07C5-FB06-0A1B-074A-B52D19376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234" y="2327545"/>
            <a:ext cx="4717189" cy="230906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158A90F-92D6-4F03-8819-199DBCBC9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trinket </a:t>
            </a:r>
            <a:r>
              <a:rPr kumimoji="1" lang="ja-JP" altLang="en-US" dirty="0"/>
              <a:t>でのプログラム実行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15B582-13F3-4F13-B0B0-2DF096846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右中かっこ 6">
            <a:extLst>
              <a:ext uri="{FF2B5EF4-FFF2-40B4-BE49-F238E27FC236}">
                <a16:creationId xmlns:a16="http://schemas.microsoft.com/office/drawing/2014/main" id="{5CFE043C-DC4C-4062-B60C-FD394D4CC3EC}"/>
              </a:ext>
            </a:extLst>
          </p:cNvPr>
          <p:cNvSpPr/>
          <p:nvPr/>
        </p:nvSpPr>
        <p:spPr>
          <a:xfrm rot="5400000">
            <a:off x="2472981" y="3758073"/>
            <a:ext cx="218512" cy="246603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右中かっこ 7">
            <a:extLst>
              <a:ext uri="{FF2B5EF4-FFF2-40B4-BE49-F238E27FC236}">
                <a16:creationId xmlns:a16="http://schemas.microsoft.com/office/drawing/2014/main" id="{8854BCCF-7937-49F2-9FE6-C07FB349A19B}"/>
              </a:ext>
            </a:extLst>
          </p:cNvPr>
          <p:cNvSpPr/>
          <p:nvPr/>
        </p:nvSpPr>
        <p:spPr>
          <a:xfrm rot="5400000">
            <a:off x="4687849" y="4209624"/>
            <a:ext cx="170463" cy="161098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96BD922-CC0B-412A-9DF4-A337A36CD975}"/>
              </a:ext>
            </a:extLst>
          </p:cNvPr>
          <p:cNvSpPr txBox="1"/>
          <p:nvPr/>
        </p:nvSpPr>
        <p:spPr>
          <a:xfrm>
            <a:off x="1476153" y="5070208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ソースコードの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メイン画面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02784C6-0936-4E5D-91AB-5FF9C54086F2}"/>
              </a:ext>
            </a:extLst>
          </p:cNvPr>
          <p:cNvSpPr txBox="1"/>
          <p:nvPr/>
        </p:nvSpPr>
        <p:spPr>
          <a:xfrm>
            <a:off x="4077673" y="523385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5672B9D-D768-2700-E6C1-AE4C965CF5F4}"/>
              </a:ext>
            </a:extLst>
          </p:cNvPr>
          <p:cNvSpPr/>
          <p:nvPr/>
        </p:nvSpPr>
        <p:spPr>
          <a:xfrm>
            <a:off x="2615459" y="2840145"/>
            <a:ext cx="670867" cy="4027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23A46CF-BB57-F763-CA0A-379D4E7AEFB7}"/>
              </a:ext>
            </a:extLst>
          </p:cNvPr>
          <p:cNvSpPr txBox="1"/>
          <p:nvPr/>
        </p:nvSpPr>
        <p:spPr>
          <a:xfrm>
            <a:off x="3724509" y="2579865"/>
            <a:ext cx="2743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実行、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STOP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ボタン</a:t>
            </a:r>
          </a:p>
        </p:txBody>
      </p:sp>
    </p:spTree>
    <p:extLst>
      <p:ext uri="{BB962C8B-B14F-4D97-AF65-F5344CB8AC3E}">
        <p14:creationId xmlns:p14="http://schemas.microsoft.com/office/powerpoint/2010/main" val="22170282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" r="1063"/>
          <a:stretch/>
        </p:blipFill>
        <p:spPr>
          <a:xfrm>
            <a:off x="4667250" y="0"/>
            <a:ext cx="4476750" cy="6865139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C1D10E3-8A1C-93DE-BAA9-EFB285F4F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5108047" cy="5333166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ja-JP" altLang="en-US" b="1" dirty="0">
                <a:solidFill>
                  <a:srgbClr val="C00000"/>
                </a:solidFill>
              </a:rPr>
              <a:t>ソースコード</a:t>
            </a:r>
            <a:r>
              <a:rPr lang="ja-JP" altLang="en-US" dirty="0"/>
              <a:t>は，</a:t>
            </a:r>
            <a:r>
              <a:rPr lang="ja-JP" altLang="en-US" b="1" dirty="0">
                <a:solidFill>
                  <a:srgbClr val="C00000"/>
                </a:solidFill>
              </a:rPr>
              <a:t>プログラミング言語</a:t>
            </a:r>
            <a:r>
              <a:rPr lang="ja-JP" altLang="en-US" dirty="0"/>
              <a:t>で書かれた</a:t>
            </a:r>
            <a:r>
              <a:rPr lang="ja-JP" altLang="en-US" b="1" dirty="0">
                <a:solidFill>
                  <a:srgbClr val="C00000"/>
                </a:solidFill>
              </a:rPr>
              <a:t>プログラム</a:t>
            </a:r>
            <a:r>
              <a:rPr lang="ja-JP" altLang="en-US" dirty="0"/>
              <a:t>のもの</a:t>
            </a:r>
            <a:endParaRPr lang="en-US" altLang="ja-JP" dirty="0"/>
          </a:p>
          <a:p>
            <a:pPr>
              <a:spcBef>
                <a:spcPts val="1200"/>
              </a:spcBef>
            </a:pPr>
            <a:r>
              <a:rPr kumimoji="1" lang="ja-JP" altLang="en-US" dirty="0"/>
              <a:t>人間も</a:t>
            </a:r>
            <a:r>
              <a:rPr kumimoji="1" lang="ja-JP" altLang="en-US" b="1" dirty="0"/>
              <a:t>読み書き</a:t>
            </a:r>
            <a:r>
              <a:rPr kumimoji="1" lang="ja-JP" altLang="en-US" dirty="0"/>
              <a:t>，</a:t>
            </a:r>
            <a:r>
              <a:rPr kumimoji="1" lang="ja-JP" altLang="en-US" b="1" dirty="0"/>
              <a:t>編集</a:t>
            </a:r>
            <a:r>
              <a:rPr kumimoji="1" lang="ja-JP" altLang="en-US" dirty="0"/>
              <a:t>できる</a:t>
            </a:r>
            <a:endParaRPr kumimoji="1" lang="en-US" altLang="ja-JP" dirty="0"/>
          </a:p>
          <a:p>
            <a:pPr>
              <a:spcBef>
                <a:spcPts val="1200"/>
              </a:spcBef>
            </a:pPr>
            <a:r>
              <a:rPr lang="ja-JP" altLang="en-US" b="1" dirty="0">
                <a:solidFill>
                  <a:srgbClr val="C00000"/>
                </a:solidFill>
              </a:rPr>
              <a:t>ソースコード</a:t>
            </a:r>
            <a:r>
              <a:rPr lang="ja-JP" altLang="en-US" dirty="0"/>
              <a:t>により，</a:t>
            </a:r>
            <a:r>
              <a:rPr lang="ja-JP" altLang="en-US" b="1" dirty="0"/>
              <a:t>プログラムの動作を理解</a:t>
            </a:r>
            <a:r>
              <a:rPr lang="ja-JP" altLang="en-US" dirty="0"/>
              <a:t>し，必要に応じて</a:t>
            </a:r>
            <a:r>
              <a:rPr lang="ja-JP" altLang="en-US" b="1" dirty="0"/>
              <a:t>改変</a:t>
            </a:r>
            <a:r>
              <a:rPr lang="ja-JP" altLang="en-US" dirty="0"/>
              <a:t>できる</a:t>
            </a:r>
            <a:endParaRPr lang="en-US" altLang="ja-JP" dirty="0"/>
          </a:p>
          <a:p>
            <a:endParaRPr lang="ja-JP" altLang="en-US" dirty="0"/>
          </a:p>
        </p:txBody>
      </p:sp>
      <p:sp>
        <p:nvSpPr>
          <p:cNvPr id="9" name="タイトル 8">
            <a:extLst>
              <a:ext uri="{FF2B5EF4-FFF2-40B4-BE49-F238E27FC236}">
                <a16:creationId xmlns:a16="http://schemas.microsoft.com/office/drawing/2014/main" id="{738A3EB0-E328-8FE0-E52B-B626E7063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sz="3200"/>
              <a:t>ソースコード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09941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7"/>
            <a:ext cx="4939868" cy="1742273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演習．</a:t>
            </a:r>
            <a:br>
              <a:rPr lang="en-US" altLang="ja-JP" dirty="0"/>
            </a:br>
            <a:r>
              <a:rPr lang="en-US" altLang="ja-JP" dirty="0"/>
              <a:t>Python </a:t>
            </a:r>
            <a:r>
              <a:rPr lang="ja-JP" altLang="en-US" dirty="0"/>
              <a:t>プログラムの実行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endParaRPr lang="en-US" altLang="ja-JP" sz="2400" b="1" dirty="0"/>
          </a:p>
          <a:p>
            <a:pPr>
              <a:spcAft>
                <a:spcPts val="600"/>
              </a:spcAft>
            </a:pPr>
            <a:endParaRPr lang="en-US" altLang="ja-JP" sz="2400" b="1" dirty="0"/>
          </a:p>
          <a:p>
            <a:pPr marL="0" indent="0">
              <a:spcAft>
                <a:spcPts val="600"/>
              </a:spcAft>
              <a:buNone/>
            </a:pPr>
            <a:endParaRPr lang="en-US" altLang="ja-JP" sz="1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0835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AF9A70-3861-8057-F79F-3605FF218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549" y="551286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① </a:t>
            </a:r>
            <a:r>
              <a:rPr lang="en-US" altLang="ja-JP" dirty="0"/>
              <a:t>trinket </a:t>
            </a:r>
            <a:r>
              <a:rPr lang="ja-JP" altLang="en-US" dirty="0"/>
              <a:t>の次のページを開く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b="0" i="0" dirty="0">
                <a:effectLst/>
                <a:latin typeface="Merriweather" panose="00000500000000000000" pitchFamily="2" charset="0"/>
                <a:hlinkClick r:id="rId2"/>
              </a:rPr>
              <a:t>https://trinket.io/python/6c652f1c2f</a:t>
            </a:r>
            <a:endParaRPr lang="en-US" altLang="ja-JP" b="0" i="0" dirty="0">
              <a:effectLst/>
              <a:latin typeface="Merriweather" panose="00000500000000000000" pitchFamily="2" charset="0"/>
            </a:endParaRP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② 実行結果が，次のように表示されることを確認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6C1D8A-4F75-182B-75C2-E9D793C6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4ED4EF91-3CF3-D455-8C60-95123455814E}"/>
              </a:ext>
            </a:extLst>
          </p:cNvPr>
          <p:cNvSpPr txBox="1">
            <a:spLocks/>
          </p:cNvSpPr>
          <p:nvPr/>
        </p:nvSpPr>
        <p:spPr>
          <a:xfrm>
            <a:off x="321844" y="5757591"/>
            <a:ext cx="8025743" cy="102058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実行が開始しないときは、「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実行ボタン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」で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ソースコードを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書き替えて再度実行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することも可能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984CCAB-7257-D89C-7174-9E5F6584D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75" y="2735667"/>
            <a:ext cx="5424041" cy="2525597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BF72D09-CF18-54A3-05FD-E404CF41A5B1}"/>
              </a:ext>
            </a:extLst>
          </p:cNvPr>
          <p:cNvSpPr/>
          <p:nvPr/>
        </p:nvSpPr>
        <p:spPr>
          <a:xfrm>
            <a:off x="1883938" y="2922277"/>
            <a:ext cx="670867" cy="4027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0AD8014-F1FA-FD2C-BE48-B1D2447AF855}"/>
              </a:ext>
            </a:extLst>
          </p:cNvPr>
          <p:cNvSpPr txBox="1"/>
          <p:nvPr/>
        </p:nvSpPr>
        <p:spPr>
          <a:xfrm>
            <a:off x="2992988" y="2661997"/>
            <a:ext cx="2743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実行、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STOP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ボタン</a:t>
            </a:r>
          </a:p>
        </p:txBody>
      </p:sp>
    </p:spTree>
    <p:extLst>
      <p:ext uri="{BB962C8B-B14F-4D97-AF65-F5344CB8AC3E}">
        <p14:creationId xmlns:p14="http://schemas.microsoft.com/office/powerpoint/2010/main" val="26661659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5268282-7AE8-0BBC-E3F0-30DC020C3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33" y="2700629"/>
            <a:ext cx="6181939" cy="2849881"/>
          </a:xfrm>
          <a:prstGeom prst="rect">
            <a:avLst/>
          </a:prstGeo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AF9A70-3861-8057-F79F-3605FF218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549" y="551286"/>
            <a:ext cx="8461208" cy="5333166"/>
          </a:xfrm>
        </p:spPr>
        <p:txBody>
          <a:bodyPr/>
          <a:lstStyle/>
          <a:p>
            <a:pPr marL="0" indent="0">
              <a:buNone/>
            </a:pPr>
            <a:r>
              <a:rPr lang="ja-JP" altLang="en-US" dirty="0"/>
              <a:t>③ </a:t>
            </a:r>
            <a:r>
              <a:rPr lang="en-US" altLang="ja-JP" dirty="0"/>
              <a:t>trinket </a:t>
            </a:r>
            <a:r>
              <a:rPr lang="ja-JP" altLang="en-US" dirty="0"/>
              <a:t>の次のページを開く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b="0" i="0" dirty="0">
                <a:effectLst/>
                <a:latin typeface="Merriweather" panose="00000500000000000000" pitchFamily="2" charset="0"/>
                <a:hlinkClick r:id="rId3"/>
              </a:rPr>
              <a:t>https://trinket.io/python/94d1563844</a:t>
            </a:r>
            <a:endParaRPr lang="en-US" altLang="ja-JP" b="0" i="0" dirty="0">
              <a:effectLst/>
              <a:latin typeface="Merriweather" panose="00000500000000000000" pitchFamily="2" charset="0"/>
            </a:endParaRP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④ 実行結果が，次のように表示されることを確認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6C1D8A-4F75-182B-75C2-E9D793C6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4ED4EF91-3CF3-D455-8C60-95123455814E}"/>
              </a:ext>
            </a:extLst>
          </p:cNvPr>
          <p:cNvSpPr txBox="1">
            <a:spLocks/>
          </p:cNvSpPr>
          <p:nvPr/>
        </p:nvSpPr>
        <p:spPr>
          <a:xfrm>
            <a:off x="321844" y="5757591"/>
            <a:ext cx="8025743" cy="102058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実行が開始しないときは、「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実行ボタン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」で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ソースコードを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書き替えて再度実行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することも可能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BF72D09-CF18-54A3-05FD-E404CF41A5B1}"/>
              </a:ext>
            </a:extLst>
          </p:cNvPr>
          <p:cNvSpPr/>
          <p:nvPr/>
        </p:nvSpPr>
        <p:spPr>
          <a:xfrm>
            <a:off x="1301335" y="2659809"/>
            <a:ext cx="670867" cy="4027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0AD8014-F1FA-FD2C-BE48-B1D2447AF855}"/>
              </a:ext>
            </a:extLst>
          </p:cNvPr>
          <p:cNvSpPr txBox="1"/>
          <p:nvPr/>
        </p:nvSpPr>
        <p:spPr>
          <a:xfrm>
            <a:off x="1828557" y="3038828"/>
            <a:ext cx="2743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実行、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STOP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ボタン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009617A-49C3-18A0-639C-BCC5D518AEAD}"/>
              </a:ext>
            </a:extLst>
          </p:cNvPr>
          <p:cNvSpPr txBox="1"/>
          <p:nvPr/>
        </p:nvSpPr>
        <p:spPr>
          <a:xfrm>
            <a:off x="6885071" y="3893807"/>
            <a:ext cx="23391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ボールが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壁に当たったら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反射する．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28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1-1. AI</a:t>
            </a:r>
            <a:r>
              <a:rPr lang="ja-JP" altLang="en-US" sz="4500" dirty="0">
                <a:solidFill>
                  <a:schemeClr val="tx2"/>
                </a:solidFill>
              </a:rPr>
              <a:t>入門</a:t>
            </a:r>
            <a:br>
              <a:rPr lang="en-US" altLang="ja-JP" sz="4500" dirty="0">
                <a:solidFill>
                  <a:schemeClr val="tx2"/>
                </a:solidFill>
              </a:rPr>
            </a:br>
            <a:endParaRPr lang="ja-JP" altLang="en-US" sz="4500" dirty="0">
              <a:solidFill>
                <a:schemeClr val="tx2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7583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80628"/>
            <a:ext cx="4939868" cy="204314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演習．</a:t>
            </a:r>
            <a:br>
              <a:rPr lang="en-US" altLang="ja-JP" dirty="0"/>
            </a:br>
            <a:r>
              <a:rPr lang="ja-JP" altLang="en-US" dirty="0"/>
              <a:t>簡単なプログラムでも</a:t>
            </a:r>
            <a:br>
              <a:rPr lang="en-US" altLang="ja-JP" dirty="0"/>
            </a:br>
            <a:r>
              <a:rPr lang="ja-JP" altLang="en-US" dirty="0"/>
              <a:t>さまざまなことが可能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4291263"/>
          </a:xfrm>
        </p:spPr>
        <p:txBody>
          <a:bodyPr>
            <a:normAutofit/>
          </a:bodyPr>
          <a:lstStyle/>
          <a:p>
            <a:pPr lvl="1">
              <a:spcAft>
                <a:spcPts val="600"/>
              </a:spcAft>
            </a:pPr>
            <a:endParaRPr lang="en-US" altLang="ja-JP" dirty="0"/>
          </a:p>
          <a:p>
            <a:pPr lvl="1">
              <a:spcAft>
                <a:spcPts val="600"/>
              </a:spcAft>
            </a:pPr>
            <a:endParaRPr lang="en-US" altLang="ja-JP" sz="1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0488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E9D3F17-3296-D696-4B03-BA6E655CA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54851"/>
            <a:ext cx="9144000" cy="2198156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1A535F6-8A1B-F4A0-9BFF-D933245BC7DC}"/>
              </a:ext>
            </a:extLst>
          </p:cNvPr>
          <p:cNvSpPr txBox="1"/>
          <p:nvPr/>
        </p:nvSpPr>
        <p:spPr>
          <a:xfrm>
            <a:off x="341395" y="1418974"/>
            <a:ext cx="846120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① 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trinket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の次のページを開く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 panose="00000500000000000000" pitchFamily="2" charset="0"/>
                <a:ea typeface="游ゴシック" panose="020B0400000000000000" pitchFamily="50" charset="-128"/>
                <a:cs typeface="+mn-cs"/>
                <a:hlinkClick r:id="rId3"/>
              </a:rPr>
              <a:t>https://trinket.io/python/2b804ab19a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rriweather" panose="00000500000000000000" pitchFamily="2" charset="0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②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実行結果が，次のように表示されることを確認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F54B7BC5-4740-1A01-DFAE-9C56339A62C8}"/>
              </a:ext>
            </a:extLst>
          </p:cNvPr>
          <p:cNvSpPr txBox="1">
            <a:spLocks/>
          </p:cNvSpPr>
          <p:nvPr/>
        </p:nvSpPr>
        <p:spPr>
          <a:xfrm>
            <a:off x="414597" y="490595"/>
            <a:ext cx="7861157" cy="73511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オペレーティングシステム（コンピュータ）のタイマーを利用．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現在の日時が表示される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0188D3C-340A-473A-701F-1456BCDC0C1D}"/>
              </a:ext>
            </a:extLst>
          </p:cNvPr>
          <p:cNvSpPr/>
          <p:nvPr/>
        </p:nvSpPr>
        <p:spPr>
          <a:xfrm>
            <a:off x="4970238" y="5215221"/>
            <a:ext cx="3791797" cy="48756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7DE8634-79E4-F6AC-F3FB-768002AAD9B1}"/>
              </a:ext>
            </a:extLst>
          </p:cNvPr>
          <p:cNvSpPr txBox="1"/>
          <p:nvPr/>
        </p:nvSpPr>
        <p:spPr>
          <a:xfrm>
            <a:off x="5779975" y="5994397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現在の日時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6F87B3D-628A-D338-CF65-386F41336389}"/>
              </a:ext>
            </a:extLst>
          </p:cNvPr>
          <p:cNvSpPr txBox="1"/>
          <p:nvPr/>
        </p:nvSpPr>
        <p:spPr>
          <a:xfrm>
            <a:off x="1487347" y="2994426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import datetime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now = datetime.datetime.now()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print(now)</a:t>
            </a:r>
          </a:p>
        </p:txBody>
      </p:sp>
    </p:spTree>
    <p:extLst>
      <p:ext uri="{BB962C8B-B14F-4D97-AF65-F5344CB8AC3E}">
        <p14:creationId xmlns:p14="http://schemas.microsoft.com/office/powerpoint/2010/main" val="30428558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B1145E6E-4608-4EE7-C228-F89112DDE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85" y="3817575"/>
            <a:ext cx="8580227" cy="2660626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1A535F6-8A1B-F4A0-9BFF-D933245BC7DC}"/>
              </a:ext>
            </a:extLst>
          </p:cNvPr>
          <p:cNvSpPr txBox="1"/>
          <p:nvPr/>
        </p:nvSpPr>
        <p:spPr>
          <a:xfrm>
            <a:off x="341395" y="1158302"/>
            <a:ext cx="846120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③ 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trinket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の次のページを開く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 panose="00000500000000000000" pitchFamily="2" charset="0"/>
                <a:ea typeface="游ゴシック" panose="020B0400000000000000" pitchFamily="50" charset="-128"/>
                <a:cs typeface="+mn-cs"/>
                <a:hlinkClick r:id="rId3"/>
              </a:rPr>
              <a:t>https://trinket.io/python/597e5771ff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rriweather" panose="00000500000000000000" pitchFamily="2" charset="0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④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実行結果が，次のように表示されることを確認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F54B7BC5-4740-1A01-DFAE-9C56339A62C8}"/>
              </a:ext>
            </a:extLst>
          </p:cNvPr>
          <p:cNvSpPr txBox="1">
            <a:spLocks/>
          </p:cNvSpPr>
          <p:nvPr/>
        </p:nvSpPr>
        <p:spPr>
          <a:xfrm>
            <a:off x="408785" y="275858"/>
            <a:ext cx="7861157" cy="73511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面積が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7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の正方形の一辺の長さ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0188D3C-340A-473A-701F-1456BCDC0C1D}"/>
              </a:ext>
            </a:extLst>
          </p:cNvPr>
          <p:cNvSpPr/>
          <p:nvPr/>
        </p:nvSpPr>
        <p:spPr>
          <a:xfrm>
            <a:off x="5191196" y="5869295"/>
            <a:ext cx="2419059" cy="48756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18D2FA7-2C2D-2AF5-7558-9AC74D0A053E}"/>
              </a:ext>
            </a:extLst>
          </p:cNvPr>
          <p:cNvSpPr txBox="1"/>
          <p:nvPr/>
        </p:nvSpPr>
        <p:spPr>
          <a:xfrm>
            <a:off x="1753564" y="2875934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import math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print(math.sqrt(7))</a:t>
            </a:r>
          </a:p>
        </p:txBody>
      </p:sp>
    </p:spTree>
    <p:extLst>
      <p:ext uri="{BB962C8B-B14F-4D97-AF65-F5344CB8AC3E}">
        <p14:creationId xmlns:p14="http://schemas.microsoft.com/office/powerpoint/2010/main" val="28891761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980641A-C830-2751-40E5-BDBE65255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70" y="3705678"/>
            <a:ext cx="8596501" cy="2380179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1A535F6-8A1B-F4A0-9BFF-D933245BC7DC}"/>
              </a:ext>
            </a:extLst>
          </p:cNvPr>
          <p:cNvSpPr txBox="1"/>
          <p:nvPr/>
        </p:nvSpPr>
        <p:spPr>
          <a:xfrm>
            <a:off x="341395" y="1127655"/>
            <a:ext cx="846120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⑤ 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trinket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の次のページを開く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 panose="00000500000000000000" pitchFamily="2" charset="0"/>
                <a:ea typeface="游ゴシック" panose="020B0400000000000000" pitchFamily="50" charset="-128"/>
                <a:cs typeface="+mn-cs"/>
                <a:hlinkClick r:id="rId3"/>
              </a:rPr>
              <a:t>https://trinket.io/python/4e3559f879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rriweather" panose="00000500000000000000" pitchFamily="2" charset="0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⑥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実行結果が，次のように表示されることを確認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F54B7BC5-4740-1A01-DFAE-9C56339A62C8}"/>
              </a:ext>
            </a:extLst>
          </p:cNvPr>
          <p:cNvSpPr txBox="1">
            <a:spLocks/>
          </p:cNvSpPr>
          <p:nvPr/>
        </p:nvSpPr>
        <p:spPr>
          <a:xfrm>
            <a:off x="414596" y="175991"/>
            <a:ext cx="7861157" cy="73511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半径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3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の円の面積は？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0188D3C-340A-473A-701F-1456BCDC0C1D}"/>
              </a:ext>
            </a:extLst>
          </p:cNvPr>
          <p:cNvSpPr/>
          <p:nvPr/>
        </p:nvSpPr>
        <p:spPr>
          <a:xfrm>
            <a:off x="5264067" y="5553642"/>
            <a:ext cx="2419059" cy="48756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1690F8B-D1E1-EAD9-B3AB-7D073106BE51}"/>
              </a:ext>
            </a:extLst>
          </p:cNvPr>
          <p:cNvSpPr txBox="1"/>
          <p:nvPr/>
        </p:nvSpPr>
        <p:spPr>
          <a:xfrm>
            <a:off x="2059174" y="2680464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import math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print(3 * 3 * math.pi)</a:t>
            </a:r>
          </a:p>
        </p:txBody>
      </p:sp>
    </p:spTree>
    <p:extLst>
      <p:ext uri="{BB962C8B-B14F-4D97-AF65-F5344CB8AC3E}">
        <p14:creationId xmlns:p14="http://schemas.microsoft.com/office/powerpoint/2010/main" val="34174637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F8A113F2-F03C-9691-B8CF-073351A65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95" y="4460160"/>
            <a:ext cx="8714640" cy="1907245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1A535F6-8A1B-F4A0-9BFF-D933245BC7DC}"/>
              </a:ext>
            </a:extLst>
          </p:cNvPr>
          <p:cNvSpPr txBox="1"/>
          <p:nvPr/>
        </p:nvSpPr>
        <p:spPr>
          <a:xfrm>
            <a:off x="341395" y="1604071"/>
            <a:ext cx="846120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⑦ 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trinket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の次のページを開く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 panose="00000500000000000000" pitchFamily="2" charset="0"/>
                <a:ea typeface="游ゴシック" panose="020B0400000000000000" pitchFamily="50" charset="-128"/>
                <a:cs typeface="+mn-cs"/>
                <a:hlinkClick r:id="rId3"/>
              </a:rPr>
              <a:t>https://trinket.io/python/bdcce27488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rriweather" panose="00000500000000000000" pitchFamily="2" charset="0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⑧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実行結果が，次のように表示されることを確認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F54B7BC5-4740-1A01-DFAE-9C56339A62C8}"/>
              </a:ext>
            </a:extLst>
          </p:cNvPr>
          <p:cNvSpPr txBox="1">
            <a:spLocks/>
          </p:cNvSpPr>
          <p:nvPr/>
        </p:nvSpPr>
        <p:spPr>
          <a:xfrm>
            <a:off x="414597" y="490595"/>
            <a:ext cx="7861157" cy="73511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三角形の２辺の長さが，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４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と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６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で，その間の角度が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６０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度のとき，面積は 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(1/2) ×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4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 ×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6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 × sin(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60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0188D3C-340A-473A-701F-1456BCDC0C1D}"/>
              </a:ext>
            </a:extLst>
          </p:cNvPr>
          <p:cNvSpPr/>
          <p:nvPr/>
        </p:nvSpPr>
        <p:spPr>
          <a:xfrm>
            <a:off x="6383546" y="5802191"/>
            <a:ext cx="2276708" cy="43192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79D9487-C191-5F1F-C8EA-62C4F594DBEE}"/>
              </a:ext>
            </a:extLst>
          </p:cNvPr>
          <p:cNvSpPr txBox="1"/>
          <p:nvPr/>
        </p:nvSpPr>
        <p:spPr>
          <a:xfrm>
            <a:off x="905112" y="3275092"/>
            <a:ext cx="758720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import math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print((1/2) * 4 * 6 * math.sin(60 * math.pi / 180))</a:t>
            </a:r>
          </a:p>
        </p:txBody>
      </p:sp>
    </p:spTree>
    <p:extLst>
      <p:ext uri="{BB962C8B-B14F-4D97-AF65-F5344CB8AC3E}">
        <p14:creationId xmlns:p14="http://schemas.microsoft.com/office/powerpoint/2010/main" val="12340768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142BD0-7230-F2A5-9841-EE2135DFD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プログラミングの可能性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FD43DD3-99BA-2B2A-56A0-8BB5589EA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400" b="1" dirty="0"/>
              <a:t>人間の力を増幅</a:t>
            </a:r>
            <a:r>
              <a:rPr kumimoji="1" lang="ja-JP" altLang="en-US" sz="2400" dirty="0"/>
              <a:t>し、私たちができることを大幅に広げる</a:t>
            </a:r>
            <a:endParaRPr kumimoji="1" lang="en-US" altLang="ja-JP" sz="2400" dirty="0"/>
          </a:p>
          <a:p>
            <a:r>
              <a:rPr kumimoji="1" lang="ja-JP" altLang="en-US" sz="2400" b="1" dirty="0"/>
              <a:t>シミュレーション</a:t>
            </a:r>
            <a:r>
              <a:rPr kumimoji="1" lang="ja-JP" altLang="en-US" sz="2400" dirty="0"/>
              <a:t>、</a:t>
            </a:r>
            <a:r>
              <a:rPr kumimoji="1" lang="ja-JP" altLang="en-US" sz="2400" b="1" dirty="0"/>
              <a:t>大量データ処理</a:t>
            </a:r>
            <a:r>
              <a:rPr kumimoji="1" lang="ja-JP" altLang="en-US" sz="2400" dirty="0"/>
              <a:t>、</a:t>
            </a:r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連携</a:t>
            </a:r>
            <a:r>
              <a:rPr kumimoji="1" lang="ja-JP" altLang="en-US" sz="2400" dirty="0"/>
              <a:t>、</a:t>
            </a:r>
            <a:r>
              <a:rPr kumimoji="1" lang="en-US" altLang="ja-JP" sz="2400" b="1" dirty="0"/>
              <a:t>IT</a:t>
            </a:r>
            <a:r>
              <a:rPr kumimoji="1" lang="ja-JP" altLang="en-US" sz="2400" b="1" dirty="0"/>
              <a:t>システム制作</a:t>
            </a:r>
            <a:r>
              <a:rPr kumimoji="1" lang="ja-JP" altLang="en-US" sz="2400" dirty="0"/>
              <a:t>など、</a:t>
            </a:r>
            <a:r>
              <a:rPr kumimoji="1" lang="ja-JP" altLang="en-US" sz="2400" b="1" dirty="0"/>
              <a:t>さまざまな活動</a:t>
            </a:r>
            <a:r>
              <a:rPr kumimoji="1" lang="ja-JP" altLang="en-US" sz="2400" dirty="0"/>
              <a:t>で役立つ</a:t>
            </a:r>
            <a:endParaRPr kumimoji="1" lang="en-US" altLang="ja-JP" sz="2400" dirty="0"/>
          </a:p>
          <a:p>
            <a:r>
              <a:rPr kumimoji="1" lang="ja-JP" altLang="en-US" sz="2400" dirty="0"/>
              <a:t>プログラミングは</a:t>
            </a:r>
            <a:r>
              <a:rPr kumimoji="1" lang="ja-JP" altLang="en-US" sz="2400" b="1" dirty="0"/>
              <a:t>クリエイティブ</a:t>
            </a:r>
            <a:r>
              <a:rPr kumimoji="1" lang="ja-JP" altLang="en-US" sz="2400" dirty="0"/>
              <a:t>な行為</a:t>
            </a:r>
            <a:endParaRPr kumimoji="1" lang="en-US" altLang="ja-JP" sz="2400" dirty="0"/>
          </a:p>
          <a:p>
            <a:r>
              <a:rPr kumimoji="1" lang="ja-JP" altLang="en-US" sz="2400" dirty="0"/>
              <a:t>さまざまな作業を</a:t>
            </a:r>
            <a:r>
              <a:rPr kumimoji="1" lang="ja-JP" altLang="en-US" sz="2400" b="1" dirty="0"/>
              <a:t>自動化</a:t>
            </a:r>
            <a:r>
              <a:rPr kumimoji="1" lang="ja-JP" altLang="en-US" sz="2400" dirty="0"/>
              <a:t>したいとき、</a:t>
            </a:r>
            <a:r>
              <a:rPr kumimoji="1" lang="ja-JP" altLang="en-US" sz="2400" b="1" dirty="0"/>
              <a:t>問題解決</a:t>
            </a:r>
            <a:r>
              <a:rPr kumimoji="1" lang="ja-JP" altLang="en-US" sz="2400" dirty="0"/>
              <a:t>したいときにも役立つ</a:t>
            </a:r>
            <a:endParaRPr kumimoji="1" lang="en-US" altLang="ja-JP" sz="2400" dirty="0"/>
          </a:p>
          <a:p>
            <a:r>
              <a:rPr kumimoji="1" lang="ja-JP" altLang="en-US" sz="2400" dirty="0"/>
              <a:t>論理的思考力の向上</a:t>
            </a:r>
            <a:endParaRPr kumimoji="1" lang="en-US" altLang="ja-JP" sz="2400" dirty="0"/>
          </a:p>
          <a:p>
            <a:r>
              <a:rPr kumimoji="1" lang="ja-JP" altLang="en-US" sz="2400" dirty="0"/>
              <a:t>問題解決能力の育成</a:t>
            </a:r>
            <a:endParaRPr kumimoji="1" lang="en-US" altLang="ja-JP" sz="2400" dirty="0"/>
          </a:p>
          <a:p>
            <a:r>
              <a:rPr kumimoji="1" lang="ja-JP" altLang="en-US" sz="2400" dirty="0"/>
              <a:t>デジタル社会での必須スキル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57820D-616D-3C49-692A-8724AC38B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4346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C938F7-8206-C71A-5AA1-F4BA0F072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プログラミングの応用分野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44D6734-6774-04B2-D99E-CAEEAF72B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729761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ja-JP" b="1" dirty="0"/>
              <a:t>Web</a:t>
            </a:r>
            <a:r>
              <a:rPr kumimoji="1" lang="ja-JP" altLang="en-US" b="1" dirty="0"/>
              <a:t>開発</a:t>
            </a:r>
          </a:p>
          <a:p>
            <a:pPr marL="0" indent="0">
              <a:buNone/>
            </a:pPr>
            <a:r>
              <a:rPr kumimoji="1" lang="ja-JP" altLang="en-US" dirty="0"/>
              <a:t>フロントエンド（</a:t>
            </a:r>
            <a:r>
              <a:rPr kumimoji="1" lang="en-US" altLang="ja-JP" dirty="0"/>
              <a:t>HTML, CSS, JavaScript</a:t>
            </a:r>
            <a:r>
              <a:rPr kumimoji="1" lang="ja-JP" altLang="en-US" dirty="0"/>
              <a:t>），バックエンド（</a:t>
            </a:r>
            <a:r>
              <a:rPr kumimoji="1" lang="en-US" altLang="ja-JP" dirty="0"/>
              <a:t>Python, Django, Flask</a:t>
            </a:r>
            <a:r>
              <a:rPr kumimoji="1" lang="ja-JP" altLang="en-US" dirty="0"/>
              <a:t>）</a:t>
            </a:r>
          </a:p>
          <a:p>
            <a:r>
              <a:rPr kumimoji="1" lang="ja-JP" altLang="en-US" b="1" dirty="0"/>
              <a:t>データ分析</a:t>
            </a:r>
          </a:p>
          <a:p>
            <a:pPr marL="0" indent="0">
              <a:buNone/>
            </a:pPr>
            <a:r>
              <a:rPr kumimoji="1" lang="ja-JP" altLang="en-US" dirty="0"/>
              <a:t>ビッグデータ処理，統計分析，データビジュアライゼーション</a:t>
            </a:r>
          </a:p>
          <a:p>
            <a:r>
              <a:rPr kumimoji="1" lang="ja-JP" altLang="en-US" b="1" dirty="0"/>
              <a:t>人工知能</a:t>
            </a:r>
          </a:p>
          <a:p>
            <a:pPr marL="0" indent="0">
              <a:buNone/>
            </a:pPr>
            <a:r>
              <a:rPr kumimoji="1" lang="ja-JP" altLang="en-US" dirty="0"/>
              <a:t>自然言語処理，コンピュータビジョン，予測モデリング</a:t>
            </a:r>
          </a:p>
          <a:p>
            <a:r>
              <a:rPr kumimoji="1" lang="ja-JP" altLang="en-US" b="1" dirty="0"/>
              <a:t>ゲーム開発</a:t>
            </a:r>
            <a:endParaRPr kumimoji="1" lang="en-US" altLang="ja-JP" b="1" dirty="0"/>
          </a:p>
          <a:p>
            <a:pPr marL="0" indent="0">
              <a:buNone/>
            </a:pPr>
            <a:r>
              <a:rPr kumimoji="1" lang="en-US" altLang="ja-JP" dirty="0"/>
              <a:t>2D</a:t>
            </a:r>
            <a:r>
              <a:rPr lang="ja-JP" altLang="en-US" dirty="0"/>
              <a:t>ゲーム，</a:t>
            </a:r>
            <a:r>
              <a:rPr kumimoji="1" lang="en-US" altLang="ja-JP" dirty="0"/>
              <a:t>3D</a:t>
            </a:r>
            <a:r>
              <a:rPr kumimoji="1" lang="ja-JP" altLang="en-US" dirty="0"/>
              <a:t>ゲーム，モバイルゲーム</a:t>
            </a:r>
          </a:p>
          <a:p>
            <a:r>
              <a:rPr kumimoji="1" lang="en-US" altLang="ja-JP" b="1" dirty="0"/>
              <a:t>IoT</a:t>
            </a:r>
            <a:r>
              <a:rPr kumimoji="1" lang="ja-JP" altLang="en-US" b="1" dirty="0"/>
              <a:t>（</a:t>
            </a:r>
            <a:r>
              <a:rPr kumimoji="1" lang="en-US" altLang="ja-JP" b="1" dirty="0"/>
              <a:t>Internet of Things</a:t>
            </a:r>
            <a:r>
              <a:rPr kumimoji="1" lang="ja-JP" altLang="en-US" b="1" dirty="0"/>
              <a:t>）</a:t>
            </a:r>
          </a:p>
          <a:p>
            <a:pPr marL="0" indent="0">
              <a:buNone/>
            </a:pPr>
            <a:r>
              <a:rPr kumimoji="1" lang="ja-JP" altLang="en-US" dirty="0"/>
              <a:t>センサーデータの収集と分析，スマートホームシステム</a:t>
            </a:r>
          </a:p>
          <a:p>
            <a:r>
              <a:rPr kumimoji="1" lang="ja-JP" altLang="en-US" b="1" dirty="0"/>
              <a:t>サイバーセキュリティ</a:t>
            </a:r>
          </a:p>
          <a:p>
            <a:pPr marL="0" indent="0">
              <a:buNone/>
            </a:pPr>
            <a:r>
              <a:rPr kumimoji="1" lang="ja-JP" altLang="en-US" dirty="0"/>
              <a:t>ネットワークセキュリティ，暗号化技術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51C0CF0-4940-B387-3E6B-3C4A4B52D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5120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A1A2D-9037-DA7C-C745-5465A167B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812254-7AB4-574D-F8B0-4110F169F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72826"/>
          </a:xfrm>
        </p:spPr>
        <p:txBody>
          <a:bodyPr>
            <a:noAutofit/>
          </a:bodyPr>
          <a:lstStyle/>
          <a:p>
            <a:r>
              <a:rPr lang="en-US" altLang="ja-JP" sz="2900" dirty="0"/>
              <a:t>Python </a:t>
            </a:r>
            <a:r>
              <a:rPr lang="ja-JP" altLang="en-US" sz="2900" dirty="0"/>
              <a:t>言語の特徴とプログラミングの可能性まとめ</a:t>
            </a:r>
            <a:endParaRPr kumimoji="1" lang="ja-JP" altLang="en-US" sz="29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183A649-41B9-1128-183D-014F16C77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245" y="1304691"/>
            <a:ext cx="7530988" cy="5179603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altLang="ja-JP" sz="2400" b="1" dirty="0"/>
              <a:t>Python</a:t>
            </a:r>
            <a:r>
              <a:rPr lang="ja-JP" altLang="en-US" sz="2400" dirty="0"/>
              <a:t>は</a:t>
            </a:r>
            <a:r>
              <a:rPr lang="ja-JP" altLang="en-US" sz="2400" b="1" dirty="0"/>
              <a:t>直感的で読みやすい</a:t>
            </a:r>
            <a:r>
              <a:rPr lang="ja-JP" altLang="en-US" sz="2400" dirty="0"/>
              <a:t>文法を持つプログラミング言語．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b="1" dirty="0"/>
              <a:t>文法のシンプルさ</a:t>
            </a:r>
            <a:r>
              <a:rPr lang="ja-JP" altLang="en-US" sz="2400" dirty="0"/>
              <a:t>，</a:t>
            </a:r>
            <a:r>
              <a:rPr lang="ja-JP" altLang="en-US" sz="2400" b="1" dirty="0"/>
              <a:t>拡張性</a:t>
            </a:r>
            <a:r>
              <a:rPr lang="ja-JP" altLang="en-US" sz="2400" dirty="0"/>
              <a:t>，</a:t>
            </a:r>
            <a:r>
              <a:rPr lang="ja-JP" altLang="en-US" sz="2400" b="1" dirty="0"/>
              <a:t>柔軟性</a:t>
            </a:r>
            <a:r>
              <a:rPr lang="ja-JP" altLang="en-US" sz="2400" dirty="0"/>
              <a:t>が特徴的である．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en-US" altLang="ja-JP" sz="2400" dirty="0"/>
              <a:t>Python</a:t>
            </a:r>
            <a:r>
              <a:rPr lang="ja-JP" altLang="en-US" sz="2400" dirty="0"/>
              <a:t>は</a:t>
            </a:r>
            <a:r>
              <a:rPr lang="ja-JP" altLang="en-US" sz="2400" b="1" dirty="0"/>
              <a:t>基本的な計算</a:t>
            </a:r>
            <a:r>
              <a:rPr lang="ja-JP" altLang="en-US" sz="2400" dirty="0"/>
              <a:t>から</a:t>
            </a:r>
            <a:r>
              <a:rPr lang="ja-JP" altLang="en-US" sz="2400" b="1" dirty="0"/>
              <a:t>高度なプログラミング</a:t>
            </a:r>
            <a:r>
              <a:rPr lang="ja-JP" altLang="en-US" sz="2400" dirty="0"/>
              <a:t>まで幅広く対応可能である．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en-US" altLang="ja-JP" sz="2400" b="1" dirty="0"/>
              <a:t>Web</a:t>
            </a:r>
            <a:r>
              <a:rPr lang="ja-JP" altLang="en-US" sz="2400" b="1" dirty="0"/>
              <a:t>開発，データ分析，</a:t>
            </a:r>
            <a:r>
              <a:rPr lang="en-US" altLang="ja-JP" sz="2400" b="1" dirty="0"/>
              <a:t>AI</a:t>
            </a:r>
            <a:r>
              <a:rPr lang="ja-JP" altLang="en-US" sz="2400" b="1" dirty="0"/>
              <a:t>，ゲーム開発など応用分野が多岐</a:t>
            </a:r>
            <a:r>
              <a:rPr lang="ja-JP" altLang="en-US" sz="2400" dirty="0"/>
              <a:t>にわたる．</a:t>
            </a:r>
            <a:endParaRPr lang="en-US" altLang="ja-JP" sz="2400" dirty="0"/>
          </a:p>
          <a:p>
            <a:pPr>
              <a:spcBef>
                <a:spcPts val="1200"/>
              </a:spcBef>
            </a:pPr>
            <a:r>
              <a:rPr lang="ja-JP" altLang="en-US" sz="2400" dirty="0"/>
              <a:t>プログラミングは</a:t>
            </a:r>
            <a:r>
              <a:rPr lang="ja-JP" altLang="en-US" sz="2400" b="1" dirty="0"/>
              <a:t>人間の能力を増幅</a:t>
            </a:r>
            <a:r>
              <a:rPr lang="ja-JP" altLang="en-US" sz="2400" dirty="0"/>
              <a:t>し，</a:t>
            </a:r>
            <a:r>
              <a:rPr lang="ja-JP" altLang="en-US" sz="2400" b="1" dirty="0"/>
              <a:t>創造的な活動を支援</a:t>
            </a:r>
            <a:r>
              <a:rPr lang="ja-JP" altLang="en-US" sz="2400" dirty="0"/>
              <a:t>する．</a:t>
            </a: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E9A53B-B68C-0168-59E4-0C3CC26F6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5967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234237"/>
            <a:ext cx="8461208" cy="469865"/>
          </a:xfrm>
        </p:spPr>
        <p:txBody>
          <a:bodyPr>
            <a:noAutofit/>
          </a:bodyPr>
          <a:lstStyle/>
          <a:p>
            <a:r>
              <a:rPr kumimoji="1" lang="ja-JP" altLang="en-US" sz="2900" dirty="0"/>
              <a:t>プログラミング</a:t>
            </a:r>
            <a:r>
              <a:rPr lang="ja-JP" altLang="en-US" sz="2900" dirty="0"/>
              <a:t>における注意点 ①</a:t>
            </a:r>
            <a:endParaRPr kumimoji="1" lang="ja-JP" altLang="en-US" sz="29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4744" y="813575"/>
            <a:ext cx="8608309" cy="500937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514350" indent="-514350" algn="l">
              <a:spcBef>
                <a:spcPts val="1200"/>
              </a:spcBef>
              <a:buFont typeface="+mj-lt"/>
              <a:buAutoNum type="arabicPeriod"/>
            </a:pPr>
            <a:r>
              <a:rPr lang="ja-JP" altLang="en-US" b="1" i="0" dirty="0">
                <a:solidFill>
                  <a:srgbClr val="C00000"/>
                </a:solidFill>
                <a:effectLst/>
                <a:latin typeface="Söhne"/>
              </a:rPr>
              <a:t>コンピュータ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にも，</a:t>
            </a:r>
            <a:r>
              <a:rPr lang="ja-JP" altLang="en-US" b="1" i="0" u="sng" dirty="0">
                <a:solidFill>
                  <a:srgbClr val="C00000"/>
                </a:solidFill>
                <a:effectLst/>
                <a:latin typeface="Söhne"/>
              </a:rPr>
              <a:t>できないことがあ</a:t>
            </a:r>
            <a:r>
              <a:rPr lang="ja-JP" altLang="en-US" b="1" u="sng" dirty="0">
                <a:solidFill>
                  <a:srgbClr val="C00000"/>
                </a:solidFill>
                <a:latin typeface="Söhne"/>
              </a:rPr>
              <a:t>る</a:t>
            </a:r>
            <a:r>
              <a:rPr lang="ja-JP" altLang="en-US" u="sng" dirty="0">
                <a:solidFill>
                  <a:srgbClr val="374151"/>
                </a:solidFill>
                <a:latin typeface="Söhne"/>
              </a:rPr>
              <a:t>．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全ての問題を解決できるわけではないことを理解し</a:t>
            </a:r>
            <a:r>
              <a:rPr lang="ja-JP" altLang="en-US" dirty="0">
                <a:solidFill>
                  <a:srgbClr val="374151"/>
                </a:solidFill>
                <a:latin typeface="Söhne"/>
              </a:rPr>
              <a:t>よう，</a:t>
            </a:r>
            <a:endParaRPr lang="ja-JP" altLang="en-US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514350" indent="-514350" algn="l">
              <a:spcBef>
                <a:spcPts val="1200"/>
              </a:spcBef>
              <a:buFont typeface="+mj-lt"/>
              <a:buAutoNum type="arabicPeriod"/>
            </a:pP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コンピュータを使用するからといって，</a:t>
            </a:r>
            <a:r>
              <a:rPr lang="ja-JP" altLang="en-US" b="1" i="0" u="sng" dirty="0">
                <a:solidFill>
                  <a:srgbClr val="FF0000"/>
                </a:solidFill>
                <a:effectLst/>
                <a:latin typeface="Söhne"/>
              </a:rPr>
              <a:t>計算が常に完全に正確であるとは限らない．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特に複雑な計算を行う場合には，精度に注意が必要．</a:t>
            </a: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人間が</a:t>
            </a:r>
            <a:r>
              <a:rPr lang="ja-JP" altLang="en-US" b="1" i="0" dirty="0">
                <a:solidFill>
                  <a:srgbClr val="C00000"/>
                </a:solidFill>
                <a:effectLst/>
                <a:latin typeface="Söhne"/>
              </a:rPr>
              <a:t>プログラム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を作る際には，</a:t>
            </a:r>
            <a:r>
              <a:rPr lang="ja-JP" altLang="en-US" b="1" i="0" u="sng" dirty="0">
                <a:solidFill>
                  <a:srgbClr val="FF0000"/>
                </a:solidFill>
                <a:effectLst/>
                <a:latin typeface="Söhne"/>
              </a:rPr>
              <a:t>書き間違い，勘違い</a:t>
            </a:r>
            <a:r>
              <a:rPr lang="ja-JP" altLang="en-US" b="1" u="sng" dirty="0">
                <a:solidFill>
                  <a:srgbClr val="FF0000"/>
                </a:solidFill>
                <a:latin typeface="Söhne"/>
              </a:rPr>
              <a:t>，</a:t>
            </a:r>
            <a:r>
              <a:rPr lang="ja-JP" altLang="en-US" b="1" i="0" u="sng" dirty="0">
                <a:solidFill>
                  <a:srgbClr val="FF0000"/>
                </a:solidFill>
                <a:effectLst/>
                <a:latin typeface="Söhne"/>
              </a:rPr>
              <a:t>思い込みなどによるミスが起こり得る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．</a:t>
            </a:r>
          </a:p>
          <a:p>
            <a:pPr marL="514350" indent="-514350" algn="l">
              <a:spcBef>
                <a:spcPts val="1200"/>
              </a:spcBef>
              <a:buFont typeface="+mj-lt"/>
              <a:buAutoNum type="arabicPeriod"/>
            </a:pPr>
            <a:endParaRPr lang="ja-JP" altLang="en-US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457200" indent="-457200">
              <a:spcBef>
                <a:spcPts val="1200"/>
              </a:spcBef>
              <a:buFont typeface="+mj-ea"/>
              <a:buAutoNum type="arabicPeriod"/>
            </a:pPr>
            <a:endParaRPr lang="ja-JP" alt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906197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234237"/>
            <a:ext cx="8461208" cy="469865"/>
          </a:xfrm>
        </p:spPr>
        <p:txBody>
          <a:bodyPr>
            <a:noAutofit/>
          </a:bodyPr>
          <a:lstStyle/>
          <a:p>
            <a:r>
              <a:rPr kumimoji="1" lang="ja-JP" altLang="en-US" sz="2900" dirty="0"/>
              <a:t>プログラミング</a:t>
            </a:r>
            <a:r>
              <a:rPr lang="ja-JP" altLang="en-US" sz="2900" dirty="0"/>
              <a:t>における注意点 ②</a:t>
            </a:r>
            <a:endParaRPr kumimoji="1" lang="ja-JP" altLang="en-US" sz="29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4744" y="813575"/>
            <a:ext cx="8794512" cy="5009376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514350" indent="-514350" algn="l">
              <a:spcBef>
                <a:spcPts val="1200"/>
              </a:spcBef>
              <a:buFont typeface="+mj-lt"/>
              <a:buAutoNum type="arabicPeriod" startAt="4"/>
            </a:pPr>
            <a:r>
              <a:rPr lang="ja-JP" altLang="en-US" dirty="0">
                <a:solidFill>
                  <a:srgbClr val="374151"/>
                </a:solidFill>
                <a:latin typeface="Söhne"/>
              </a:rPr>
              <a:t>ミスがあり得る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ため，「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プログラムが期待通りに動いているか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」を確認する</a:t>
            </a:r>
            <a:r>
              <a:rPr lang="ja-JP" altLang="en-US" b="1" i="0" u="sng" dirty="0">
                <a:solidFill>
                  <a:srgbClr val="FF0000"/>
                </a:solidFill>
                <a:effectLst/>
                <a:latin typeface="Söhne"/>
              </a:rPr>
              <a:t>テストは非常に重要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．</a:t>
            </a: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514350" indent="-514350" algn="l">
              <a:spcBef>
                <a:spcPts val="1200"/>
              </a:spcBef>
              <a:buFont typeface="+mj-lt"/>
              <a:buAutoNum type="arabicPeriod" startAt="4"/>
            </a:pPr>
            <a:r>
              <a:rPr lang="ja-JP" altLang="en-US" b="1" i="0" u="sng" dirty="0">
                <a:solidFill>
                  <a:srgbClr val="FF0000"/>
                </a:solidFill>
                <a:effectLst/>
                <a:latin typeface="Söhne"/>
              </a:rPr>
              <a:t>ミスの回避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のため，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抽象化、モジュール，標準ライブラリの活用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などの様々な手段を知っておく．</a:t>
            </a: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514350" indent="-514350" algn="l">
              <a:spcBef>
                <a:spcPts val="1200"/>
              </a:spcBef>
              <a:buFont typeface="+mj-lt"/>
              <a:buAutoNum type="arabicPeriod" startAt="4"/>
            </a:pPr>
            <a:r>
              <a:rPr lang="ja-JP" altLang="en-US" dirty="0">
                <a:solidFill>
                  <a:srgbClr val="374151"/>
                </a:solidFill>
                <a:latin typeface="Söhne"/>
              </a:rPr>
              <a:t>性能や精度を追求し，問題を解決するために，</a:t>
            </a:r>
            <a:r>
              <a:rPr lang="ja-JP" altLang="en-US" b="1" dirty="0">
                <a:solidFill>
                  <a:srgbClr val="374151"/>
                </a:solidFill>
                <a:latin typeface="Söhne"/>
              </a:rPr>
              <a:t>既存のアルゴリズム</a:t>
            </a:r>
            <a:r>
              <a:rPr lang="ja-JP" altLang="en-US" dirty="0">
                <a:solidFill>
                  <a:srgbClr val="374151"/>
                </a:solidFill>
                <a:latin typeface="Söhne"/>
              </a:rPr>
              <a:t>を知っておく</a:t>
            </a: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514350" indent="-514350" algn="l">
              <a:spcBef>
                <a:spcPts val="1200"/>
              </a:spcBef>
              <a:buFont typeface="+mj-lt"/>
              <a:buAutoNum type="arabicPeriod" startAt="4"/>
            </a:pPr>
            <a:endParaRPr lang="ja-JP" altLang="en-US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514350" indent="-514350" algn="l">
              <a:spcBef>
                <a:spcPts val="1200"/>
              </a:spcBef>
              <a:buFont typeface="+mj-ea"/>
              <a:buAutoNum type="arabicPeriod" startAt="4"/>
            </a:pPr>
            <a:endParaRPr lang="ja-JP" alt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41230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AI</a:t>
            </a:r>
            <a:r>
              <a:rPr lang="ja-JP" altLang="en-US" dirty="0"/>
              <a:t> </a:t>
            </a:r>
            <a:r>
              <a:rPr lang="zh-TW" altLang="en-US" dirty="0"/>
              <a:t>入門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F368F8-C711-4457-A709-6FBC7F1FD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758360" cy="5690535"/>
          </a:xfrm>
        </p:spPr>
        <p:txBody>
          <a:bodyPr>
            <a:normAutofit/>
          </a:bodyPr>
          <a:lstStyle/>
          <a:p>
            <a:r>
              <a:rPr lang="en-US" altLang="ja-JP" sz="2400" b="1" dirty="0">
                <a:solidFill>
                  <a:srgbClr val="374151"/>
                </a:solidFill>
                <a:latin typeface="Söhne"/>
              </a:rPr>
              <a:t>AI </a:t>
            </a:r>
            <a:r>
              <a:rPr lang="ja-JP" altLang="en-US" sz="2400" i="0" dirty="0">
                <a:solidFill>
                  <a:srgbClr val="374151"/>
                </a:solidFill>
                <a:effectLst/>
                <a:latin typeface="Söhne"/>
              </a:rPr>
              <a:t>は、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コンピュータが人間のような知的能力を持つ</a:t>
            </a:r>
            <a:r>
              <a:rPr lang="ja-JP" altLang="en-US" sz="2400" i="0" dirty="0">
                <a:solidFill>
                  <a:srgbClr val="374151"/>
                </a:solidFill>
                <a:effectLst/>
                <a:latin typeface="Söhne"/>
              </a:rPr>
              <a:t>ことを目指す技術</a:t>
            </a:r>
            <a:endParaRPr lang="en-US" altLang="ja-JP" sz="2400" i="0" dirty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en-US" altLang="ja-JP" sz="2400" b="1" dirty="0">
                <a:solidFill>
                  <a:srgbClr val="374151"/>
                </a:solidFill>
                <a:latin typeface="Söhne"/>
              </a:rPr>
              <a:t>AI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 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の３要素</a:t>
            </a:r>
            <a:endParaRPr lang="en-US" altLang="ja-JP" sz="2400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None/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　①　知能：思考や判断などの能力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None/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　②　知識：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情報を収集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・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処理する能力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None/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　③　学習：知的な能力が上達できる能力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None/>
            </a:pPr>
            <a:r>
              <a:rPr lang="ja-JP" altLang="en-US" sz="2400" dirty="0"/>
              <a:t>これらの要素が組み合わさることで，高度な処理が可能となる．</a:t>
            </a:r>
            <a:endParaRPr lang="en-US" altLang="ja-JP" sz="2400" dirty="0">
              <a:solidFill>
                <a:srgbClr val="374151"/>
              </a:solidFill>
              <a:latin typeface="Söhne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CAE18CF-38B1-432B-9CEF-07EC3716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04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35CDDE-7F60-45D6-A154-6244F9704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人工知能の応用例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F03EC6-6AE3-4086-AE8A-6D4FF9641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31F76A50-7B20-44CE-A5B4-362B7B0E83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73" y="904613"/>
            <a:ext cx="1919544" cy="1521719"/>
          </a:xfr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3646FD4-D062-419F-9A5C-88D6BF374C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33" y="777408"/>
            <a:ext cx="1919544" cy="186824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1F161A8-BAEA-4AF1-9A20-43C5A9EC00C4}"/>
              </a:ext>
            </a:extLst>
          </p:cNvPr>
          <p:cNvSpPr txBox="1"/>
          <p:nvPr/>
        </p:nvSpPr>
        <p:spPr>
          <a:xfrm>
            <a:off x="1321073" y="2778169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顔検知、顔識別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8E8E8ADE-4967-418F-809B-F2448232D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1" y="3710500"/>
            <a:ext cx="4588596" cy="1868246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FBBC0D0-3E78-4DB6-8D27-C06B9750D0FD}"/>
              </a:ext>
            </a:extLst>
          </p:cNvPr>
          <p:cNvSpPr txBox="1"/>
          <p:nvPr/>
        </p:nvSpPr>
        <p:spPr>
          <a:xfrm>
            <a:off x="1997367" y="584747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合成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A22994AA-4D73-4DC5-BAD6-4EEFA9660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720" y="665611"/>
            <a:ext cx="1892427" cy="1949772"/>
          </a:xfrm>
          <a:prstGeom prst="rect">
            <a:avLst/>
          </a:prstGeom>
        </p:spPr>
      </p:pic>
      <p:sp>
        <p:nvSpPr>
          <p:cNvPr id="19" name="矢印: 右 18">
            <a:extLst>
              <a:ext uri="{FF2B5EF4-FFF2-40B4-BE49-F238E27FC236}">
                <a16:creationId xmlns:a16="http://schemas.microsoft.com/office/drawing/2014/main" id="{D4321B73-9C14-49E6-A20A-FDC5C3542DA6}"/>
              </a:ext>
            </a:extLst>
          </p:cNvPr>
          <p:cNvSpPr/>
          <p:nvPr/>
        </p:nvSpPr>
        <p:spPr>
          <a:xfrm>
            <a:off x="6766300" y="1388774"/>
            <a:ext cx="205643" cy="4873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4085CC83-F200-4A0E-9BFF-93DB05B4E1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9091" y="690422"/>
            <a:ext cx="1829359" cy="1884040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2347505-980F-4C02-B8FC-45BA8E3C610A}"/>
              </a:ext>
            </a:extLst>
          </p:cNvPr>
          <p:cNvSpPr txBox="1"/>
          <p:nvPr/>
        </p:nvSpPr>
        <p:spPr>
          <a:xfrm>
            <a:off x="5463004" y="2737796"/>
            <a:ext cx="326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画像のセグメンテーション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5BC992C8-E599-48E3-9A44-2E440FC0C3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2812" y="3483994"/>
            <a:ext cx="3875041" cy="2339691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A7ECCAC-622F-433C-A906-B6F4D25DF6B0}"/>
              </a:ext>
            </a:extLst>
          </p:cNvPr>
          <p:cNvSpPr txBox="1"/>
          <p:nvPr/>
        </p:nvSpPr>
        <p:spPr>
          <a:xfrm>
            <a:off x="5463004" y="5934670"/>
            <a:ext cx="34412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Web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ブラウザで翻訳を行う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Mate Translate (Web 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ブラウザ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Firefox 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のアドオン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15782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4758</TotalTime>
  <Words>3755</Words>
  <Application>Microsoft Office PowerPoint</Application>
  <PresentationFormat>画面に合わせる (4:3)</PresentationFormat>
  <Paragraphs>539</Paragraphs>
  <Slides>79</Slides>
  <Notes>7</Notes>
  <HiddenSlides>0</HiddenSlides>
  <MMClips>3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79</vt:i4>
      </vt:variant>
    </vt:vector>
  </HeadingPairs>
  <TitlesOfParts>
    <vt:vector size="92" baseType="lpstr">
      <vt:lpstr>Söhne</vt:lpstr>
      <vt:lpstr>メイリオ</vt:lpstr>
      <vt:lpstr>游ゴシック</vt:lpstr>
      <vt:lpstr>Abadi</vt:lpstr>
      <vt:lpstr>Arial</vt:lpstr>
      <vt:lpstr>Calibri</vt:lpstr>
      <vt:lpstr>Calibri Light</vt:lpstr>
      <vt:lpstr>Merriweather</vt:lpstr>
      <vt:lpstr>Segoe UI</vt:lpstr>
      <vt:lpstr>1_Office テーマ</vt:lpstr>
      <vt:lpstr>2_Office テーマ</vt:lpstr>
      <vt:lpstr>3_Office テーマ</vt:lpstr>
      <vt:lpstr>4_Office テーマ</vt:lpstr>
      <vt:lpstr>ae-1.人工知能（AI）の基礎と応用：概要，種類，活用分野，およびプログラミング入門 </vt:lpstr>
      <vt:lpstr>自己紹介</vt:lpstr>
      <vt:lpstr>AIの基礎知識と導入</vt:lpstr>
      <vt:lpstr>人工知能（AI）の学習のための指針</vt:lpstr>
      <vt:lpstr>学びへのアドバイス</vt:lpstr>
      <vt:lpstr>目標</vt:lpstr>
      <vt:lpstr>1-1. AI入門 </vt:lpstr>
      <vt:lpstr>AI 入門</vt:lpstr>
      <vt:lpstr>人工知能の応用例</vt:lpstr>
      <vt:lpstr>人工知能（AI）の応用分野の広がり</vt:lpstr>
      <vt:lpstr>AI の利点</vt:lpstr>
      <vt:lpstr>AI の課題</vt:lpstr>
      <vt:lpstr>1-2. AIの応用分野と可能性</vt:lpstr>
      <vt:lpstr>AIによる物体認識，人物認識</vt:lpstr>
      <vt:lpstr>物体認識</vt:lpstr>
      <vt:lpstr>物体認識とセグメンテーション</vt:lpstr>
      <vt:lpstr>自動でのぼかし</vt:lpstr>
      <vt:lpstr>顔検出</vt:lpstr>
      <vt:lpstr>顔検出</vt:lpstr>
      <vt:lpstr>目の動きの追跡</vt:lpstr>
      <vt:lpstr>顔のキーポイント</vt:lpstr>
      <vt:lpstr>顔のキーポイント</vt:lpstr>
      <vt:lpstr>顔識別（顔からの人物特定）</vt:lpstr>
      <vt:lpstr>表情の自動判定などを行うオンラインサービス</vt:lpstr>
      <vt:lpstr>表情の自動判定</vt:lpstr>
      <vt:lpstr>人体姿勢推定</vt:lpstr>
      <vt:lpstr>人体姿勢推定</vt:lpstr>
      <vt:lpstr>PowerPoint プレゼンテーション</vt:lpstr>
      <vt:lpstr>PowerPoint プレゼンテーション</vt:lpstr>
      <vt:lpstr>３次元情報処理と合成技術</vt:lpstr>
      <vt:lpstr>写真からの顔の３次元化</vt:lpstr>
      <vt:lpstr>複数の写真からの3次元データの合成</vt:lpstr>
      <vt:lpstr>対話型AI（チャットボット）</vt:lpstr>
      <vt:lpstr>自動翻訳サービス</vt:lpstr>
      <vt:lpstr>現実には存在しないビデオの合成</vt:lpstr>
      <vt:lpstr>PowerPoint プレゼンテーション</vt:lpstr>
      <vt:lpstr>AIの可能性</vt:lpstr>
      <vt:lpstr>AIの社会的影響と責任ある活用</vt:lpstr>
      <vt:lpstr>ここまでのまとめ</vt:lpstr>
      <vt:lpstr>演習１． さまざまなAI</vt:lpstr>
      <vt:lpstr>１．翻訳サイト DeepL による翻訳</vt:lpstr>
      <vt:lpstr>２． AIと将棋対戦</vt:lpstr>
      <vt:lpstr>さまざまなAIとの対戦ゲーム</vt:lpstr>
      <vt:lpstr>３．AI を用いて言葉を絵に（Craiyon を使用）</vt:lpstr>
      <vt:lpstr>人工知能に期待される役割</vt:lpstr>
      <vt:lpstr>1-3. 人工知能の種類 </vt:lpstr>
      <vt:lpstr>人工知能の種類</vt:lpstr>
      <vt:lpstr>機械学習の基本</vt:lpstr>
      <vt:lpstr>機械学習における訓練データの役割</vt:lpstr>
      <vt:lpstr>機械学習の学習プロセス</vt:lpstr>
      <vt:lpstr>機械学習まとめ</vt:lpstr>
      <vt:lpstr>1-4. プログラミングの基本と意義 </vt:lpstr>
      <vt:lpstr>コンピュータとプログラム</vt:lpstr>
      <vt:lpstr>プログラミング</vt:lpstr>
      <vt:lpstr>① プログラムとアプリケーション</vt:lpstr>
      <vt:lpstr>② プログラムは，コンピュータの動作をコントロール</vt:lpstr>
      <vt:lpstr>③ プログラムは，コンピュータ間の連携にも役立つ</vt:lpstr>
      <vt:lpstr>プログラミングの目的</vt:lpstr>
      <vt:lpstr>プログラミングの利点</vt:lpstr>
      <vt:lpstr>プログラミングの基本と意義まとめ</vt:lpstr>
      <vt:lpstr>1-5. Python言語の特徴とプログラミングの可能性 </vt:lpstr>
      <vt:lpstr>Python</vt:lpstr>
      <vt:lpstr>Python 言語が広く使用されている理由</vt:lpstr>
      <vt:lpstr>trinket</vt:lpstr>
      <vt:lpstr>trinket でのプログラム実行</vt:lpstr>
      <vt:lpstr>ソースコード</vt:lpstr>
      <vt:lpstr>演習． Python プログラムの実行</vt:lpstr>
      <vt:lpstr>PowerPoint プレゼンテーション</vt:lpstr>
      <vt:lpstr>PowerPoint プレゼンテーション</vt:lpstr>
      <vt:lpstr>演習． 簡単なプログラムでも さまざまなことが可能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プログラミングの可能性</vt:lpstr>
      <vt:lpstr>プログラミングの応用分野</vt:lpstr>
      <vt:lpstr>Python 言語の特徴とプログラミングの可能性まとめ</vt:lpstr>
      <vt:lpstr>プログラミングにおける注意点 ①</vt:lpstr>
      <vt:lpstr>プログラミングにおける注意点 ②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ae-1.人工知能（AI）の基礎と応用：概要，種類，活用分野，およびプログラミング入門（AI演習）</dc:title>
  <dc:creator>kaneko kunihiko</dc:creator>
  <cp:lastModifiedBy>金子　邦彦</cp:lastModifiedBy>
  <cp:revision>478</cp:revision>
  <dcterms:created xsi:type="dcterms:W3CDTF">2019-11-02T00:06:04Z</dcterms:created>
  <dcterms:modified xsi:type="dcterms:W3CDTF">2025-03-25T04:42:35Z</dcterms:modified>
</cp:coreProperties>
</file>