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61" r:id="rId3"/>
    <p:sldId id="263" r:id="rId4"/>
    <p:sldId id="257" r:id="rId5"/>
    <p:sldId id="258" r:id="rId6"/>
    <p:sldId id="259" r:id="rId7"/>
    <p:sldId id="264" r:id="rId8"/>
    <p:sldId id="265" r:id="rId9"/>
    <p:sldId id="260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3" d="100"/>
          <a:sy n="83" d="100"/>
        </p:scale>
        <p:origin x="394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slide" Target="slides/slide9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34F3-F4E9-498A-98D8-5F7D7B0AA00E}" type="datetimeFigureOut">
              <a:rPr kumimoji="1" lang="ja-JP" altLang="en-US" smtClean="0"/>
              <a:t>2023/3/17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ABB6-BEA0-452E-9FF1-668398D847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7211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34F3-F4E9-498A-98D8-5F7D7B0AA00E}" type="datetimeFigureOut">
              <a:rPr kumimoji="1" lang="ja-JP" altLang="en-US" smtClean="0"/>
              <a:t>2023/3/17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ABB6-BEA0-452E-9FF1-668398D847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9010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34F3-F4E9-498A-98D8-5F7D7B0AA00E}" type="datetimeFigureOut">
              <a:rPr kumimoji="1" lang="ja-JP" altLang="en-US" smtClean="0"/>
              <a:t>2023/3/17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ABB6-BEA0-452E-9FF1-668398D847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4348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34F3-F4E9-498A-98D8-5F7D7B0AA00E}" type="datetimeFigureOut">
              <a:rPr kumimoji="1" lang="ja-JP" altLang="en-US" smtClean="0"/>
              <a:t>2023/3/17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ABB6-BEA0-452E-9FF1-668398D847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1168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34F3-F4E9-498A-98D8-5F7D7B0AA00E}" type="datetimeFigureOut">
              <a:rPr kumimoji="1" lang="ja-JP" altLang="en-US" smtClean="0"/>
              <a:t>2023/3/17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ABB6-BEA0-452E-9FF1-668398D847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3849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34F3-F4E9-498A-98D8-5F7D7B0AA00E}" type="datetimeFigureOut">
              <a:rPr kumimoji="1" lang="ja-JP" altLang="en-US" smtClean="0"/>
              <a:t>2023/3/17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ABB6-BEA0-452E-9FF1-668398D847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3850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34F3-F4E9-498A-98D8-5F7D7B0AA00E}" type="datetimeFigureOut">
              <a:rPr kumimoji="1" lang="ja-JP" altLang="en-US" smtClean="0"/>
              <a:t>2023/3/17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ABB6-BEA0-452E-9FF1-668398D847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9114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34F3-F4E9-498A-98D8-5F7D7B0AA00E}" type="datetimeFigureOut">
              <a:rPr kumimoji="1" lang="ja-JP" altLang="en-US" smtClean="0"/>
              <a:t>2023/3/17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ABB6-BEA0-452E-9FF1-668398D847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1505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34F3-F4E9-498A-98D8-5F7D7B0AA00E}" type="datetimeFigureOut">
              <a:rPr kumimoji="1" lang="ja-JP" altLang="en-US" smtClean="0"/>
              <a:t>2023/3/17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ABB6-BEA0-452E-9FF1-668398D847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3284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34F3-F4E9-498A-98D8-5F7D7B0AA00E}" type="datetimeFigureOut">
              <a:rPr kumimoji="1" lang="ja-JP" altLang="en-US" smtClean="0"/>
              <a:t>2023/3/17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ABB6-BEA0-452E-9FF1-668398D847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2434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34F3-F4E9-498A-98D8-5F7D7B0AA00E}" type="datetimeFigureOut">
              <a:rPr kumimoji="1" lang="ja-JP" altLang="en-US" smtClean="0"/>
              <a:t>2023/3/17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ABB6-BEA0-452E-9FF1-668398D847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31316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434F3-F4E9-498A-98D8-5F7D7B0AA00E}" type="datetimeFigureOut">
              <a:rPr kumimoji="1" lang="ja-JP" altLang="en-US" smtClean="0"/>
              <a:t>2023/3/17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1ABB6-BEA0-452E-9FF1-668398D847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3841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kkaneko.jp/db/win/blenderinst.html" TargetMode="External"/><Relationship Id="rId3" Type="http://schemas.openxmlformats.org/officeDocument/2006/relationships/hyperlink" Target="https://www.kkaneko.jp/db/cg/blendergis.html" TargetMode="Externa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huggingface.co/spaces/timbrooks/instruct-pix2pix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FCD48E-E0AB-DCBD-2969-046FADE0A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56894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３次元地図の用途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DE0497B-0E97-5B27-F43A-6ADAD1307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81100"/>
            <a:ext cx="7886700" cy="5311773"/>
          </a:xfrm>
        </p:spPr>
        <p:txBody>
          <a:bodyPr/>
          <a:lstStyle/>
          <a:p>
            <a:r>
              <a:rPr kumimoji="1" lang="ja-JP" altLang="en-US" dirty="0"/>
              <a:t>現地の仮想体験</a:t>
            </a:r>
            <a:endParaRPr kumimoji="1" lang="en-US" altLang="ja-JP" dirty="0"/>
          </a:p>
          <a:p>
            <a:r>
              <a:rPr lang="ja-JP" altLang="en-US" dirty="0"/>
              <a:t>シミュレーション</a:t>
            </a:r>
            <a:endParaRPr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09777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A50111-DB5A-67C9-3D50-DF5F255A5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03554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前準備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099F7F0-DFC9-F562-0D4F-0F802A078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57467"/>
            <a:ext cx="7886700" cy="5019495"/>
          </a:xfrm>
        </p:spPr>
        <p:txBody>
          <a:bodyPr/>
          <a:lstStyle/>
          <a:p>
            <a:r>
              <a:rPr kumimoji="1" lang="en-US" altLang="ja-JP" dirty="0"/>
              <a:t>Blender </a:t>
            </a:r>
            <a:r>
              <a:rPr kumimoji="1" lang="ja-JP" altLang="en-US" dirty="0"/>
              <a:t>のインストール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>
                <a:hlinkClick r:id="rId2"/>
              </a:rPr>
              <a:t>https://www.kkaneko.jp/db/win/blenderinst.html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kumimoji="1" lang="en-US" altLang="ja-JP" dirty="0"/>
              <a:t>Blender GIS </a:t>
            </a:r>
            <a:r>
              <a:rPr kumimoji="1" lang="ja-JP" altLang="en-US" dirty="0"/>
              <a:t>のインストール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en-US" altLang="ja-JP" dirty="0">
                <a:hlinkClick r:id="rId3"/>
              </a:rPr>
              <a:t>https://www.kkaneko.jp/db/cg/blendergis.html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29983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B0B323-9501-65DA-FCB3-546E4686E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ここで行うこと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52FC6CB-A90E-0132-02C1-D0307B9C1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次のデータを </a:t>
            </a:r>
            <a:r>
              <a:rPr kumimoji="1" lang="en-US" altLang="ja-JP" dirty="0"/>
              <a:t>Blender </a:t>
            </a:r>
            <a:r>
              <a:rPr kumimoji="1" lang="ja-JP" altLang="en-US" dirty="0"/>
              <a:t>にインポート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en-US" altLang="ja-JP" dirty="0"/>
              <a:t>	</a:t>
            </a:r>
            <a:r>
              <a:rPr kumimoji="1" lang="ja-JP" altLang="en-US" dirty="0"/>
              <a:t>航空写真，地形，建物</a:t>
            </a: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r>
              <a:rPr lang="ja-JP" altLang="en-US" dirty="0"/>
              <a:t>３次元地図の基礎を作成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33263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8563045-DE31-09AB-1EEC-078870EF8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7266"/>
            <a:ext cx="9144000" cy="5723467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F3AD4FB-6509-F746-F9B8-38866C9E391C}"/>
              </a:ext>
            </a:extLst>
          </p:cNvPr>
          <p:cNvSpPr txBox="1"/>
          <p:nvPr/>
        </p:nvSpPr>
        <p:spPr>
          <a:xfrm>
            <a:off x="286017" y="6235379"/>
            <a:ext cx="845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操作： </a:t>
            </a:r>
            <a:r>
              <a:rPr kumimoji="1" lang="en-US" altLang="ja-JP" dirty="0"/>
              <a:t>Blender GIS </a:t>
            </a:r>
            <a:r>
              <a:rPr kumimoji="1" lang="ja-JP" altLang="en-US" dirty="0"/>
              <a:t>で，</a:t>
            </a:r>
            <a:r>
              <a:rPr kumimoji="1" lang="en-US" altLang="ja-JP" dirty="0"/>
              <a:t>GIS</a:t>
            </a:r>
            <a:r>
              <a:rPr kumimoji="1" lang="ja-JP" altLang="en-US" dirty="0"/>
              <a:t>，</a:t>
            </a:r>
            <a:r>
              <a:rPr kumimoji="1" lang="en-US" altLang="ja-JP" dirty="0"/>
              <a:t>Web geodata</a:t>
            </a:r>
            <a:r>
              <a:rPr kumimoji="1" lang="ja-JP" altLang="en-US" dirty="0"/>
              <a:t>，</a:t>
            </a:r>
            <a:r>
              <a:rPr kumimoji="1" lang="en-US" altLang="ja-JP" dirty="0" err="1"/>
              <a:t>basemap</a:t>
            </a:r>
            <a:r>
              <a:rPr kumimoji="1" lang="ja-JP" altLang="en-US" dirty="0"/>
              <a:t>，「</a:t>
            </a:r>
            <a:r>
              <a:rPr kumimoji="1" lang="en-US" altLang="ja-JP" dirty="0"/>
              <a:t>G</a:t>
            </a:r>
            <a:r>
              <a:rPr kumimoji="1" lang="ja-JP" altLang="en-US" dirty="0"/>
              <a:t>」で場所を検索（ズームレベルは </a:t>
            </a:r>
            <a:r>
              <a:rPr kumimoji="1" lang="en-US" altLang="ja-JP" dirty="0"/>
              <a:t>16 </a:t>
            </a:r>
            <a:r>
              <a:rPr kumimoji="1" lang="ja-JP" altLang="en-US" dirty="0"/>
              <a:t>くらい），「</a:t>
            </a:r>
            <a:r>
              <a:rPr kumimoji="1" lang="en-US" altLang="ja-JP" dirty="0"/>
              <a:t>E</a:t>
            </a:r>
            <a:r>
              <a:rPr kumimoji="1" lang="ja-JP" altLang="en-US" dirty="0"/>
              <a:t>」でエクスポート</a:t>
            </a:r>
          </a:p>
        </p:txBody>
      </p:sp>
    </p:spTree>
    <p:extLst>
      <p:ext uri="{BB962C8B-B14F-4D97-AF65-F5344CB8AC3E}">
        <p14:creationId xmlns:p14="http://schemas.microsoft.com/office/powerpoint/2010/main" val="955354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88E05A5-B109-CB95-7603-45AFF9D96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2621"/>
            <a:ext cx="9144000" cy="561275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DC602F7-C08C-25CA-3BCC-A746F0C132D5}"/>
              </a:ext>
            </a:extLst>
          </p:cNvPr>
          <p:cNvSpPr txBox="1"/>
          <p:nvPr/>
        </p:nvSpPr>
        <p:spPr>
          <a:xfrm>
            <a:off x="286017" y="6235379"/>
            <a:ext cx="845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操作： </a:t>
            </a:r>
            <a:r>
              <a:rPr kumimoji="1" lang="en-US" altLang="ja-JP" dirty="0"/>
              <a:t>Blender GIS </a:t>
            </a:r>
            <a:r>
              <a:rPr kumimoji="1" lang="ja-JP" altLang="en-US" dirty="0"/>
              <a:t>で，</a:t>
            </a:r>
            <a:r>
              <a:rPr kumimoji="1" lang="en-US" altLang="ja-JP" dirty="0"/>
              <a:t>GIS</a:t>
            </a:r>
            <a:r>
              <a:rPr kumimoji="1" lang="ja-JP" altLang="en-US" dirty="0"/>
              <a:t>，</a:t>
            </a:r>
            <a:r>
              <a:rPr kumimoji="1" lang="en-US" altLang="ja-JP" dirty="0"/>
              <a:t>Web geodata</a:t>
            </a:r>
            <a:r>
              <a:rPr kumimoji="1" lang="ja-JP" altLang="en-US" dirty="0"/>
              <a:t>，</a:t>
            </a:r>
            <a:r>
              <a:rPr kumimoji="1" lang="en-US" altLang="ja-JP" dirty="0"/>
              <a:t>Get OSM</a:t>
            </a:r>
            <a:r>
              <a:rPr kumimoji="1" lang="ja-JP" altLang="en-US" dirty="0"/>
              <a:t>，「</a:t>
            </a:r>
            <a:r>
              <a:rPr kumimoji="1" lang="en-US" altLang="ja-JP" dirty="0"/>
              <a:t>Elevation from object</a:t>
            </a:r>
            <a:r>
              <a:rPr kumimoji="1" lang="ja-JP" altLang="en-US" dirty="0"/>
              <a:t>」にチェック，</a:t>
            </a:r>
            <a:r>
              <a:rPr kumimoji="1" lang="en-US" altLang="ja-JP" dirty="0"/>
              <a:t>OK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29166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927AA52-1494-E8FB-CFE8-28AE32DCC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068"/>
            <a:ext cx="9144000" cy="569986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2A7E02B-1BE4-E1CD-55FE-F381868D76C7}"/>
              </a:ext>
            </a:extLst>
          </p:cNvPr>
          <p:cNvSpPr txBox="1"/>
          <p:nvPr/>
        </p:nvSpPr>
        <p:spPr>
          <a:xfrm>
            <a:off x="179337" y="6281554"/>
            <a:ext cx="8455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前のページのものをズームイン</a:t>
            </a:r>
          </a:p>
        </p:txBody>
      </p:sp>
    </p:spTree>
    <p:extLst>
      <p:ext uri="{BB962C8B-B14F-4D97-AF65-F5344CB8AC3E}">
        <p14:creationId xmlns:p14="http://schemas.microsoft.com/office/powerpoint/2010/main" val="1084179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4DD67B-A8B0-227C-370B-06BBE817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51907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研究課題の例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9175767-BEBC-5792-C199-06DE0DEEE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27100"/>
            <a:ext cx="7886700" cy="5882774"/>
          </a:xfrm>
        </p:spPr>
        <p:txBody>
          <a:bodyPr>
            <a:normAutofit/>
          </a:bodyPr>
          <a:lstStyle/>
          <a:p>
            <a:r>
              <a:rPr kumimoji="1" lang="ja-JP" altLang="en-US" sz="2400" dirty="0"/>
              <a:t>建物の高さ，色，質感</a:t>
            </a:r>
            <a:endParaRPr kumimoji="1" lang="en-US" altLang="ja-JP" sz="2400" dirty="0"/>
          </a:p>
          <a:p>
            <a:r>
              <a:rPr lang="ja-JP" altLang="en-US" sz="2400" dirty="0"/>
              <a:t>道路の色，質感，付属物（標識など）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を実写から推定する技術．</a:t>
            </a: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D00DC2C-88C7-05F6-801F-E8CF3107E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397" y="2480869"/>
            <a:ext cx="8021493" cy="328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61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ED3383-991F-5C95-8B8A-C4A1F3888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7293"/>
            <a:ext cx="7886700" cy="453021"/>
          </a:xfrm>
        </p:spPr>
        <p:txBody>
          <a:bodyPr>
            <a:noAutofit/>
          </a:bodyPr>
          <a:lstStyle/>
          <a:p>
            <a:r>
              <a:rPr lang="ja-JP" altLang="en-US" sz="3200" dirty="0"/>
              <a:t>既存の技術を試してみる</a:t>
            </a:r>
            <a:endParaRPr kumimoji="1" lang="ja-JP" altLang="en-US" sz="32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87AC9AB-1089-D888-DC51-159101736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8146"/>
            <a:ext cx="8303594" cy="6039853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sz="2400" dirty="0"/>
              <a:t>Instruct pix2pix</a:t>
            </a:r>
          </a:p>
          <a:p>
            <a:pPr marL="0" indent="0">
              <a:buNone/>
            </a:pPr>
            <a:r>
              <a:rPr kumimoji="1" lang="en-US" altLang="ja-JP" sz="2400" dirty="0">
                <a:hlinkClick r:id="rId2"/>
              </a:rPr>
              <a:t>https://huggingface.co/spaces/timbrooks/instruct-pix2pix</a:t>
            </a:r>
            <a:r>
              <a:rPr lang="en-US" altLang="ja-JP" sz="2400" dirty="0"/>
              <a:t> </a:t>
            </a:r>
            <a:r>
              <a:rPr lang="ja-JP" altLang="en-US" sz="2400" dirty="0"/>
              <a:t>のオンラインデモ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画像と指示文により，画像変換を行う</a:t>
            </a: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「</a:t>
            </a:r>
            <a:r>
              <a:rPr kumimoji="1" lang="en-US" altLang="ja-JP" sz="2400" dirty="0"/>
              <a:t>this compute graphics is buildings, sky and mountain view from above. add color.</a:t>
            </a:r>
            <a:r>
              <a:rPr kumimoji="1" lang="ja-JP" altLang="en-US" sz="2400" dirty="0"/>
              <a:t>」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色付けに成功．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→ 指示文は適切？　他の良い方法は？　実写をヒントとして</a:t>
            </a:r>
            <a:r>
              <a:rPr kumimoji="1" lang="en-US" altLang="ja-JP" sz="2400" dirty="0"/>
              <a:t>AI</a:t>
            </a:r>
            <a:r>
              <a:rPr kumimoji="1" lang="ja-JP" altLang="en-US" sz="2400" dirty="0"/>
              <a:t>に与える方法も探してみる　・・・　のように課題を考案し解決　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→ 色付け以外のこと（３次元での処理はどうしたらよい？）を考えるのも有り</a:t>
            </a:r>
            <a:endParaRPr kumimoji="1" lang="en-US" altLang="ja-JP" sz="2400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EC20139-ED2F-B56F-4F43-80650E0B2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018" y="2302428"/>
            <a:ext cx="2833980" cy="186884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981F201-D734-2539-BDFE-FB0245DDD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4395" y="2307942"/>
            <a:ext cx="2875919" cy="1916551"/>
          </a:xfrm>
          <a:prstGeom prst="rect">
            <a:avLst/>
          </a:prstGeom>
        </p:spPr>
      </p:pic>
      <p:sp>
        <p:nvSpPr>
          <p:cNvPr id="8" name="矢印: 右 7">
            <a:extLst>
              <a:ext uri="{FF2B5EF4-FFF2-40B4-BE49-F238E27FC236}">
                <a16:creationId xmlns:a16="http://schemas.microsoft.com/office/drawing/2014/main" id="{780074FB-D0E5-AACC-6BD3-FA7B4968504A}"/>
              </a:ext>
            </a:extLst>
          </p:cNvPr>
          <p:cNvSpPr/>
          <p:nvPr/>
        </p:nvSpPr>
        <p:spPr>
          <a:xfrm>
            <a:off x="4344844" y="2971195"/>
            <a:ext cx="227156" cy="531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2717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4DD67B-A8B0-227C-370B-06BBE817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51907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研究課題の例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9175767-BEBC-5792-C199-06DE0DEEE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27100"/>
            <a:ext cx="7886700" cy="58827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研究は，</a:t>
            </a:r>
            <a:r>
              <a:rPr kumimoji="1" lang="ja-JP" altLang="en-US" sz="2400" dirty="0">
                <a:solidFill>
                  <a:srgbClr val="FF0000"/>
                </a:solidFill>
              </a:rPr>
              <a:t>課題発見</a:t>
            </a:r>
            <a:r>
              <a:rPr kumimoji="1" lang="ja-JP" altLang="en-US" sz="2400" dirty="0"/>
              <a:t>し，</a:t>
            </a:r>
            <a:r>
              <a:rPr kumimoji="1" lang="ja-JP" altLang="en-US" sz="2400" dirty="0">
                <a:solidFill>
                  <a:srgbClr val="FF0000"/>
                </a:solidFill>
              </a:rPr>
              <a:t>第三者でも再現可能なアイデアや工夫</a:t>
            </a:r>
            <a:r>
              <a:rPr kumimoji="1" lang="ja-JP" altLang="en-US" sz="2400" dirty="0"/>
              <a:t>を考案，その</a:t>
            </a:r>
            <a:r>
              <a:rPr kumimoji="1" lang="ja-JP" altLang="en-US" sz="2400" dirty="0">
                <a:solidFill>
                  <a:srgbClr val="FF0000"/>
                </a:solidFill>
              </a:rPr>
              <a:t>正しさをデータ等で示す</a:t>
            </a:r>
            <a:r>
              <a:rPr kumimoji="1" lang="ja-JP" altLang="en-US" sz="2400" dirty="0"/>
              <a:t>もの．</a:t>
            </a: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r>
              <a:rPr lang="ja-JP" altLang="en-US" sz="2400" dirty="0"/>
              <a:t>課題発見：　やりたいことを，まずは試してみる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>
                <a:solidFill>
                  <a:srgbClr val="FF0000"/>
                </a:solidFill>
              </a:rPr>
              <a:t>「自分でも解決可能な課題」を探る．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2400" dirty="0">
                <a:solidFill>
                  <a:srgbClr val="FF0000"/>
                </a:solidFill>
              </a:rPr>
              <a:t>まずは，簡単な課題から開始し，自信を深める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ja-JP" sz="2400" dirty="0"/>
          </a:p>
          <a:p>
            <a:r>
              <a:rPr lang="ja-JP" altLang="en-US" sz="2400" dirty="0"/>
              <a:t>アイデアや工夫を実験で裏付ける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>
                <a:solidFill>
                  <a:srgbClr val="FF0000"/>
                </a:solidFill>
              </a:rPr>
              <a:t>数多くのアイデアや工夫を実験し</a:t>
            </a:r>
            <a:r>
              <a:rPr lang="ja-JP" altLang="en-US" sz="2400" dirty="0"/>
              <a:t>，それぞれを記録しておく方法を進める．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（少ない数の実験，実験無しの研究はお勧めしない）　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142755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105</TotalTime>
  <Words>377</Words>
  <Application>Microsoft Office PowerPoint</Application>
  <PresentationFormat>画面に合わせる (4:3)</PresentationFormat>
  <Paragraphs>46</Paragraphs>
  <Slides>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テーマ</vt:lpstr>
      <vt:lpstr>３次元地図の用途</vt:lpstr>
      <vt:lpstr>前準備</vt:lpstr>
      <vt:lpstr>ここで行うこと</vt:lpstr>
      <vt:lpstr>PowerPoint プレゼンテーション</vt:lpstr>
      <vt:lpstr>PowerPoint プレゼンテーション</vt:lpstr>
      <vt:lpstr>PowerPoint プレゼンテーション</vt:lpstr>
      <vt:lpstr>研究課題の例</vt:lpstr>
      <vt:lpstr>既存の技術を試してみる</vt:lpstr>
      <vt:lpstr>研究課題の例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３次元地図の用途</dc:title>
  <dc:creator>金子　邦彦</dc:creator>
  <cp:lastModifiedBy>金子　邦彦</cp:lastModifiedBy>
  <cp:revision>2</cp:revision>
  <dcterms:created xsi:type="dcterms:W3CDTF">2023-03-17T02:40:27Z</dcterms:created>
  <dcterms:modified xsi:type="dcterms:W3CDTF">2023-03-17T06:53:20Z</dcterms:modified>
</cp:coreProperties>
</file>