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1037" r:id="rId2"/>
    <p:sldId id="1050" r:id="rId3"/>
    <p:sldId id="1042" r:id="rId4"/>
    <p:sldId id="1051" r:id="rId5"/>
    <p:sldId id="1048" r:id="rId6"/>
    <p:sldId id="1052" r:id="rId7"/>
    <p:sldId id="1043" r:id="rId8"/>
    <p:sldId id="1044" r:id="rId9"/>
    <p:sldId id="1053" r:id="rId10"/>
    <p:sldId id="1045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06" y="4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831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wq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ai/repot/deeplandflexgen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ja-JP" altLang="en-US" dirty="0"/>
              <a:t>対話システム，</a:t>
            </a:r>
            <a:r>
              <a:rPr lang="en-US" altLang="ja-JP" dirty="0" err="1"/>
              <a:t>chatBOT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最新技術を知る → 各自が創造力，問題解決力を発揮する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https://www.kkaneko.jp/a/2023.html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84324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95578E-D55A-0C56-0A70-36B724083786}"/>
              </a:ext>
            </a:extLst>
          </p:cNvPr>
          <p:cNvSpPr txBox="1"/>
          <p:nvPr/>
        </p:nvSpPr>
        <p:spPr>
          <a:xfrm>
            <a:off x="2249129" y="12314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2706B3-FD4C-B919-157E-303AC6EDEA7C}"/>
              </a:ext>
            </a:extLst>
          </p:cNvPr>
          <p:cNvSpPr txBox="1"/>
          <p:nvPr/>
        </p:nvSpPr>
        <p:spPr>
          <a:xfrm>
            <a:off x="478570" y="245036"/>
            <a:ext cx="2820003" cy="6612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70000"/>
              </a:lnSpc>
            </a:pPr>
            <a:r>
              <a:rPr kumimoji="1" lang="en-US" altLang="ja-JP" sz="500" dirty="0"/>
              <a:t>"""Run a </a:t>
            </a:r>
            <a:r>
              <a:rPr kumimoji="1" lang="en-US" altLang="ja-JP" sz="500" dirty="0" err="1"/>
              <a:t>chatBOT</a:t>
            </a:r>
            <a:r>
              <a:rPr kumimoji="1" lang="en-US" altLang="ja-JP" sz="500" dirty="0"/>
              <a:t> with </a:t>
            </a:r>
            <a:r>
              <a:rPr kumimoji="1" lang="en-US" altLang="ja-JP" sz="500" dirty="0" err="1"/>
              <a:t>FlexGen</a:t>
            </a:r>
            <a:r>
              <a:rPr kumimoji="1" lang="en-US" altLang="ja-JP" sz="500" dirty="0"/>
              <a:t> and OPT models."""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# usage: python c.py --model </a:t>
            </a:r>
            <a:r>
              <a:rPr kumimoji="1" lang="en-US" altLang="ja-JP" sz="500" dirty="0" err="1"/>
              <a:t>facebook</a:t>
            </a:r>
            <a:r>
              <a:rPr kumimoji="1" lang="en-US" altLang="ja-JP" sz="500" dirty="0"/>
              <a:t>/opt-6.7b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import </a:t>
            </a:r>
            <a:r>
              <a:rPr kumimoji="1" lang="en-US" altLang="ja-JP" sz="500" dirty="0" err="1"/>
              <a:t>argparse</a:t>
            </a: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import sys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import </a:t>
            </a:r>
            <a:r>
              <a:rPr kumimoji="1" lang="en-US" altLang="ja-JP" sz="500" dirty="0" err="1"/>
              <a:t>deepl</a:t>
            </a: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import win32com.client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 err="1"/>
              <a:t>auth_key</a:t>
            </a:r>
            <a:r>
              <a:rPr kumimoji="1" lang="en-US" altLang="ja-JP" sz="500" dirty="0"/>
              <a:t> = "f07f7822-073f-bafa-49a7-e91d9efeb78f:fx"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translator = </a:t>
            </a:r>
            <a:r>
              <a:rPr kumimoji="1" lang="en-US" altLang="ja-JP" sz="500" dirty="0" err="1"/>
              <a:t>deepl.Translator</a:t>
            </a:r>
            <a:r>
              <a:rPr kumimoji="1" lang="en-US" altLang="ja-JP" sz="500" dirty="0"/>
              <a:t>(</a:t>
            </a:r>
            <a:r>
              <a:rPr kumimoji="1" lang="en-US" altLang="ja-JP" sz="500" dirty="0" err="1"/>
              <a:t>auth_key</a:t>
            </a:r>
            <a:r>
              <a:rPr kumimoji="1" lang="en-US" altLang="ja-JP" sz="500" dirty="0"/>
              <a:t>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speech = win32com.client.Dispatch("</a:t>
            </a:r>
            <a:r>
              <a:rPr kumimoji="1" lang="en-US" altLang="ja-JP" sz="500" dirty="0" err="1"/>
              <a:t>Sapi.SpVoice</a:t>
            </a:r>
            <a:r>
              <a:rPr kumimoji="1" lang="en-US" altLang="ja-JP" sz="500" dirty="0"/>
              <a:t>")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from transformers import </a:t>
            </a:r>
            <a:r>
              <a:rPr kumimoji="1" lang="en-US" altLang="ja-JP" sz="500" dirty="0" err="1"/>
              <a:t>AutoTokenizer</a:t>
            </a: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from </a:t>
            </a:r>
            <a:r>
              <a:rPr kumimoji="1" lang="en-US" altLang="ja-JP" sz="500" dirty="0" err="1"/>
              <a:t>flexgen.flex_opt</a:t>
            </a:r>
            <a:r>
              <a:rPr kumimoji="1" lang="en-US" altLang="ja-JP" sz="500" dirty="0"/>
              <a:t> import (Policy, </a:t>
            </a:r>
            <a:r>
              <a:rPr kumimoji="1" lang="en-US" altLang="ja-JP" sz="500" dirty="0" err="1"/>
              <a:t>OptLM</a:t>
            </a:r>
            <a:r>
              <a:rPr kumimoji="1" lang="en-US" altLang="ja-JP" sz="500" dirty="0"/>
              <a:t>, </a:t>
            </a:r>
            <a:r>
              <a:rPr kumimoji="1" lang="en-US" altLang="ja-JP" sz="500" dirty="0" err="1"/>
              <a:t>ExecutionEnv</a:t>
            </a:r>
            <a:r>
              <a:rPr kumimoji="1" lang="en-US" altLang="ja-JP" sz="500" dirty="0"/>
              <a:t>, </a:t>
            </a:r>
            <a:r>
              <a:rPr kumimoji="1" lang="en-US" altLang="ja-JP" sz="500" dirty="0" err="1"/>
              <a:t>CompressionConfig</a:t>
            </a:r>
            <a:r>
              <a:rPr kumimoji="1" lang="en-US" altLang="ja-JP" sz="500" dirty="0"/>
              <a:t>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str2bool)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def main(</a:t>
            </a:r>
            <a:r>
              <a:rPr kumimoji="1" lang="en-US" altLang="ja-JP" sz="500" dirty="0" err="1"/>
              <a:t>args</a:t>
            </a:r>
            <a:r>
              <a:rPr kumimoji="1" lang="en-US" altLang="ja-JP" sz="500" dirty="0"/>
              <a:t>):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# Initialize environment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env = </a:t>
            </a:r>
            <a:r>
              <a:rPr kumimoji="1" lang="en-US" altLang="ja-JP" sz="500" dirty="0" err="1"/>
              <a:t>ExecutionEnv.create</a:t>
            </a:r>
            <a:r>
              <a:rPr kumimoji="1" lang="en-US" altLang="ja-JP" sz="500" dirty="0"/>
              <a:t>(</a:t>
            </a:r>
            <a:r>
              <a:rPr kumimoji="1" lang="en-US" altLang="ja-JP" sz="500" dirty="0" err="1"/>
              <a:t>args.offload_dir</a:t>
            </a:r>
            <a:r>
              <a:rPr kumimoji="1" lang="en-US" altLang="ja-JP" sz="500" dirty="0"/>
              <a:t>)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# Offloading policy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policy = Policy(1, 1,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       </a:t>
            </a:r>
            <a:r>
              <a:rPr kumimoji="1" lang="en-US" altLang="ja-JP" sz="500" dirty="0" err="1"/>
              <a:t>args.percent</a:t>
            </a:r>
            <a:r>
              <a:rPr kumimoji="1" lang="en-US" altLang="ja-JP" sz="500" dirty="0"/>
              <a:t>[0], </a:t>
            </a:r>
            <a:r>
              <a:rPr kumimoji="1" lang="en-US" altLang="ja-JP" sz="500" dirty="0" err="1"/>
              <a:t>args.percent</a:t>
            </a:r>
            <a:r>
              <a:rPr kumimoji="1" lang="en-US" altLang="ja-JP" sz="500" dirty="0"/>
              <a:t>[1],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       </a:t>
            </a:r>
            <a:r>
              <a:rPr kumimoji="1" lang="en-US" altLang="ja-JP" sz="500" dirty="0" err="1"/>
              <a:t>args.percent</a:t>
            </a:r>
            <a:r>
              <a:rPr kumimoji="1" lang="en-US" altLang="ja-JP" sz="500" dirty="0"/>
              <a:t>[2], </a:t>
            </a:r>
            <a:r>
              <a:rPr kumimoji="1" lang="en-US" altLang="ja-JP" sz="500" dirty="0" err="1"/>
              <a:t>args.percent</a:t>
            </a:r>
            <a:r>
              <a:rPr kumimoji="1" lang="en-US" altLang="ja-JP" sz="500" dirty="0"/>
              <a:t>[3],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       </a:t>
            </a:r>
            <a:r>
              <a:rPr kumimoji="1" lang="en-US" altLang="ja-JP" sz="500" dirty="0" err="1"/>
              <a:t>args.percent</a:t>
            </a:r>
            <a:r>
              <a:rPr kumimoji="1" lang="en-US" altLang="ja-JP" sz="500" dirty="0"/>
              <a:t>[4], </a:t>
            </a:r>
            <a:r>
              <a:rPr kumimoji="1" lang="en-US" altLang="ja-JP" sz="500" dirty="0" err="1"/>
              <a:t>args.percent</a:t>
            </a:r>
            <a:r>
              <a:rPr kumimoji="1" lang="en-US" altLang="ja-JP" sz="500" dirty="0"/>
              <a:t>[5],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       overlap=True, </a:t>
            </a:r>
            <a:r>
              <a:rPr kumimoji="1" lang="en-US" altLang="ja-JP" sz="500" dirty="0" err="1"/>
              <a:t>sep_layer</a:t>
            </a:r>
            <a:r>
              <a:rPr kumimoji="1" lang="en-US" altLang="ja-JP" sz="500" dirty="0"/>
              <a:t>=True, </a:t>
            </a:r>
            <a:r>
              <a:rPr kumimoji="1" lang="en-US" altLang="ja-JP" sz="500" dirty="0" err="1"/>
              <a:t>pin_weight</a:t>
            </a:r>
            <a:r>
              <a:rPr kumimoji="1" lang="en-US" altLang="ja-JP" sz="500" dirty="0"/>
              <a:t>=</a:t>
            </a:r>
            <a:r>
              <a:rPr kumimoji="1" lang="en-US" altLang="ja-JP" sz="500" dirty="0" err="1"/>
              <a:t>args.pin_weight</a:t>
            </a:r>
            <a:r>
              <a:rPr kumimoji="1" lang="en-US" altLang="ja-JP" sz="500" dirty="0"/>
              <a:t>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       </a:t>
            </a:r>
            <a:r>
              <a:rPr kumimoji="1" lang="en-US" altLang="ja-JP" sz="500" dirty="0" err="1"/>
              <a:t>cpu_cache_compute</a:t>
            </a:r>
            <a:r>
              <a:rPr kumimoji="1" lang="en-US" altLang="ja-JP" sz="500" dirty="0"/>
              <a:t>=False, </a:t>
            </a:r>
            <a:r>
              <a:rPr kumimoji="1" lang="en-US" altLang="ja-JP" sz="500" dirty="0" err="1"/>
              <a:t>attn_sparsity</a:t>
            </a:r>
            <a:r>
              <a:rPr kumimoji="1" lang="en-US" altLang="ja-JP" sz="500" dirty="0"/>
              <a:t>=1.0,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       </a:t>
            </a:r>
            <a:r>
              <a:rPr kumimoji="1" lang="en-US" altLang="ja-JP" sz="500" dirty="0" err="1"/>
              <a:t>compress_weight</a:t>
            </a:r>
            <a:r>
              <a:rPr kumimoji="1" lang="en-US" altLang="ja-JP" sz="500" dirty="0"/>
              <a:t>=</a:t>
            </a:r>
            <a:r>
              <a:rPr kumimoji="1" lang="en-US" altLang="ja-JP" sz="500" dirty="0" err="1"/>
              <a:t>args.compress_weight</a:t>
            </a:r>
            <a:r>
              <a:rPr kumimoji="1" lang="en-US" altLang="ja-JP" sz="500" dirty="0"/>
              <a:t>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       </a:t>
            </a:r>
            <a:r>
              <a:rPr kumimoji="1" lang="en-US" altLang="ja-JP" sz="500" dirty="0" err="1"/>
              <a:t>comp_weight_config</a:t>
            </a:r>
            <a:r>
              <a:rPr kumimoji="1" lang="en-US" altLang="ja-JP" sz="500" dirty="0"/>
              <a:t>=</a:t>
            </a:r>
            <a:r>
              <a:rPr kumimoji="1" lang="en-US" altLang="ja-JP" sz="500" dirty="0" err="1"/>
              <a:t>CompressionConfig</a:t>
            </a:r>
            <a:r>
              <a:rPr kumimoji="1" lang="en-US" altLang="ja-JP" sz="500" dirty="0"/>
              <a:t>(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           </a:t>
            </a:r>
            <a:r>
              <a:rPr kumimoji="1" lang="en-US" altLang="ja-JP" sz="500" dirty="0" err="1"/>
              <a:t>num_bits</a:t>
            </a:r>
            <a:r>
              <a:rPr kumimoji="1" lang="en-US" altLang="ja-JP" sz="500" dirty="0"/>
              <a:t>=4, </a:t>
            </a:r>
            <a:r>
              <a:rPr kumimoji="1" lang="en-US" altLang="ja-JP" sz="500" dirty="0" err="1"/>
              <a:t>group_size</a:t>
            </a:r>
            <a:r>
              <a:rPr kumimoji="1" lang="en-US" altLang="ja-JP" sz="500" dirty="0"/>
              <a:t>=64,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           </a:t>
            </a:r>
            <a:r>
              <a:rPr kumimoji="1" lang="en-US" altLang="ja-JP" sz="500" dirty="0" err="1"/>
              <a:t>group_dim</a:t>
            </a:r>
            <a:r>
              <a:rPr kumimoji="1" lang="en-US" altLang="ja-JP" sz="500" dirty="0"/>
              <a:t>=0, symmetric=False),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       </a:t>
            </a:r>
            <a:r>
              <a:rPr kumimoji="1" lang="en-US" altLang="ja-JP" sz="500" dirty="0" err="1"/>
              <a:t>compress_cache</a:t>
            </a:r>
            <a:r>
              <a:rPr kumimoji="1" lang="en-US" altLang="ja-JP" sz="500" dirty="0"/>
              <a:t>=</a:t>
            </a:r>
            <a:r>
              <a:rPr kumimoji="1" lang="en-US" altLang="ja-JP" sz="500" dirty="0" err="1"/>
              <a:t>args.compress_cache</a:t>
            </a:r>
            <a:r>
              <a:rPr kumimoji="1" lang="en-US" altLang="ja-JP" sz="500" dirty="0"/>
              <a:t>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       </a:t>
            </a:r>
            <a:r>
              <a:rPr kumimoji="1" lang="en-US" altLang="ja-JP" sz="500" dirty="0" err="1"/>
              <a:t>comp_cache_config</a:t>
            </a:r>
            <a:r>
              <a:rPr kumimoji="1" lang="en-US" altLang="ja-JP" sz="500" dirty="0"/>
              <a:t>=</a:t>
            </a:r>
            <a:r>
              <a:rPr kumimoji="1" lang="en-US" altLang="ja-JP" sz="500" dirty="0" err="1"/>
              <a:t>CompressionConfig</a:t>
            </a:r>
            <a:r>
              <a:rPr kumimoji="1" lang="en-US" altLang="ja-JP" sz="500" dirty="0"/>
              <a:t>(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           </a:t>
            </a:r>
            <a:r>
              <a:rPr kumimoji="1" lang="en-US" altLang="ja-JP" sz="500" dirty="0" err="1"/>
              <a:t>num_bits</a:t>
            </a:r>
            <a:r>
              <a:rPr kumimoji="1" lang="en-US" altLang="ja-JP" sz="500" dirty="0"/>
              <a:t>=4, </a:t>
            </a:r>
            <a:r>
              <a:rPr kumimoji="1" lang="en-US" altLang="ja-JP" sz="500" dirty="0" err="1"/>
              <a:t>group_size</a:t>
            </a:r>
            <a:r>
              <a:rPr kumimoji="1" lang="en-US" altLang="ja-JP" sz="500" dirty="0"/>
              <a:t>=64,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           </a:t>
            </a:r>
            <a:r>
              <a:rPr kumimoji="1" lang="en-US" altLang="ja-JP" sz="500" dirty="0" err="1"/>
              <a:t>group_dim</a:t>
            </a:r>
            <a:r>
              <a:rPr kumimoji="1" lang="en-US" altLang="ja-JP" sz="500" dirty="0"/>
              <a:t>=2, symmetric=False))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# Model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print("Initialize...")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tokenizer = </a:t>
            </a:r>
            <a:r>
              <a:rPr kumimoji="1" lang="en-US" altLang="ja-JP" sz="500" dirty="0" err="1"/>
              <a:t>AutoTokenizer.from_pretrained</a:t>
            </a:r>
            <a:r>
              <a:rPr kumimoji="1" lang="en-US" altLang="ja-JP" sz="500" dirty="0"/>
              <a:t>("</a:t>
            </a:r>
            <a:r>
              <a:rPr kumimoji="1" lang="en-US" altLang="ja-JP" sz="500" dirty="0" err="1"/>
              <a:t>facebook</a:t>
            </a:r>
            <a:r>
              <a:rPr kumimoji="1" lang="en-US" altLang="ja-JP" sz="500" dirty="0"/>
              <a:t>/opt-30b", </a:t>
            </a:r>
            <a:r>
              <a:rPr kumimoji="1" lang="en-US" altLang="ja-JP" sz="500" dirty="0" err="1"/>
              <a:t>padding_side</a:t>
            </a:r>
            <a:r>
              <a:rPr kumimoji="1" lang="en-US" altLang="ja-JP" sz="500" dirty="0"/>
              <a:t>="left")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</a:t>
            </a:r>
            <a:r>
              <a:rPr kumimoji="1" lang="en-US" altLang="ja-JP" sz="500" dirty="0" err="1"/>
              <a:t>tokenizer.add_bos_token</a:t>
            </a:r>
            <a:r>
              <a:rPr kumimoji="1" lang="en-US" altLang="ja-JP" sz="500" dirty="0"/>
              <a:t> = False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stop = tokenizer("\n").</a:t>
            </a:r>
            <a:r>
              <a:rPr kumimoji="1" lang="en-US" altLang="ja-JP" sz="500" dirty="0" err="1"/>
              <a:t>input_ids</a:t>
            </a:r>
            <a:r>
              <a:rPr kumimoji="1" lang="en-US" altLang="ja-JP" sz="500" dirty="0"/>
              <a:t>[0]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model = </a:t>
            </a:r>
            <a:r>
              <a:rPr kumimoji="1" lang="en-US" altLang="ja-JP" sz="500" dirty="0" err="1"/>
              <a:t>OptLM</a:t>
            </a:r>
            <a:r>
              <a:rPr kumimoji="1" lang="en-US" altLang="ja-JP" sz="500" dirty="0"/>
              <a:t>(</a:t>
            </a:r>
            <a:r>
              <a:rPr kumimoji="1" lang="en-US" altLang="ja-JP" sz="500" dirty="0" err="1"/>
              <a:t>args.model</a:t>
            </a:r>
            <a:r>
              <a:rPr kumimoji="1" lang="en-US" altLang="ja-JP" sz="500" dirty="0"/>
              <a:t>, env, </a:t>
            </a:r>
            <a:r>
              <a:rPr kumimoji="1" lang="en-US" altLang="ja-JP" sz="500" dirty="0" err="1"/>
              <a:t>args.path</a:t>
            </a:r>
            <a:r>
              <a:rPr kumimoji="1" lang="en-US" altLang="ja-JP" sz="500" dirty="0"/>
              <a:t>, policy)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context = (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"A chat between a curious human and a knowledgeable artificial intelligence assistant.\n"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"Human: Hello! What can you do?\n"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"Assistant: As an AI assistant, I can answer questions and chat with you.\n"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)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# Chat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print(context, end="")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while True: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</a:t>
            </a:r>
            <a:r>
              <a:rPr kumimoji="1" lang="en-US" altLang="ja-JP" sz="500" dirty="0" err="1"/>
              <a:t>inp</a:t>
            </a:r>
            <a:r>
              <a:rPr kumimoji="1" lang="en-US" altLang="ja-JP" sz="500" dirty="0"/>
              <a:t> = input("Human: 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if not </a:t>
            </a:r>
            <a:r>
              <a:rPr kumimoji="1" lang="en-US" altLang="ja-JP" sz="500" dirty="0" err="1"/>
              <a:t>inp</a:t>
            </a:r>
            <a:r>
              <a:rPr kumimoji="1" lang="en-US" altLang="ja-JP" sz="500" dirty="0"/>
              <a:t>: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print("exit...")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break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</a:t>
            </a:r>
            <a:r>
              <a:rPr kumimoji="1" lang="en-US" altLang="ja-JP" sz="500" dirty="0" err="1"/>
              <a:t>speech.Speak</a:t>
            </a:r>
            <a:r>
              <a:rPr kumimoji="1" lang="en-US" altLang="ja-JP" sz="500" dirty="0"/>
              <a:t>(</a:t>
            </a:r>
            <a:r>
              <a:rPr kumimoji="1" lang="en-US" altLang="ja-JP" sz="500" dirty="0" err="1"/>
              <a:t>inp</a:t>
            </a:r>
            <a:r>
              <a:rPr kumimoji="1" lang="en-US" altLang="ja-JP" sz="500" dirty="0"/>
              <a:t>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result = </a:t>
            </a:r>
            <a:r>
              <a:rPr kumimoji="1" lang="en-US" altLang="ja-JP" sz="500" dirty="0" err="1"/>
              <a:t>translator.translate_text</a:t>
            </a:r>
            <a:r>
              <a:rPr kumimoji="1" lang="en-US" altLang="ja-JP" sz="500" dirty="0"/>
              <a:t>(</a:t>
            </a:r>
            <a:r>
              <a:rPr kumimoji="1" lang="en-US" altLang="ja-JP" sz="500" dirty="0" err="1"/>
              <a:t>inp</a:t>
            </a:r>
            <a:r>
              <a:rPr kumimoji="1" lang="en-US" altLang="ja-JP" sz="500" dirty="0"/>
              <a:t>, </a:t>
            </a:r>
            <a:r>
              <a:rPr kumimoji="1" lang="en-US" altLang="ja-JP" sz="500" dirty="0" err="1"/>
              <a:t>target_lang</a:t>
            </a:r>
            <a:r>
              <a:rPr kumimoji="1" lang="en-US" altLang="ja-JP" sz="500" dirty="0"/>
              <a:t>="EN-US")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print(result)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context += "Human: " + </a:t>
            </a:r>
            <a:r>
              <a:rPr kumimoji="1" lang="en-US" altLang="ja-JP" sz="500" dirty="0" err="1"/>
              <a:t>result.text</a:t>
            </a:r>
            <a:r>
              <a:rPr kumimoji="1" lang="en-US" altLang="ja-JP" sz="500" dirty="0"/>
              <a:t> + "\n"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inputs = tokenizer([context])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</a:t>
            </a:r>
            <a:r>
              <a:rPr kumimoji="1" lang="en-US" altLang="ja-JP" sz="500" dirty="0" err="1"/>
              <a:t>output_ids</a:t>
            </a:r>
            <a:r>
              <a:rPr kumimoji="1" lang="en-US" altLang="ja-JP" sz="500" dirty="0"/>
              <a:t> = </a:t>
            </a:r>
            <a:r>
              <a:rPr kumimoji="1" lang="en-US" altLang="ja-JP" sz="500" dirty="0" err="1"/>
              <a:t>model.generate</a:t>
            </a:r>
            <a:r>
              <a:rPr kumimoji="1" lang="en-US" altLang="ja-JP" sz="500" dirty="0"/>
              <a:t>(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</a:t>
            </a:r>
            <a:r>
              <a:rPr kumimoji="1" lang="en-US" altLang="ja-JP" sz="500" dirty="0" err="1"/>
              <a:t>inputs.input_ids</a:t>
            </a:r>
            <a:r>
              <a:rPr kumimoji="1" lang="en-US" altLang="ja-JP" sz="500" dirty="0"/>
              <a:t>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</a:t>
            </a:r>
            <a:r>
              <a:rPr kumimoji="1" lang="en-US" altLang="ja-JP" sz="500" dirty="0" err="1"/>
              <a:t>do_sample</a:t>
            </a:r>
            <a:r>
              <a:rPr kumimoji="1" lang="en-US" altLang="ja-JP" sz="500" dirty="0"/>
              <a:t>=True,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temperature=0.7,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</a:t>
            </a:r>
            <a:r>
              <a:rPr kumimoji="1" lang="en-US" altLang="ja-JP" sz="500" dirty="0" err="1"/>
              <a:t>max_new_tokens</a:t>
            </a:r>
            <a:r>
              <a:rPr kumimoji="1" lang="en-US" altLang="ja-JP" sz="500" dirty="0"/>
              <a:t>=96,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stop=stop)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outputs = </a:t>
            </a:r>
            <a:r>
              <a:rPr kumimoji="1" lang="en-US" altLang="ja-JP" sz="500" dirty="0" err="1"/>
              <a:t>tokenizer.batch_decode</a:t>
            </a:r>
            <a:r>
              <a:rPr kumimoji="1" lang="en-US" altLang="ja-JP" sz="500" dirty="0"/>
              <a:t>(</a:t>
            </a:r>
            <a:r>
              <a:rPr kumimoji="1" lang="en-US" altLang="ja-JP" sz="500" dirty="0" err="1"/>
              <a:t>output_ids</a:t>
            </a:r>
            <a:r>
              <a:rPr kumimoji="1" lang="en-US" altLang="ja-JP" sz="500" dirty="0"/>
              <a:t>, </a:t>
            </a:r>
            <a:r>
              <a:rPr kumimoji="1" lang="en-US" altLang="ja-JP" sz="500" dirty="0" err="1"/>
              <a:t>skip_special_tokens</a:t>
            </a:r>
            <a:r>
              <a:rPr kumimoji="1" lang="en-US" altLang="ja-JP" sz="500" dirty="0"/>
              <a:t>=True)[0]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try: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index = </a:t>
            </a:r>
            <a:r>
              <a:rPr kumimoji="1" lang="en-US" altLang="ja-JP" sz="500" dirty="0" err="1"/>
              <a:t>outputs.index</a:t>
            </a:r>
            <a:r>
              <a:rPr kumimoji="1" lang="en-US" altLang="ja-JP" sz="500" dirty="0"/>
              <a:t>("\n", </a:t>
            </a:r>
            <a:r>
              <a:rPr kumimoji="1" lang="en-US" altLang="ja-JP" sz="500" dirty="0" err="1"/>
              <a:t>len</a:t>
            </a:r>
            <a:r>
              <a:rPr kumimoji="1" lang="en-US" altLang="ja-JP" sz="500" dirty="0"/>
              <a:t>(context))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except </a:t>
            </a:r>
            <a:r>
              <a:rPr kumimoji="1" lang="en-US" altLang="ja-JP" sz="500" dirty="0" err="1"/>
              <a:t>ValueError</a:t>
            </a:r>
            <a:r>
              <a:rPr kumimoji="1" lang="en-US" altLang="ja-JP" sz="500" dirty="0"/>
              <a:t>: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outputs += "\n"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index = </a:t>
            </a:r>
            <a:r>
              <a:rPr kumimoji="1" lang="en-US" altLang="ja-JP" sz="500" dirty="0" err="1"/>
              <a:t>outputs.index</a:t>
            </a:r>
            <a:r>
              <a:rPr kumimoji="1" lang="en-US" altLang="ja-JP" sz="500" dirty="0"/>
              <a:t>("\n", </a:t>
            </a:r>
            <a:r>
              <a:rPr kumimoji="1" lang="en-US" altLang="ja-JP" sz="500" dirty="0" err="1"/>
              <a:t>len</a:t>
            </a:r>
            <a:r>
              <a:rPr kumimoji="1" lang="en-US" altLang="ja-JP" sz="500" dirty="0"/>
              <a:t>(context))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outputs = outputs[:index + 1]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print(outputs[</a:t>
            </a:r>
            <a:r>
              <a:rPr kumimoji="1" lang="en-US" altLang="ja-JP" sz="500" dirty="0" err="1"/>
              <a:t>len</a:t>
            </a:r>
            <a:r>
              <a:rPr kumimoji="1" lang="en-US" altLang="ja-JP" sz="500" dirty="0"/>
              <a:t>(context):], end="")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translated = </a:t>
            </a:r>
            <a:r>
              <a:rPr kumimoji="1" lang="en-US" altLang="ja-JP" sz="500" dirty="0" err="1"/>
              <a:t>translator.translate_text</a:t>
            </a:r>
            <a:r>
              <a:rPr kumimoji="1" lang="en-US" altLang="ja-JP" sz="500" dirty="0"/>
              <a:t>(outputs[</a:t>
            </a:r>
            <a:r>
              <a:rPr kumimoji="1" lang="en-US" altLang="ja-JP" sz="500" dirty="0" err="1"/>
              <a:t>len</a:t>
            </a:r>
            <a:r>
              <a:rPr kumimoji="1" lang="en-US" altLang="ja-JP" sz="500" dirty="0"/>
              <a:t>(context):], </a:t>
            </a:r>
            <a:r>
              <a:rPr kumimoji="1" lang="en-US" altLang="ja-JP" sz="500" dirty="0" err="1"/>
              <a:t>target_lang</a:t>
            </a:r>
            <a:r>
              <a:rPr kumimoji="1" lang="en-US" altLang="ja-JP" sz="500" dirty="0"/>
              <a:t>="JA")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print(translated)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</a:t>
            </a:r>
            <a:r>
              <a:rPr kumimoji="1" lang="en-US" altLang="ja-JP" sz="500" dirty="0" err="1"/>
              <a:t>speech.Speak</a:t>
            </a:r>
            <a:r>
              <a:rPr kumimoji="1" lang="en-US" altLang="ja-JP" sz="500" dirty="0"/>
              <a:t>(translated)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context = outputs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# TODO: optimize the performance by reusing context cache and reducing redundant computation.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# Shutdown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</a:t>
            </a:r>
            <a:r>
              <a:rPr kumimoji="1" lang="en-US" altLang="ja-JP" sz="500" dirty="0" err="1"/>
              <a:t>env.close_copy_threads</a:t>
            </a:r>
            <a:r>
              <a:rPr kumimoji="1" lang="en-US" altLang="ja-JP" sz="500" dirty="0"/>
              <a:t>()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if __name__ == "__main__":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parser = </a:t>
            </a:r>
            <a:r>
              <a:rPr kumimoji="1" lang="en-US" altLang="ja-JP" sz="500" dirty="0" err="1"/>
              <a:t>argparse.ArgumentParser</a:t>
            </a:r>
            <a:r>
              <a:rPr kumimoji="1" lang="en-US" altLang="ja-JP" sz="500" dirty="0"/>
              <a:t>()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</a:t>
            </a:r>
            <a:r>
              <a:rPr kumimoji="1" lang="en-US" altLang="ja-JP" sz="500" dirty="0" err="1"/>
              <a:t>parser.add_argument</a:t>
            </a:r>
            <a:r>
              <a:rPr kumimoji="1" lang="en-US" altLang="ja-JP" sz="500" dirty="0"/>
              <a:t>("--model", type=str, default="</a:t>
            </a:r>
            <a:r>
              <a:rPr kumimoji="1" lang="en-US" altLang="ja-JP" sz="500" dirty="0" err="1"/>
              <a:t>facebook</a:t>
            </a:r>
            <a:r>
              <a:rPr kumimoji="1" lang="en-US" altLang="ja-JP" sz="500" dirty="0"/>
              <a:t>/opt-6.7b",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help="The model name.")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</a:t>
            </a:r>
            <a:r>
              <a:rPr kumimoji="1" lang="en-US" altLang="ja-JP" sz="500" dirty="0" err="1"/>
              <a:t>parser.add_argument</a:t>
            </a:r>
            <a:r>
              <a:rPr kumimoji="1" lang="en-US" altLang="ja-JP" sz="500" dirty="0"/>
              <a:t>("--path", type=str, default="~/</a:t>
            </a:r>
            <a:r>
              <a:rPr kumimoji="1" lang="en-US" altLang="ja-JP" sz="500" dirty="0" err="1"/>
              <a:t>opt_weights</a:t>
            </a:r>
            <a:r>
              <a:rPr kumimoji="1" lang="en-US" altLang="ja-JP" sz="500" dirty="0"/>
              <a:t>",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help="The path to the model weights. If there are no cached weights, 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    "</a:t>
            </a:r>
            <a:r>
              <a:rPr kumimoji="1" lang="en-US" altLang="ja-JP" sz="500" dirty="0" err="1"/>
              <a:t>FlexGen</a:t>
            </a:r>
            <a:r>
              <a:rPr kumimoji="1" lang="en-US" altLang="ja-JP" sz="500" dirty="0"/>
              <a:t> will automatically download them from </a:t>
            </a:r>
            <a:r>
              <a:rPr kumimoji="1" lang="en-US" altLang="ja-JP" sz="500" dirty="0" err="1"/>
              <a:t>HuggingFace</a:t>
            </a:r>
            <a:r>
              <a:rPr kumimoji="1" lang="en-US" altLang="ja-JP" sz="500" dirty="0"/>
              <a:t>.")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</a:t>
            </a:r>
            <a:r>
              <a:rPr kumimoji="1" lang="en-US" altLang="ja-JP" sz="500" dirty="0" err="1"/>
              <a:t>parser.add_argument</a:t>
            </a:r>
            <a:r>
              <a:rPr kumimoji="1" lang="en-US" altLang="ja-JP" sz="500" dirty="0"/>
              <a:t>("--offload-</a:t>
            </a:r>
            <a:r>
              <a:rPr kumimoji="1" lang="en-US" altLang="ja-JP" sz="500" dirty="0" err="1"/>
              <a:t>dir</a:t>
            </a:r>
            <a:r>
              <a:rPr kumimoji="1" lang="en-US" altLang="ja-JP" sz="500" dirty="0"/>
              <a:t>", type=str, default="~/</a:t>
            </a:r>
            <a:r>
              <a:rPr kumimoji="1" lang="en-US" altLang="ja-JP" sz="500" dirty="0" err="1"/>
              <a:t>flexgen_offload_dir</a:t>
            </a:r>
            <a:r>
              <a:rPr kumimoji="1" lang="en-US" altLang="ja-JP" sz="500" dirty="0"/>
              <a:t>",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help="The directory to offload tensors. 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</a:t>
            </a:r>
            <a:r>
              <a:rPr kumimoji="1" lang="en-US" altLang="ja-JP" sz="500" dirty="0" err="1"/>
              <a:t>parser.add_argument</a:t>
            </a:r>
            <a:r>
              <a:rPr kumimoji="1" lang="en-US" altLang="ja-JP" sz="500" dirty="0"/>
              <a:t>("--percent", </a:t>
            </a:r>
            <a:r>
              <a:rPr kumimoji="1" lang="en-US" altLang="ja-JP" sz="500" dirty="0" err="1"/>
              <a:t>nargs</a:t>
            </a:r>
            <a:r>
              <a:rPr kumimoji="1" lang="en-US" altLang="ja-JP" sz="500" dirty="0"/>
              <a:t>="+", type=int,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default=[100, 0, 100, 0, 100, 0],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help="Six numbers. They are 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"the percentage of weight on GPU, 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"the percentage of weight on CPU, 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"the percentage of attention cache on GPU, 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"the percentage of attention cache on CPU, 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"the percentage of activations on GPU, "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 "the percentage of activations on CPU")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</a:t>
            </a:r>
            <a:r>
              <a:rPr kumimoji="1" lang="en-US" altLang="ja-JP" sz="500" dirty="0" err="1"/>
              <a:t>parser.add_argument</a:t>
            </a:r>
            <a:r>
              <a:rPr kumimoji="1" lang="en-US" altLang="ja-JP" sz="500" dirty="0"/>
              <a:t>("--pin-weight", type=str2bool, </a:t>
            </a:r>
            <a:r>
              <a:rPr kumimoji="1" lang="en-US" altLang="ja-JP" sz="500" dirty="0" err="1"/>
              <a:t>nargs</a:t>
            </a:r>
            <a:r>
              <a:rPr kumimoji="1" lang="en-US" altLang="ja-JP" sz="500" dirty="0"/>
              <a:t>="?",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const=True, default=True)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</a:t>
            </a:r>
            <a:r>
              <a:rPr kumimoji="1" lang="en-US" altLang="ja-JP" sz="500" dirty="0" err="1"/>
              <a:t>parser.add_argument</a:t>
            </a:r>
            <a:r>
              <a:rPr kumimoji="1" lang="en-US" altLang="ja-JP" sz="500" dirty="0"/>
              <a:t>("--compress-weight", action="</a:t>
            </a:r>
            <a:r>
              <a:rPr kumimoji="1" lang="en-US" altLang="ja-JP" sz="500" dirty="0" err="1"/>
              <a:t>store_true</a:t>
            </a:r>
            <a:r>
              <a:rPr kumimoji="1" lang="en-US" altLang="ja-JP" sz="500" dirty="0"/>
              <a:t>",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help="Whether to compress weight.")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</a:t>
            </a:r>
            <a:r>
              <a:rPr kumimoji="1" lang="en-US" altLang="ja-JP" sz="500" dirty="0" err="1"/>
              <a:t>parser.add_argument</a:t>
            </a:r>
            <a:r>
              <a:rPr kumimoji="1" lang="en-US" altLang="ja-JP" sz="500" dirty="0"/>
              <a:t>("--compress-cache", action="</a:t>
            </a:r>
            <a:r>
              <a:rPr kumimoji="1" lang="en-US" altLang="ja-JP" sz="500" dirty="0" err="1"/>
              <a:t>store_true</a:t>
            </a:r>
            <a:r>
              <a:rPr kumimoji="1" lang="en-US" altLang="ja-JP" sz="500" dirty="0"/>
              <a:t>",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    help="Whether to compress cache.")</a:t>
            </a:r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</a:t>
            </a:r>
            <a:r>
              <a:rPr kumimoji="1" lang="en-US" altLang="ja-JP" sz="500" dirty="0" err="1"/>
              <a:t>args</a:t>
            </a:r>
            <a:r>
              <a:rPr kumimoji="1" lang="en-US" altLang="ja-JP" sz="500" dirty="0"/>
              <a:t> = </a:t>
            </a:r>
            <a:r>
              <a:rPr kumimoji="1" lang="en-US" altLang="ja-JP" sz="500" dirty="0" err="1"/>
              <a:t>parser.parse_args</a:t>
            </a:r>
            <a:r>
              <a:rPr kumimoji="1" lang="en-US" altLang="ja-JP" sz="500" dirty="0"/>
              <a:t>()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assert </a:t>
            </a:r>
            <a:r>
              <a:rPr kumimoji="1" lang="en-US" altLang="ja-JP" sz="500" dirty="0" err="1"/>
              <a:t>len</a:t>
            </a:r>
            <a:r>
              <a:rPr kumimoji="1" lang="en-US" altLang="ja-JP" sz="500" dirty="0"/>
              <a:t>(</a:t>
            </a:r>
            <a:r>
              <a:rPr kumimoji="1" lang="en-US" altLang="ja-JP" sz="500" dirty="0" err="1"/>
              <a:t>args.percent</a:t>
            </a:r>
            <a:r>
              <a:rPr kumimoji="1" lang="en-US" altLang="ja-JP" sz="500" dirty="0"/>
              <a:t>) == 6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r>
              <a:rPr kumimoji="1" lang="en-US" altLang="ja-JP" sz="500" dirty="0"/>
              <a:t>    main(</a:t>
            </a:r>
            <a:r>
              <a:rPr kumimoji="1" lang="en-US" altLang="ja-JP" sz="500" dirty="0" err="1"/>
              <a:t>args</a:t>
            </a:r>
            <a:r>
              <a:rPr kumimoji="1" lang="en-US" altLang="ja-JP" sz="500" dirty="0"/>
              <a:t>)</a:t>
            </a:r>
          </a:p>
          <a:p>
            <a:pPr>
              <a:lnSpc>
                <a:spcPct val="70000"/>
              </a:lnSpc>
            </a:pPr>
            <a:endParaRPr kumimoji="1" lang="en-US" altLang="ja-JP" sz="500" dirty="0"/>
          </a:p>
          <a:p>
            <a:pPr>
              <a:lnSpc>
                <a:spcPct val="70000"/>
              </a:lnSpc>
            </a:pPr>
            <a:endParaRPr kumimoji="1" lang="ja-JP" altLang="en-US" sz="5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98729" y="2254404"/>
            <a:ext cx="52582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/>
              <a:t>FlexGen</a:t>
            </a:r>
            <a:r>
              <a:rPr kumimoji="1" lang="ja-JP" altLang="en-US" sz="2400" dirty="0"/>
              <a:t> を用いた </a:t>
            </a:r>
            <a:r>
              <a:rPr kumimoji="1" lang="en-US" altLang="ja-JP" sz="2400" dirty="0" err="1"/>
              <a:t>chatBOT</a:t>
            </a:r>
            <a:endParaRPr kumimoji="1" lang="en-US" altLang="ja-JP" sz="2400" dirty="0"/>
          </a:p>
          <a:p>
            <a:r>
              <a:rPr kumimoji="1" lang="ja-JP" altLang="en-US" sz="2400" dirty="0"/>
              <a:t>のプログラム</a:t>
            </a:r>
            <a:endParaRPr kumimoji="1" lang="en-US" altLang="ja-JP" sz="2400" dirty="0"/>
          </a:p>
          <a:p>
            <a:r>
              <a:rPr kumimoji="1" lang="ja-JP" altLang="en-US" sz="2400" dirty="0"/>
              <a:t>（</a:t>
            </a:r>
            <a:r>
              <a:rPr kumimoji="1" lang="en-US" altLang="ja-JP" sz="2400" dirty="0" err="1"/>
              <a:t>FlexGen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の公式ページで公開されて</a:t>
            </a:r>
            <a:endParaRPr kumimoji="1" lang="en-US" altLang="ja-JP" sz="2400" dirty="0"/>
          </a:p>
          <a:p>
            <a:r>
              <a:rPr kumimoji="1" lang="ja-JP" altLang="en-US" sz="2400"/>
              <a:t>いるプログラムを利用）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372152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/>
              <a:t>chatBOT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875223"/>
          </a:xfrm>
        </p:spPr>
        <p:txBody>
          <a:bodyPr>
            <a:normAutofit/>
          </a:bodyPr>
          <a:lstStyle/>
          <a:p>
            <a:r>
              <a:rPr lang="en-US" altLang="ja-JP" sz="2400" dirty="0" err="1"/>
              <a:t>chatBOT</a:t>
            </a:r>
            <a:r>
              <a:rPr lang="en-US" altLang="ja-JP" sz="2400" dirty="0"/>
              <a:t> </a:t>
            </a:r>
            <a:r>
              <a:rPr lang="ja-JP" altLang="en-US" sz="2400" dirty="0"/>
              <a:t>は，</a:t>
            </a:r>
            <a:r>
              <a:rPr lang="ja-JP" altLang="en-US" sz="2400" b="1" dirty="0"/>
              <a:t>人工知能</a:t>
            </a:r>
            <a:r>
              <a:rPr lang="ja-JP" altLang="en-US" sz="2400" dirty="0"/>
              <a:t>を利用したコンピュータプログラム</a:t>
            </a:r>
            <a:endParaRPr lang="en-US" altLang="ja-JP" sz="2400" dirty="0"/>
          </a:p>
          <a:p>
            <a:r>
              <a:rPr lang="ja-JP" altLang="en-US" sz="2400" b="1" dirty="0"/>
              <a:t>人間からの質問</a:t>
            </a:r>
            <a:r>
              <a:rPr lang="ja-JP" altLang="en-US" sz="2400" dirty="0"/>
              <a:t>に対して，</a:t>
            </a:r>
            <a:r>
              <a:rPr lang="ja-JP" altLang="en-US" sz="2400" b="1" dirty="0"/>
              <a:t>自動的に応答</a:t>
            </a:r>
            <a:r>
              <a:rPr lang="ja-JP" altLang="en-US" sz="2400" dirty="0"/>
              <a:t>を行う</a:t>
            </a:r>
            <a:endParaRPr lang="en-US" altLang="ja-JP" sz="2400" dirty="0"/>
          </a:p>
          <a:p>
            <a:r>
              <a:rPr lang="en-US" altLang="ja-JP" sz="2400" dirty="0"/>
              <a:t>chat Bot </a:t>
            </a:r>
            <a:r>
              <a:rPr lang="ja-JP" altLang="en-US" sz="2400" dirty="0"/>
              <a:t>のさまざまな用途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商品の販売や予約，問い合わせ，質問応用など</a:t>
            </a:r>
            <a:endParaRPr lang="en-US" altLang="ja-JP" sz="2400" dirty="0"/>
          </a:p>
          <a:p>
            <a:r>
              <a:rPr lang="en-US" altLang="ja-JP" sz="2400" dirty="0"/>
              <a:t>chat Bot </a:t>
            </a:r>
            <a:r>
              <a:rPr lang="ja-JP" altLang="en-US" sz="2400" dirty="0"/>
              <a:t>の特徴</a:t>
            </a:r>
            <a:endParaRPr lang="en-US" altLang="ja-JP" sz="24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2400" b="1" dirty="0"/>
              <a:t>既存の大量の文書</a:t>
            </a:r>
            <a:r>
              <a:rPr lang="ja-JP" altLang="en-US" sz="2400" dirty="0"/>
              <a:t>と，</a:t>
            </a:r>
            <a:r>
              <a:rPr lang="ja-JP" altLang="en-US" sz="2400" b="1" dirty="0"/>
              <a:t>今までの対話記録（コンテキスト）</a:t>
            </a:r>
            <a:r>
              <a:rPr lang="ja-JP" altLang="en-US" sz="2400" dirty="0"/>
              <a:t>から</a:t>
            </a:r>
            <a:r>
              <a:rPr lang="ja-JP" altLang="en-US" sz="2400" b="1" dirty="0"/>
              <a:t>学習</a:t>
            </a:r>
            <a:endParaRPr lang="en-US" altLang="ja-JP" sz="2400" b="1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2400" b="1" dirty="0"/>
              <a:t>ユーザからのフィードバック</a:t>
            </a:r>
            <a:r>
              <a:rPr lang="ja-JP" altLang="en-US" sz="2400" dirty="0"/>
              <a:t>（ユーザが，会話の途中で与える文章）により，</a:t>
            </a:r>
            <a:r>
              <a:rPr lang="en-US" altLang="ja-JP" sz="2400" dirty="0" err="1"/>
              <a:t>chatBOT</a:t>
            </a:r>
            <a:r>
              <a:rPr lang="en-US" altLang="ja-JP" sz="2400" dirty="0"/>
              <a:t> </a:t>
            </a:r>
            <a:r>
              <a:rPr lang="ja-JP" altLang="en-US" sz="2400" dirty="0"/>
              <a:t>はさらに学習．</a:t>
            </a:r>
            <a:r>
              <a:rPr lang="en-US" altLang="ja-JP" sz="2400" dirty="0" err="1"/>
              <a:t>chatBOT</a:t>
            </a:r>
            <a:r>
              <a:rPr lang="en-US" altLang="ja-JP" sz="2400" dirty="0"/>
              <a:t> </a:t>
            </a:r>
            <a:r>
              <a:rPr lang="ja-JP" altLang="en-US" sz="2400" dirty="0"/>
              <a:t>の</a:t>
            </a:r>
            <a:r>
              <a:rPr lang="ja-JP" altLang="en-US" sz="2400" b="1" dirty="0"/>
              <a:t>回答が変化</a:t>
            </a:r>
            <a:endParaRPr lang="en-US" altLang="ja-JP" sz="2400" b="1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sz="2400" dirty="0" err="1"/>
              <a:t>chatBOT</a:t>
            </a:r>
            <a:r>
              <a:rPr lang="en-US" altLang="ja-JP" sz="2400" dirty="0"/>
              <a:t> </a:t>
            </a:r>
            <a:r>
              <a:rPr lang="ja-JP" altLang="en-US" sz="2400" dirty="0"/>
              <a:t>に不正確な質問や指示を与えると，</a:t>
            </a:r>
            <a:r>
              <a:rPr lang="en-US" altLang="ja-JP" sz="2400" dirty="0" err="1"/>
              <a:t>chatBOT</a:t>
            </a:r>
            <a:r>
              <a:rPr lang="en-US" altLang="ja-JP" sz="2400" dirty="0"/>
              <a:t> </a:t>
            </a:r>
            <a:r>
              <a:rPr lang="ja-JP" altLang="en-US" sz="2400" dirty="0"/>
              <a:t>が適切な回答が</a:t>
            </a:r>
            <a:r>
              <a:rPr lang="ja-JP" altLang="en-US" sz="2400" b="1" dirty="0"/>
              <a:t>できなくなる</a:t>
            </a:r>
            <a:r>
              <a:rPr lang="ja-JP" altLang="en-US" sz="2400" dirty="0"/>
              <a:t>場合がある</a:t>
            </a:r>
          </a:p>
          <a:p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25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58604D-E751-6BF6-A902-425EE31A6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024" y="182862"/>
            <a:ext cx="7886700" cy="801771"/>
          </a:xfrm>
        </p:spPr>
        <p:txBody>
          <a:bodyPr/>
          <a:lstStyle/>
          <a:p>
            <a:r>
              <a:rPr kumimoji="1" lang="en-US" altLang="ja-JP" dirty="0"/>
              <a:t>chat BOT </a:t>
            </a:r>
            <a:r>
              <a:rPr kumimoji="1" lang="ja-JP" altLang="en-US" dirty="0"/>
              <a:t>の仕組み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F95B604-83A1-3ED8-D586-41A3A993A0A1}"/>
              </a:ext>
            </a:extLst>
          </p:cNvPr>
          <p:cNvSpPr txBox="1"/>
          <p:nvPr/>
        </p:nvSpPr>
        <p:spPr>
          <a:xfrm>
            <a:off x="4903838" y="1289442"/>
            <a:ext cx="303079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大規模言語モデル</a:t>
            </a: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EBC2029A-001A-EA47-0C0E-86D4FF18DCD8}"/>
              </a:ext>
            </a:extLst>
          </p:cNvPr>
          <p:cNvSpPr/>
          <p:nvPr/>
        </p:nvSpPr>
        <p:spPr>
          <a:xfrm>
            <a:off x="4055806" y="1289442"/>
            <a:ext cx="516194" cy="4026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CBA5E6-D59E-D236-DF6E-DFD12362B7C8}"/>
              </a:ext>
            </a:extLst>
          </p:cNvPr>
          <p:cNvSpPr txBox="1"/>
          <p:nvPr/>
        </p:nvSpPr>
        <p:spPr>
          <a:xfrm>
            <a:off x="1806677" y="1100310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既存の大量の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人間の文章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1005A5-5EB0-CADD-81E2-519301359122}"/>
              </a:ext>
            </a:extLst>
          </p:cNvPr>
          <p:cNvSpPr txBox="1"/>
          <p:nvPr/>
        </p:nvSpPr>
        <p:spPr>
          <a:xfrm>
            <a:off x="4903838" y="2857687"/>
            <a:ext cx="303079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文章の続きの生成</a:t>
            </a:r>
            <a:endParaRPr kumimoji="1" lang="en-US" altLang="ja-JP" sz="2400" b="1" dirty="0"/>
          </a:p>
          <a:p>
            <a:r>
              <a:rPr kumimoji="1" lang="en-US" altLang="ja-JP" sz="2400" dirty="0"/>
              <a:t>(</a:t>
            </a:r>
            <a:r>
              <a:rPr lang="en-US" altLang="ja-JP" sz="2400" b="1" dirty="0"/>
              <a:t>Text Completion</a:t>
            </a:r>
            <a:r>
              <a:rPr kumimoji="1" lang="en-US" altLang="ja-JP" sz="2400" dirty="0"/>
              <a:t>)</a:t>
            </a:r>
          </a:p>
          <a:p>
            <a:r>
              <a:rPr kumimoji="1" lang="ja-JP" altLang="en-US" sz="2400" dirty="0"/>
              <a:t>の能力を持つ </a:t>
            </a:r>
            <a:r>
              <a:rPr kumimoji="1" lang="en-US" altLang="ja-JP" sz="2400" dirty="0"/>
              <a:t>AI</a:t>
            </a:r>
            <a:endParaRPr kumimoji="1" lang="ja-JP" altLang="en-US" sz="2400" dirty="0"/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5F0437D3-B2DA-6AB8-1395-E24159D9CF45}"/>
              </a:ext>
            </a:extLst>
          </p:cNvPr>
          <p:cNvSpPr/>
          <p:nvPr/>
        </p:nvSpPr>
        <p:spPr>
          <a:xfrm>
            <a:off x="3929943" y="3256515"/>
            <a:ext cx="516194" cy="40267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29B1AAE8-62D6-D9DC-577D-F240EB9DE320}"/>
              </a:ext>
            </a:extLst>
          </p:cNvPr>
          <p:cNvSpPr/>
          <p:nvPr/>
        </p:nvSpPr>
        <p:spPr>
          <a:xfrm rot="5400000">
            <a:off x="6056444" y="2103062"/>
            <a:ext cx="516194" cy="4026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054308C-BB20-DE44-A46B-9F6C0CE90B55}"/>
              </a:ext>
            </a:extLst>
          </p:cNvPr>
          <p:cNvSpPr txBox="1"/>
          <p:nvPr/>
        </p:nvSpPr>
        <p:spPr>
          <a:xfrm>
            <a:off x="441448" y="2171676"/>
            <a:ext cx="3030794" cy="4154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今までの</a:t>
            </a:r>
            <a:r>
              <a:rPr kumimoji="1" lang="ja-JP" altLang="en-US" sz="2400" b="1" dirty="0"/>
              <a:t>対話記録</a:t>
            </a:r>
            <a:endParaRPr kumimoji="1" lang="en-US" altLang="ja-JP" sz="2400" b="1" dirty="0"/>
          </a:p>
          <a:p>
            <a:r>
              <a:rPr kumimoji="1" lang="ja-JP" altLang="en-US" sz="2400" dirty="0"/>
              <a:t>（コンテキスト）</a:t>
            </a:r>
            <a:endParaRPr kumimoji="1" lang="en-US" altLang="ja-JP" sz="2400" dirty="0"/>
          </a:p>
          <a:p>
            <a:r>
              <a:rPr kumimoji="1" lang="en-US" altLang="ja-JP" sz="2400" b="1" dirty="0">
                <a:solidFill>
                  <a:srgbClr val="FF0000"/>
                </a:solidFill>
              </a:rPr>
              <a:t>Human: Hello! What can you do?</a:t>
            </a:r>
          </a:p>
          <a:p>
            <a:r>
              <a:rPr kumimoji="1" lang="en-US" altLang="ja-JP" sz="2400" b="1" dirty="0">
                <a:solidFill>
                  <a:srgbClr val="FF0000"/>
                </a:solidFill>
              </a:rPr>
              <a:t>AI: As an AI assistant. I can answer questions and chat with you.</a:t>
            </a:r>
          </a:p>
          <a:p>
            <a:r>
              <a:rPr kumimoji="1" lang="en-US" altLang="ja-JP" sz="2400" b="1" dirty="0">
                <a:solidFill>
                  <a:srgbClr val="FF0000"/>
                </a:solidFill>
              </a:rPr>
              <a:t>Human: 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コンピューターについて教えてください</a:t>
            </a: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57AF3011-BBF4-9A83-9C7F-A05CCC6821F5}"/>
              </a:ext>
            </a:extLst>
          </p:cNvPr>
          <p:cNvSpPr/>
          <p:nvPr/>
        </p:nvSpPr>
        <p:spPr>
          <a:xfrm rot="5400000">
            <a:off x="6056443" y="4364170"/>
            <a:ext cx="516194" cy="40267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3FBF28-7AF5-41E7-8331-2CEB0621E428}"/>
              </a:ext>
            </a:extLst>
          </p:cNvPr>
          <p:cNvSpPr txBox="1"/>
          <p:nvPr/>
        </p:nvSpPr>
        <p:spPr>
          <a:xfrm>
            <a:off x="4909018" y="5072995"/>
            <a:ext cx="4181642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AI </a:t>
            </a:r>
            <a:r>
              <a:rPr kumimoji="1" lang="ja-JP" altLang="en-US" sz="2400" dirty="0"/>
              <a:t>からの回答</a:t>
            </a:r>
            <a:endParaRPr kumimoji="1" lang="en-US" altLang="ja-JP" sz="2400" dirty="0"/>
          </a:p>
          <a:p>
            <a:r>
              <a:rPr kumimoji="1" lang="en-US" altLang="ja-JP" sz="2400" b="1" dirty="0">
                <a:solidFill>
                  <a:srgbClr val="FF0000"/>
                </a:solidFill>
              </a:rPr>
              <a:t>AI: 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私のコンピュータは，可能な限り賢くなるように設計された汎用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AI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システムです</a:t>
            </a:r>
            <a:endParaRPr kumimoji="1" lang="en-US" altLang="ja-JP" sz="2400" b="1" dirty="0">
              <a:solidFill>
                <a:srgbClr val="FF0000"/>
              </a:solidFill>
            </a:endParaRP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15DD2A8A-4801-B559-34E3-5067B2440C12}"/>
              </a:ext>
            </a:extLst>
          </p:cNvPr>
          <p:cNvSpPr/>
          <p:nvPr/>
        </p:nvSpPr>
        <p:spPr>
          <a:xfrm rot="10800000">
            <a:off x="3877379" y="5520920"/>
            <a:ext cx="516194" cy="402671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2F8AE93-AD14-DD70-EF13-BFDF80CDA280}"/>
              </a:ext>
            </a:extLst>
          </p:cNvPr>
          <p:cNvSpPr txBox="1"/>
          <p:nvPr/>
        </p:nvSpPr>
        <p:spPr>
          <a:xfrm>
            <a:off x="3450153" y="6028807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問答のたびに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更新</a:t>
            </a:r>
          </a:p>
        </p:txBody>
      </p:sp>
    </p:spTree>
    <p:extLst>
      <p:ext uri="{BB962C8B-B14F-4D97-AF65-F5344CB8AC3E}">
        <p14:creationId xmlns:p14="http://schemas.microsoft.com/office/powerpoint/2010/main" val="358250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chatBOT</a:t>
            </a:r>
            <a:r>
              <a:rPr lang="en-US" altLang="ja-JP" dirty="0"/>
              <a:t> </a:t>
            </a:r>
            <a:r>
              <a:rPr lang="ja-JP" altLang="en-US" dirty="0" err="1"/>
              <a:t>の利</a:t>
            </a:r>
            <a:r>
              <a:rPr lang="ja-JP" altLang="en-US" dirty="0"/>
              <a:t>用例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/>
              <a:t>調べごと</a:t>
            </a:r>
            <a:endParaRPr kumimoji="1" lang="en-US" altLang="ja-JP" sz="2400" dirty="0"/>
          </a:p>
          <a:p>
            <a:endParaRPr lang="en-US" altLang="ja-JP" sz="2400" dirty="0"/>
          </a:p>
          <a:p>
            <a:r>
              <a:rPr kumimoji="1" lang="ja-JP" altLang="en-US" sz="2400" dirty="0"/>
              <a:t>文章の仕上げ．誤字などのチェック</a:t>
            </a:r>
            <a:endParaRPr kumimoji="1" lang="en-US" altLang="ja-JP" sz="2400" dirty="0"/>
          </a:p>
          <a:p>
            <a:endParaRPr lang="en-US" altLang="ja-JP" sz="2400" dirty="0"/>
          </a:p>
          <a:p>
            <a:r>
              <a:rPr kumimoji="1" lang="ja-JP" altLang="en-US" sz="2400" dirty="0"/>
              <a:t>見落としが無いかのチェック</a:t>
            </a:r>
            <a:endParaRPr kumimoji="1" lang="en-US" altLang="ja-JP" sz="2400" dirty="0"/>
          </a:p>
          <a:p>
            <a:endParaRPr lang="en-US" altLang="ja-JP" sz="2400" dirty="0"/>
          </a:p>
          <a:p>
            <a:r>
              <a:rPr kumimoji="1" lang="ja-JP" altLang="en-US" sz="2400" dirty="0"/>
              <a:t>内容の充実などの提案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990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chatBOT</a:t>
            </a:r>
            <a:r>
              <a:rPr lang="ja-JP" altLang="en-US" dirty="0"/>
              <a:t> の実応用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875223"/>
          </a:xfrm>
        </p:spPr>
        <p:txBody>
          <a:bodyPr>
            <a:normAutofit/>
          </a:bodyPr>
          <a:lstStyle/>
          <a:p>
            <a:r>
              <a:rPr kumimoji="1" lang="ja-JP" altLang="en-US" sz="2400" b="1" dirty="0"/>
              <a:t>販売用の </a:t>
            </a:r>
            <a:r>
              <a:rPr kumimoji="1" lang="en-US" altLang="ja-JP" sz="2400" b="1" dirty="0" err="1"/>
              <a:t>chatBOT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ja-JP" altLang="en-US" sz="2400" dirty="0"/>
              <a:t>購入希望を伝えると，支払方法，合わせて購入した方がよい商品などを案内</a:t>
            </a:r>
            <a:endParaRPr lang="en-US" altLang="ja-JP" sz="2400" dirty="0"/>
          </a:p>
          <a:p>
            <a:r>
              <a:rPr lang="ja-JP" altLang="en-US" sz="2400" b="1" dirty="0"/>
              <a:t>問い合わせを受け付ける </a:t>
            </a:r>
            <a:r>
              <a:rPr lang="en-US" altLang="ja-JP" sz="2400" b="1" dirty="0" err="1"/>
              <a:t>chatBOT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　商品の在庫状況，店舗の営業時間などを案内</a:t>
            </a:r>
            <a:endParaRPr kumimoji="1" lang="en-US" altLang="ja-JP" sz="2400" dirty="0"/>
          </a:p>
          <a:p>
            <a:r>
              <a:rPr lang="ja-JP" altLang="en-US" sz="2400" b="1" dirty="0"/>
              <a:t>ユーザサポートを行う </a:t>
            </a:r>
            <a:r>
              <a:rPr lang="en-US" altLang="ja-JP" sz="2400" b="1" dirty="0" err="1"/>
              <a:t>chatBOT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　困ったことへの対処法やアドバイスを行う</a:t>
            </a:r>
            <a:endParaRPr lang="en-US" altLang="ja-JP" sz="2400" dirty="0"/>
          </a:p>
          <a:p>
            <a:r>
              <a:rPr lang="ja-JP" altLang="en-US" sz="2400" b="1" dirty="0"/>
              <a:t>人間と人間のコミュニケーションへの介在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ja-JP" altLang="en-US" sz="2400" dirty="0"/>
              <a:t>　専門用語を分かりやすく説明する </a:t>
            </a:r>
            <a:r>
              <a:rPr kumimoji="1" lang="en-US" altLang="ja-JP" sz="2400" dirty="0" err="1"/>
              <a:t>chatBOT</a:t>
            </a:r>
            <a:r>
              <a:rPr lang="ja-JP" altLang="en-US" sz="2400" dirty="0"/>
              <a:t>，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翻訳システムとの連携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91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 err="1"/>
              <a:t>chatBOT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の実応用では，</a:t>
            </a:r>
            <a:r>
              <a:rPr kumimoji="1" lang="ja-JP" altLang="en-US" sz="2400" b="1" dirty="0"/>
              <a:t>用途に応じたデータベース</a:t>
            </a:r>
            <a:r>
              <a:rPr kumimoji="1" lang="ja-JP" altLang="en-US" sz="2400" dirty="0"/>
              <a:t>が必要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ja-JP" altLang="en-US" sz="2400" dirty="0"/>
              <a:t>商品情報，今の価格，今の在庫</a:t>
            </a:r>
            <a:endParaRPr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r>
              <a:rPr lang="ja-JP" altLang="en-US" sz="2400" dirty="0"/>
              <a:t>ユーザからの質問や，フィードバックの収集．最新のデータベースの維持も重要．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010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BDE470D-7896-4DD0-D9BD-86E60B31A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61" y="1604516"/>
            <a:ext cx="9082256" cy="2886367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227620" y="4991310"/>
            <a:ext cx="48013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/>
              <a:t>FlexGen</a:t>
            </a:r>
            <a:r>
              <a:rPr kumimoji="1" lang="ja-JP" altLang="en-US" sz="2400" dirty="0"/>
              <a:t> を用いた </a:t>
            </a:r>
            <a:r>
              <a:rPr kumimoji="1" lang="en-US" altLang="ja-JP" sz="2400" dirty="0" err="1"/>
              <a:t>chatBOT</a:t>
            </a:r>
            <a:endParaRPr kumimoji="1" lang="en-US" altLang="ja-JP" sz="2400" dirty="0"/>
          </a:p>
          <a:p>
            <a:r>
              <a:rPr kumimoji="1" lang="ja-JP" altLang="en-US" sz="2400" dirty="0"/>
              <a:t>エベレストの高さを回答している</a:t>
            </a:r>
          </a:p>
        </p:txBody>
      </p:sp>
    </p:spTree>
    <p:extLst>
      <p:ext uri="{BB962C8B-B14F-4D97-AF65-F5344CB8AC3E}">
        <p14:creationId xmlns:p14="http://schemas.microsoft.com/office/powerpoint/2010/main" val="159480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DD66C72-D00D-DA84-35C2-4642264B0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11" y="1192922"/>
            <a:ext cx="8997977" cy="3069361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478570" y="4876357"/>
            <a:ext cx="81868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/>
              <a:t>FlexGen</a:t>
            </a:r>
            <a:r>
              <a:rPr kumimoji="1" lang="ja-JP" altLang="en-US" sz="2400" dirty="0"/>
              <a:t> を用いた </a:t>
            </a:r>
            <a:r>
              <a:rPr kumimoji="1" lang="en-US" altLang="ja-JP" sz="2400" dirty="0" err="1"/>
              <a:t>chatBOT</a:t>
            </a:r>
            <a:endParaRPr kumimoji="1" lang="en-US" altLang="ja-JP" sz="2400" dirty="0"/>
          </a:p>
          <a:p>
            <a:r>
              <a:rPr kumimoji="1" lang="ja-JP" altLang="en-US" sz="2400" dirty="0"/>
              <a:t>利用者からの質問により，コンピュータ，チャットボット</a:t>
            </a:r>
            <a:endParaRPr kumimoji="1" lang="en-US" altLang="ja-JP" sz="2400" dirty="0"/>
          </a:p>
          <a:p>
            <a:r>
              <a:rPr kumimoji="1" lang="ja-JP" altLang="en-US" sz="2400" dirty="0"/>
              <a:t>について説明している</a:t>
            </a:r>
          </a:p>
        </p:txBody>
      </p:sp>
    </p:spTree>
    <p:extLst>
      <p:ext uri="{BB962C8B-B14F-4D97-AF65-F5344CB8AC3E}">
        <p14:creationId xmlns:p14="http://schemas.microsoft.com/office/powerpoint/2010/main" val="96870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BBA545-3B32-0803-2379-229822FBA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関連ページ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C8C07C-6926-A8A5-B12C-CA498D949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/>
              <a:t>Meta </a:t>
            </a:r>
            <a:r>
              <a:rPr kumimoji="1" lang="ja-JP" altLang="en-US" sz="2400" dirty="0"/>
              <a:t>の言語モデルと日本語で対話できる </a:t>
            </a:r>
            <a:r>
              <a:rPr kumimoji="1" lang="en-US" altLang="ja-JP" sz="2400" dirty="0" err="1"/>
              <a:t>chatBOT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プログラム（</a:t>
            </a:r>
            <a:r>
              <a:rPr kumimoji="1" lang="en-US" altLang="ja-JP" sz="2400" dirty="0" err="1"/>
              <a:t>FlexGen</a:t>
            </a:r>
            <a:r>
              <a:rPr kumimoji="1" lang="en-US" altLang="ja-JP" sz="2400" dirty="0"/>
              <a:t>, </a:t>
            </a:r>
            <a:r>
              <a:rPr kumimoji="1" lang="en-US" altLang="ja-JP" sz="2400" dirty="0" err="1"/>
              <a:t>DeepL</a:t>
            </a:r>
            <a:r>
              <a:rPr kumimoji="1" lang="en-US" altLang="ja-JP" sz="2400" dirty="0"/>
              <a:t>, Python </a:t>
            </a:r>
            <a:r>
              <a:rPr kumimoji="1" lang="ja-JP" altLang="en-US" sz="2400" dirty="0"/>
              <a:t>を使用）（</a:t>
            </a:r>
            <a:r>
              <a:rPr kumimoji="1" lang="en-US" altLang="ja-JP" sz="2400" dirty="0"/>
              <a:t>Windows </a:t>
            </a:r>
            <a:r>
              <a:rPr kumimoji="1" lang="ja-JP" altLang="en-US" sz="2400" dirty="0"/>
              <a:t>上）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en-US" altLang="ja-JP" sz="2400" dirty="0">
                <a:hlinkClick r:id="rId3"/>
              </a:rPr>
              <a:t>https://www.kkaneko.jp/ai/repot/deeplandflexgen.html</a:t>
            </a:r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F79A1FA-50A6-BA6A-92B0-DE225F90D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162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1481</Words>
  <Application>Microsoft Office PowerPoint</Application>
  <PresentationFormat>画面に合わせる (4:3)</PresentationFormat>
  <Paragraphs>189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游ゴシック</vt:lpstr>
      <vt:lpstr>Arial</vt:lpstr>
      <vt:lpstr>Calibri</vt:lpstr>
      <vt:lpstr>Office テーマ</vt:lpstr>
      <vt:lpstr>対話システム，chatBOT </vt:lpstr>
      <vt:lpstr>chatBOT</vt:lpstr>
      <vt:lpstr>chat BOT の仕組み</vt:lpstr>
      <vt:lpstr>chatBOT の利用例</vt:lpstr>
      <vt:lpstr>chatBOT の実応用</vt:lpstr>
      <vt:lpstr>PowerPoint プレゼンテーション</vt:lpstr>
      <vt:lpstr>PowerPoint プレゼンテーション</vt:lpstr>
      <vt:lpstr>PowerPoint プレゼンテーション</vt:lpstr>
      <vt:lpstr>関連ページ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対話システム，chatBOT</dc:title>
  <dc:creator>kaneko kunihiko</dc:creator>
  <cp:lastModifiedBy>金子　邦彦</cp:lastModifiedBy>
  <cp:revision>50</cp:revision>
  <dcterms:created xsi:type="dcterms:W3CDTF">2019-11-02T00:06:04Z</dcterms:created>
  <dcterms:modified xsi:type="dcterms:W3CDTF">2023-03-07T03:39:42Z</dcterms:modified>
</cp:coreProperties>
</file>