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83" r:id="rId2"/>
    <p:sldId id="905" r:id="rId3"/>
    <p:sldId id="914" r:id="rId4"/>
    <p:sldId id="907" r:id="rId5"/>
    <p:sldId id="908" r:id="rId6"/>
    <p:sldId id="911" r:id="rId7"/>
    <p:sldId id="913" r:id="rId8"/>
    <p:sldId id="909" r:id="rId9"/>
    <p:sldId id="912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0" y="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licevis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ja-JP" altLang="en-US" dirty="0"/>
              <a:t>複数写真からの３次元再構成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CF79B11B-651A-40A5-AFC6-540DE16DA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52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701AC-1453-401D-958B-CD207969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複数写真からの</a:t>
            </a:r>
            <a:r>
              <a:rPr kumimoji="1" lang="zh-TW" altLang="en-US" dirty="0"/>
              <a:t>３次元再構成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C61610-1C97-4CF6-B242-6EDB29F7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70EF811B-74AB-4860-827E-F75B81699F91}"/>
              </a:ext>
            </a:extLst>
          </p:cNvPr>
          <p:cNvSpPr/>
          <p:nvPr/>
        </p:nvSpPr>
        <p:spPr>
          <a:xfrm>
            <a:off x="4433637" y="2689058"/>
            <a:ext cx="360947" cy="181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B08E2CD-DF8D-44FE-B765-BC5184FD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2" y="2014519"/>
            <a:ext cx="4010413" cy="282896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C7E8B5-635A-4A92-BE84-A6D88AC073B8}"/>
              </a:ext>
            </a:extLst>
          </p:cNvPr>
          <p:cNvSpPr txBox="1"/>
          <p:nvPr/>
        </p:nvSpPr>
        <p:spPr>
          <a:xfrm>
            <a:off x="321845" y="5208489"/>
            <a:ext cx="388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オブジェクトを様々な方向から撮影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F662C69-FD3F-45C3-8995-A1043BA9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97" y="1563867"/>
            <a:ext cx="3305345" cy="202575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D9DBE62-A6C5-42E7-8248-C70814BB0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398" y="3655834"/>
            <a:ext cx="3305345" cy="228939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BEA3D-0CAE-4B60-89CC-896F26CED5FE}"/>
              </a:ext>
            </a:extLst>
          </p:cNvPr>
          <p:cNvSpPr txBox="1"/>
          <p:nvPr/>
        </p:nvSpPr>
        <p:spPr>
          <a:xfrm>
            <a:off x="4998118" y="5956692"/>
            <a:ext cx="388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コンピュータでの処理により、３次元データを得る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A126DAAF-31D4-430C-8C94-920B1B883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45181"/>
            <a:ext cx="8461208" cy="138370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ある</a:t>
            </a:r>
            <a:r>
              <a:rPr kumimoji="1" lang="ja-JP" altLang="en-US" b="1" dirty="0"/>
              <a:t>オブジェクト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さまざまな方向から撮影した写真</a:t>
            </a:r>
            <a:r>
              <a:rPr kumimoji="1" lang="ja-JP" altLang="en-US" dirty="0"/>
              <a:t>（数十枚以上）を</a:t>
            </a:r>
            <a:r>
              <a:rPr kumimoji="1" lang="ja-JP" altLang="en-US" b="1" dirty="0"/>
              <a:t>コンピュータ処理</a:t>
            </a:r>
            <a:r>
              <a:rPr kumimoji="1" lang="ja-JP" altLang="en-US" dirty="0"/>
              <a:t>して、</a:t>
            </a:r>
            <a:r>
              <a:rPr kumimoji="1" lang="ja-JP" altLang="en-US" b="1" dirty="0"/>
              <a:t>立体データ</a:t>
            </a:r>
            <a:r>
              <a:rPr kumimoji="1" lang="ja-JP" altLang="en-US" dirty="0"/>
              <a:t>を作る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74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64E152-17C2-4E61-AF47-51A80E9B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関係する技術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9F0002-A072-4E45-8D64-04529FF1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Structure from Motion (</a:t>
            </a:r>
            <a:r>
              <a:rPr lang="en-US" altLang="ja-JP" b="1" dirty="0" err="1"/>
              <a:t>SfM</a:t>
            </a:r>
            <a:r>
              <a:rPr lang="en-US" altLang="ja-JP" b="1" dirty="0"/>
              <a:t>)</a:t>
            </a:r>
          </a:p>
          <a:p>
            <a:pPr marL="0" indent="0">
              <a:buNone/>
            </a:pPr>
            <a:r>
              <a:rPr lang="ja-JP" altLang="en-US" b="1" dirty="0"/>
              <a:t>オブジェクトを周囲から撮影した多数の複数画像</a:t>
            </a:r>
            <a:r>
              <a:rPr lang="ja-JP" altLang="en-US" dirty="0"/>
              <a:t>から，各画像の</a:t>
            </a:r>
            <a:r>
              <a:rPr lang="ja-JP" altLang="en-US" b="1" dirty="0"/>
              <a:t>撮影位置</a:t>
            </a:r>
            <a:r>
              <a:rPr lang="ja-JP" altLang="en-US" dirty="0"/>
              <a:t>と</a:t>
            </a:r>
            <a:r>
              <a:rPr lang="ja-JP" altLang="en-US" b="1" dirty="0"/>
              <a:t>方向</a:t>
            </a:r>
            <a:r>
              <a:rPr lang="ja-JP" altLang="en-US" dirty="0"/>
              <a:t>を推定．</a:t>
            </a:r>
            <a:r>
              <a:rPr lang="ja-JP" altLang="en-US" b="1" dirty="0"/>
              <a:t>オブジェクトの３次元点群</a:t>
            </a:r>
            <a:r>
              <a:rPr lang="ja-JP" altLang="en-US" dirty="0"/>
              <a:t>を構成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Multi</a:t>
            </a:r>
            <a:r>
              <a:rPr kumimoji="1" lang="ja-JP" altLang="en-US" dirty="0"/>
              <a:t> </a:t>
            </a:r>
            <a:r>
              <a:rPr kumimoji="1" lang="en-US" altLang="ja-JP" dirty="0"/>
              <a:t>View</a:t>
            </a:r>
            <a:r>
              <a:rPr kumimoji="1" lang="ja-JP" altLang="en-US" dirty="0"/>
              <a:t> </a:t>
            </a:r>
            <a:r>
              <a:rPr kumimoji="1" lang="en-US" altLang="ja-JP" dirty="0"/>
              <a:t>Stereo (MVD)</a:t>
            </a:r>
          </a:p>
          <a:p>
            <a:pPr marL="0" indent="0">
              <a:buNone/>
            </a:pPr>
            <a:r>
              <a:rPr lang="ja-JP" altLang="en-US" b="1" dirty="0"/>
              <a:t>オブジェクトの</a:t>
            </a:r>
            <a:r>
              <a:rPr lang="ja-JP" altLang="en-US" b="1" dirty="0">
                <a:solidFill>
                  <a:srgbClr val="FF0000"/>
                </a:solidFill>
              </a:rPr>
              <a:t>低密度</a:t>
            </a:r>
            <a:r>
              <a:rPr lang="ja-JP" altLang="en-US" b="1" dirty="0"/>
              <a:t>の３次元点群</a:t>
            </a:r>
            <a:r>
              <a:rPr lang="ja-JP" altLang="en-US" dirty="0"/>
              <a:t>と，</a:t>
            </a:r>
            <a:r>
              <a:rPr lang="ja-JP" altLang="en-US" b="1" dirty="0"/>
              <a:t>オブジェクトを周囲から撮影した多数の複数画像</a:t>
            </a:r>
            <a:r>
              <a:rPr lang="ja-JP" altLang="en-US" dirty="0"/>
              <a:t>から，</a:t>
            </a:r>
            <a:r>
              <a:rPr lang="ja-JP" altLang="en-US" b="1" dirty="0">
                <a:solidFill>
                  <a:srgbClr val="FF0000"/>
                </a:solidFill>
              </a:rPr>
              <a:t>高密度</a:t>
            </a:r>
            <a:r>
              <a:rPr lang="ja-JP" altLang="en-US" b="1" dirty="0"/>
              <a:t>の３次元点群</a:t>
            </a:r>
            <a:r>
              <a:rPr lang="ja-JP" altLang="en-US" dirty="0"/>
              <a:t>を生成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69660-FB7B-4D5E-96E3-9BAD42FF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3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BF0DB-BE52-4BD3-8E65-F38F1E9D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① 写真撮影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3E820-0361-42BD-98D8-1FF6A5F16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/>
              <a:t>オブジェクトを様々な方向から撮影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屋内でも，屋外でも（安全に注意）</a:t>
            </a:r>
            <a:br>
              <a:rPr lang="en-US" altLang="ja-JP" dirty="0"/>
            </a:br>
            <a:endParaRPr lang="en-US" altLang="ja-JP" dirty="0"/>
          </a:p>
          <a:p>
            <a:r>
              <a:rPr lang="ja-JP" altLang="en-US" dirty="0"/>
              <a:t>撮影中は、オブジェクトを動かしてはいけない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写真の中に、余分なもの（撮影者自身や撮影者の影）が映りこまないこと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それぞれの写真が、互いに </a:t>
            </a:r>
            <a:r>
              <a:rPr lang="en-US" altLang="ja-JP" b="1" dirty="0"/>
              <a:t>2/3 </a:t>
            </a:r>
            <a:r>
              <a:rPr lang="ja-JP" altLang="en-US" b="1" dirty="0"/>
              <a:t>ずつくらい重なり合うように</a:t>
            </a:r>
            <a:r>
              <a:rPr lang="ja-JP" altLang="en-US" dirty="0"/>
              <a:t>、少しずつ、カメラを動かしながら撮影．</a:t>
            </a:r>
            <a:r>
              <a:rPr lang="ja-JP" altLang="en-US" b="1" dirty="0"/>
              <a:t>数十枚以上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1D213-6290-47FE-8951-5B0049FC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14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BF0DB-BE52-4BD3-8E65-F38F1E9D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② 写真からの３次元再構成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3E820-0361-42BD-98D8-1FF6A5F16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オープンソフトウエア </a:t>
            </a:r>
            <a:r>
              <a:rPr kumimoji="1" lang="en-US" altLang="ja-JP" dirty="0" err="1"/>
              <a:t>Meshroom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を使用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alicevision.org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Windows </a:t>
            </a:r>
            <a:r>
              <a:rPr lang="ja-JP" altLang="en-US" dirty="0"/>
              <a:t>パソコンで使うときは </a:t>
            </a:r>
            <a:r>
              <a:rPr lang="en-US" altLang="ja-JP" dirty="0"/>
              <a:t>Windows </a:t>
            </a:r>
            <a:r>
              <a:rPr lang="ja-JP" altLang="en-US" dirty="0"/>
              <a:t>版を選ぶ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1D213-6290-47FE-8951-5B0049FC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27A7A3-7138-4E36-B241-0D0BAC3A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110" y="2692766"/>
            <a:ext cx="3796075" cy="142630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ABD5FB5-8807-4E51-BB59-A82194F4F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110" y="4320429"/>
            <a:ext cx="3796074" cy="17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B712B89-24EF-4E6D-A845-C48D1061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CDFD61-37D1-4D93-972A-55B2D3CB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65" y="496863"/>
            <a:ext cx="6948566" cy="464172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9E7013-C264-470E-A149-A60C96472B73}"/>
              </a:ext>
            </a:extLst>
          </p:cNvPr>
          <p:cNvSpPr txBox="1"/>
          <p:nvPr/>
        </p:nvSpPr>
        <p:spPr>
          <a:xfrm>
            <a:off x="950165" y="5401170"/>
            <a:ext cx="6302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・「</a:t>
            </a:r>
            <a:r>
              <a:rPr kumimoji="1" lang="en-US" altLang="ja-JP" sz="2400" dirty="0"/>
              <a:t>Images</a:t>
            </a:r>
            <a:r>
              <a:rPr kumimoji="1" lang="ja-JP" altLang="en-US" sz="2400" dirty="0"/>
              <a:t>」に、画像をドラッグ＆ドロップ</a:t>
            </a:r>
            <a:endParaRPr kumimoji="1" lang="en-US" altLang="ja-JP" sz="2400" dirty="0"/>
          </a:p>
          <a:p>
            <a:r>
              <a:rPr kumimoji="1" lang="ja-JP" altLang="en-US" sz="2400" dirty="0"/>
              <a:t>・「</a:t>
            </a:r>
            <a:r>
              <a:rPr kumimoji="1" lang="en-US" altLang="ja-JP" sz="2400" dirty="0"/>
              <a:t>Start</a:t>
            </a:r>
            <a:r>
              <a:rPr kumimoji="1" lang="ja-JP" altLang="en-US" sz="2400" dirty="0"/>
              <a:t>」をクリック</a:t>
            </a:r>
            <a:endParaRPr kumimoji="1" lang="en-US" altLang="ja-JP" sz="2400" dirty="0"/>
          </a:p>
          <a:p>
            <a:r>
              <a:rPr kumimoji="1" lang="ja-JP" altLang="en-US" sz="2400" dirty="0"/>
              <a:t>しばらく待つ</a:t>
            </a:r>
          </a:p>
        </p:txBody>
      </p:sp>
    </p:spTree>
    <p:extLst>
      <p:ext uri="{BB962C8B-B14F-4D97-AF65-F5344CB8AC3E}">
        <p14:creationId xmlns:p14="http://schemas.microsoft.com/office/powerpoint/2010/main" val="172278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FB863-2D31-4486-9439-D8D6CB60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7618073-907E-44E0-A033-D507833C7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95" y="864027"/>
            <a:ext cx="7915810" cy="396665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091D72-48E2-42FA-851F-1614F6F5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A6A6CD-2C7F-473B-8E68-790C1DE9ADD2}"/>
              </a:ext>
            </a:extLst>
          </p:cNvPr>
          <p:cNvSpPr/>
          <p:nvPr/>
        </p:nvSpPr>
        <p:spPr>
          <a:xfrm>
            <a:off x="499311" y="4415589"/>
            <a:ext cx="6713621" cy="46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3BB0A5-C35A-4114-8B05-AF1E25DFCBF5}"/>
              </a:ext>
            </a:extLst>
          </p:cNvPr>
          <p:cNvSpPr txBox="1"/>
          <p:nvPr/>
        </p:nvSpPr>
        <p:spPr>
          <a:xfrm>
            <a:off x="614095" y="5233737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終了時に、ディレクトリ（フォルダ）が表示される。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ここに、結果ファイルができる</a:t>
            </a:r>
          </a:p>
        </p:txBody>
      </p:sp>
    </p:spTree>
    <p:extLst>
      <p:ext uri="{BB962C8B-B14F-4D97-AF65-F5344CB8AC3E}">
        <p14:creationId xmlns:p14="http://schemas.microsoft.com/office/powerpoint/2010/main" val="169859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BF0DB-BE52-4BD3-8E65-F38F1E9D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③ ３次元データの確認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3E820-0361-42BD-98D8-1FF6A5F16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オープンソフトウエア </a:t>
            </a:r>
            <a:r>
              <a:rPr kumimoji="1" lang="en-US" altLang="ja-JP" dirty="0"/>
              <a:t>MeshLab </a:t>
            </a:r>
            <a:r>
              <a:rPr kumimoji="1" lang="ja-JP" altLang="en-US" dirty="0"/>
              <a:t>を使用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URL: https://</a:t>
            </a:r>
            <a:r>
              <a:rPr lang="en-US" altLang="ja-JP" dirty="0" err="1"/>
              <a:t>www.meshlab.net</a:t>
            </a:r>
            <a:r>
              <a:rPr lang="en-US" altLang="ja-JP" dirty="0"/>
              <a:t>/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1D213-6290-47FE-8951-5B0049FC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68FB21-55D8-4E65-B736-CB82083C8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4" y="2396738"/>
            <a:ext cx="4042611" cy="16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0A9045-9996-474E-AC76-F9B78B0A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4EFD28-C3E3-404F-8371-A86648F0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788021"/>
            <a:ext cx="8193505" cy="46358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352219-2120-461E-9487-037B3092D2AD}"/>
              </a:ext>
            </a:extLst>
          </p:cNvPr>
          <p:cNvSpPr txBox="1"/>
          <p:nvPr/>
        </p:nvSpPr>
        <p:spPr>
          <a:xfrm>
            <a:off x="1040732" y="5859379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マウス操作で回転などでき，確認できる</a:t>
            </a:r>
          </a:p>
        </p:txBody>
      </p:sp>
    </p:spTree>
    <p:extLst>
      <p:ext uri="{BB962C8B-B14F-4D97-AF65-F5344CB8AC3E}">
        <p14:creationId xmlns:p14="http://schemas.microsoft.com/office/powerpoint/2010/main" val="300338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299</Words>
  <Application>Microsoft Office PowerPoint</Application>
  <PresentationFormat>画面に合わせる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メイリオ</vt:lpstr>
      <vt:lpstr>游ゴシック</vt:lpstr>
      <vt:lpstr>Arial</vt:lpstr>
      <vt:lpstr>Calibri</vt:lpstr>
      <vt:lpstr>Segoe UI</vt:lpstr>
      <vt:lpstr>Office テーマ</vt:lpstr>
      <vt:lpstr>複数写真からの３次元再構成</vt:lpstr>
      <vt:lpstr>複数写真からの３次元再構成</vt:lpstr>
      <vt:lpstr>関係する技術</vt:lpstr>
      <vt:lpstr>① 写真撮影</vt:lpstr>
      <vt:lpstr>② 写真からの３次元再構成</vt:lpstr>
      <vt:lpstr>PowerPoint プレゼンテーション</vt:lpstr>
      <vt:lpstr>PowerPoint プレゼンテーション</vt:lpstr>
      <vt:lpstr>③ ３次元データの確認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AI応用</dc:title>
  <dc:creator>kunihiko</dc:creator>
  <cp:lastModifiedBy>金子　邦彦</cp:lastModifiedBy>
  <cp:revision>67</cp:revision>
  <dcterms:created xsi:type="dcterms:W3CDTF">2020-06-03T12:20:31Z</dcterms:created>
  <dcterms:modified xsi:type="dcterms:W3CDTF">2022-12-13T05:26:50Z</dcterms:modified>
</cp:coreProperties>
</file>