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6858000" cy="9906000" type="A4"/>
  <p:notesSz cx="6742113" cy="98726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20A"/>
    <a:srgbClr val="E65A0A"/>
    <a:srgbClr val="D2A000"/>
    <a:srgbClr val="0000FF"/>
    <a:srgbClr val="DDDDDD"/>
    <a:srgbClr val="5F5F5F"/>
    <a:srgbClr val="6699FF"/>
    <a:srgbClr val="FFFF66"/>
    <a:srgbClr val="000066"/>
    <a:srgbClr val="F0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876" autoAdjust="0"/>
    <p:restoredTop sz="90625" autoAdjust="0"/>
  </p:normalViewPr>
  <p:slideViewPr>
    <p:cSldViewPr snapToGrid="0" showGuides="1">
      <p:cViewPr varScale="1">
        <p:scale>
          <a:sx n="34" d="100"/>
          <a:sy n="34" d="100"/>
        </p:scale>
        <p:origin x="2086" y="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5" tIns="45768" rIns="91535" bIns="45768" numCol="1" anchor="t" anchorCtr="0" compatLnSpc="1">
            <a:prstTxWarp prst="textNoShape">
              <a:avLst/>
            </a:prstTxWarp>
          </a:bodyPr>
          <a:lstStyle>
            <a:lvl1pPr defTabSz="917053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332" y="3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5" tIns="45768" rIns="91535" bIns="45768" numCol="1" anchor="t" anchorCtr="0" compatLnSpc="1">
            <a:prstTxWarp prst="textNoShape">
              <a:avLst/>
            </a:prstTxWarp>
          </a:bodyPr>
          <a:lstStyle>
            <a:lvl1pPr algn="r" defTabSz="917053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8036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5" tIns="45768" rIns="91535" bIns="45768" numCol="1" anchor="b" anchorCtr="0" compatLnSpc="1">
            <a:prstTxWarp prst="textNoShape">
              <a:avLst/>
            </a:prstTxWarp>
          </a:bodyPr>
          <a:lstStyle>
            <a:lvl1pPr defTabSz="917053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332" y="9378036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5" tIns="45768" rIns="91535" bIns="45768" numCol="1" anchor="b" anchorCtr="0" compatLnSpc="1">
            <a:prstTxWarp prst="textNoShape">
              <a:avLst/>
            </a:prstTxWarp>
          </a:bodyPr>
          <a:lstStyle>
            <a:lvl1pPr algn="r" defTabSz="917053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fld id="{8A72B51D-D1DD-468B-AA1C-B2A73350F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1813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41" tIns="43770" rIns="87541" bIns="43770" numCol="1" anchor="t" anchorCtr="0" compatLnSpc="1">
            <a:prstTxWarp prst="textNoShape">
              <a:avLst/>
            </a:prstTxWarp>
          </a:bodyPr>
          <a:lstStyle>
            <a:lvl1pPr defTabSz="875802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826" y="3"/>
            <a:ext cx="2921783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41" tIns="43770" rIns="87541" bIns="43770" numCol="1" anchor="t" anchorCtr="0" compatLnSpc="1">
            <a:prstTxWarp prst="textNoShape">
              <a:avLst/>
            </a:prstTxWarp>
          </a:bodyPr>
          <a:lstStyle>
            <a:lvl1pPr algn="r" defTabSz="875802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0738" y="739775"/>
            <a:ext cx="25622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912" y="4689018"/>
            <a:ext cx="5394294" cy="44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41" tIns="43770" rIns="87541" bIns="43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8038"/>
            <a:ext cx="2921783" cy="49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41" tIns="43770" rIns="87541" bIns="43770" numCol="1" anchor="b" anchorCtr="0" compatLnSpc="1">
            <a:prstTxWarp prst="textNoShape">
              <a:avLst/>
            </a:prstTxWarp>
          </a:bodyPr>
          <a:lstStyle>
            <a:lvl1pPr defTabSz="875802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826" y="9378038"/>
            <a:ext cx="2921783" cy="49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41" tIns="43770" rIns="87541" bIns="43770" numCol="1" anchor="b" anchorCtr="0" compatLnSpc="1">
            <a:prstTxWarp prst="textNoShape">
              <a:avLst/>
            </a:prstTxWarp>
          </a:bodyPr>
          <a:lstStyle>
            <a:lvl1pPr algn="r" defTabSz="875802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fld id="{32CA8639-88F1-442B-B862-39B197ED97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0443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A8639-88F1-442B-B862-39B197ED9738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317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73500-C13D-4884-8CAA-558AFEA61D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217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D593F-201F-4E96-81BD-562B77AAEF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603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E0F5-865B-44D7-8DF7-3CDAEF856F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76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9A29A-0BB4-40D5-8FB5-CE67B9EB66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611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B-12ED-44CC-9123-5C01BB3CA5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079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037E5-129C-44D9-BCD6-A5B131B97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915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F311-A8A2-4DE9-B04A-1EB60614F7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304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9947-D790-4B87-B27E-9339699203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762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2568A-EB2E-42C3-B085-7A887F8C2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039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2813-051B-4859-8113-1CCAE82964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608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3D66A-C3D7-4E17-B0EB-52483D2CBF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344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5" tIns="45704" rIns="91405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5" tIns="45704" rIns="91405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4" rIns="91405" bIns="45704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5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4" rIns="91405" bIns="4570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5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4" rIns="91405" bIns="457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500">
                <a:latin typeface="+mn-lt"/>
              </a:defRPr>
            </a:lvl1pPr>
          </a:lstStyle>
          <a:p>
            <a:pPr>
              <a:defRPr/>
            </a:pPr>
            <a:fld id="{B0680422-30C7-4C24-9149-296D43306D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3018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erezo.fukuyama-u.ac.jp/ct/link_iframe_balloon?url=https%3A%2F%2Fwww.city.fukuyama.hiroshima.jp%2Fsite%2Fkyoiku%2F42241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596" y="244503"/>
            <a:ext cx="609195" cy="61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グループ化 1"/>
          <p:cNvGrpSpPr/>
          <p:nvPr/>
        </p:nvGrpSpPr>
        <p:grpSpPr>
          <a:xfrm>
            <a:off x="155780" y="1488945"/>
            <a:ext cx="5760000" cy="144000"/>
            <a:chOff x="98630" y="757007"/>
            <a:chExt cx="5812108" cy="10800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2632" y="757007"/>
              <a:ext cx="538106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9897" y="757007"/>
              <a:ext cx="2812999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30" y="757007"/>
              <a:ext cx="2812999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56555" y="472659"/>
            <a:ext cx="6134695" cy="531052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1" lang="ja-JP" altLang="en-US" sz="320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学食の傾向をつかむ</a:t>
            </a:r>
            <a:endParaRPr kumimoji="1" lang="en-US" altLang="ja-JP" sz="32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56555" y="108567"/>
            <a:ext cx="5812108" cy="360776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1" lang="ja-JP" altLang="en-US" sz="1600" b="1" dirty="0">
                <a:solidFill>
                  <a:srgbClr val="92D050"/>
                </a:solidFill>
                <a:latin typeface="+mj-ea"/>
                <a:ea typeface="+mj-ea"/>
              </a:rPr>
              <a:t>情報工学科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573800"/>
              </p:ext>
            </p:extLst>
          </p:nvPr>
        </p:nvGraphicFramePr>
        <p:xfrm>
          <a:off x="155781" y="1808082"/>
          <a:ext cx="6577826" cy="35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88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背景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73C57A54-4B86-4608-A312-2983705DC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85133"/>
              </p:ext>
            </p:extLst>
          </p:nvPr>
        </p:nvGraphicFramePr>
        <p:xfrm>
          <a:off x="140087" y="3353235"/>
          <a:ext cx="6577826" cy="35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88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目的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D7EF4BAA-F831-49A8-A94F-91286471B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757705"/>
              </p:ext>
            </p:extLst>
          </p:nvPr>
        </p:nvGraphicFramePr>
        <p:xfrm>
          <a:off x="124393" y="4873743"/>
          <a:ext cx="6577826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03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取り組み状況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9CFA8BD9-3941-49EF-A617-DA0D05158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884525"/>
              </p:ext>
            </p:extLst>
          </p:nvPr>
        </p:nvGraphicFramePr>
        <p:xfrm>
          <a:off x="192231" y="6431308"/>
          <a:ext cx="6577826" cy="35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88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今後の予定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4">
            <a:extLst>
              <a:ext uri="{FF2B5EF4-FFF2-40B4-BE49-F238E27FC236}">
                <a16:creationId xmlns:a16="http://schemas.microsoft.com/office/drawing/2014/main" id="{291EEBAF-A6DB-4A00-962C-DB9EC798A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15" y="8847531"/>
            <a:ext cx="6577827" cy="304514"/>
          </a:xfrm>
          <a:prstGeom prst="rect">
            <a:avLst/>
          </a:prstGeom>
          <a:noFill/>
          <a:ln>
            <a:noFill/>
          </a:ln>
        </p:spPr>
        <p:txBody>
          <a:bodyPr wrap="none" anchor="t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ja-JP" altLang="en-US" sz="1100" dirty="0">
                <a:latin typeface="+mj-ea"/>
              </a:rPr>
              <a:t>　　　　食堂</a:t>
            </a:r>
            <a:r>
              <a:rPr kumimoji="1" lang="en-US" altLang="ja-JP" sz="1100" dirty="0">
                <a:latin typeface="+mj-ea"/>
              </a:rPr>
              <a:t>1</a:t>
            </a:r>
            <a:r>
              <a:rPr kumimoji="1" lang="ja-JP" altLang="en-US" sz="1100" dirty="0">
                <a:latin typeface="+mj-ea"/>
              </a:rPr>
              <a:t>階の写真   　　　　　　　 　　　　　　食堂</a:t>
            </a:r>
            <a:r>
              <a:rPr kumimoji="1" lang="en-US" altLang="ja-JP" sz="1100" dirty="0">
                <a:latin typeface="+mj-ea"/>
              </a:rPr>
              <a:t>2</a:t>
            </a:r>
            <a:r>
              <a:rPr kumimoji="1" lang="ja-JP" altLang="en-US" sz="1100" dirty="0">
                <a:latin typeface="+mj-ea"/>
              </a:rPr>
              <a:t>階の写真　　　　　　　　　　　中学校の</a:t>
            </a:r>
            <a:r>
              <a:rPr kumimoji="1" lang="en-US" altLang="ja-JP" sz="1100" dirty="0">
                <a:latin typeface="+mj-ea"/>
              </a:rPr>
              <a:t>1</a:t>
            </a:r>
            <a:r>
              <a:rPr kumimoji="1" lang="ja-JP" altLang="en-US" sz="1100" dirty="0">
                <a:latin typeface="+mj-ea"/>
              </a:rPr>
              <a:t>か月の献立表</a:t>
            </a:r>
            <a:endParaRPr kumimoji="1" lang="en-US" altLang="ja-JP" sz="1100" dirty="0">
              <a:latin typeface="+mj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7C260E6-C865-4F99-9C2D-11459126DB22}"/>
              </a:ext>
            </a:extLst>
          </p:cNvPr>
          <p:cNvSpPr/>
          <p:nvPr/>
        </p:nvSpPr>
        <p:spPr>
          <a:xfrm>
            <a:off x="155780" y="9212261"/>
            <a:ext cx="5235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参考文献</a:t>
            </a:r>
            <a:endParaRPr kumimoji="1" lang="en-US" altLang="ja-JP" sz="14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eaLnBrk="1" hangingPunct="1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[1]</a:t>
            </a:r>
            <a:r>
              <a:rPr lang="en-US" altLang="ja-JP" sz="1400" u="sng" dirty="0">
                <a:solidFill>
                  <a:srgbClr val="4C85E4"/>
                </a:solidFill>
                <a:latin typeface="ヒラギノ角ゴ Pro W3"/>
              </a:rPr>
              <a:t> </a:t>
            </a:r>
            <a:r>
              <a:rPr lang="en-US" altLang="ja-JP" sz="1400" b="0" i="0" u="sng" dirty="0">
                <a:solidFill>
                  <a:srgbClr val="4C85E4"/>
                </a:solidFill>
                <a:effectLst/>
                <a:latin typeface="ヒラギノ角ゴ Pro W3"/>
                <a:hlinkClick r:id="rId6"/>
              </a:rPr>
              <a:t>https://www.city.fukuyama.hiroshima.jp/site/kyoiku/42241.html</a:t>
            </a:r>
            <a:r>
              <a:rPr lang="en-US" altLang="ja-JP" sz="1400" b="0" i="0" dirty="0">
                <a:solidFill>
                  <a:srgbClr val="1A1A1A"/>
                </a:solidFill>
                <a:effectLst/>
                <a:latin typeface="ヒラギノ角ゴ Pro W3"/>
              </a:rPr>
              <a:t>  </a:t>
            </a:r>
            <a:endParaRPr kumimoji="1" lang="en-US" altLang="ja-JP" sz="14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1068CA-C3D1-472F-B720-954DD338748F}"/>
              </a:ext>
            </a:extLst>
          </p:cNvPr>
          <p:cNvSpPr/>
          <p:nvPr/>
        </p:nvSpPr>
        <p:spPr>
          <a:xfrm>
            <a:off x="107637" y="1045078"/>
            <a:ext cx="6403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kumimoji="1"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5420050 </a:t>
            </a:r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　宮  祥昭　（指導教員：金子邦彦 教授）</a:t>
            </a:r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AC649D33-D319-40EC-8489-BBF34884C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80" y="3725381"/>
            <a:ext cx="6577827" cy="830311"/>
          </a:xfrm>
          <a:prstGeom prst="rect">
            <a:avLst/>
          </a:prstGeom>
          <a:noFill/>
          <a:ln>
            <a:noFill/>
          </a:ln>
        </p:spPr>
        <p:txBody>
          <a:bodyPr wrap="none" anchor="t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kumimoji="1" lang="ja-JP" altLang="en-US" sz="1100" dirty="0">
              <a:latin typeface="+mj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BF05FB4-3945-8CA6-72A0-9CA9A3740E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93" y="7775368"/>
            <a:ext cx="2160762" cy="105167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0F572EF-18B0-8A26-F21D-75F0A36F10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072" y="7757227"/>
            <a:ext cx="2147187" cy="105166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4EBEBA-BAC8-8A6C-F15B-05AC6E84FD89}"/>
              </a:ext>
            </a:extLst>
          </p:cNvPr>
          <p:cNvSpPr txBox="1"/>
          <p:nvPr/>
        </p:nvSpPr>
        <p:spPr>
          <a:xfrm>
            <a:off x="112305" y="2148772"/>
            <a:ext cx="657782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/>
              <a:t>近年、食の多様化や健康志向の高まりなどにより、</a:t>
            </a:r>
            <a:r>
              <a:rPr lang="ja-JP" altLang="en-US" sz="1100" b="1" dirty="0">
                <a:solidFill>
                  <a:srgbClr val="C00000"/>
                </a:solidFill>
              </a:rPr>
              <a:t>食に対する要望やニーズが複雑・多様</a:t>
            </a:r>
            <a:r>
              <a:rPr lang="ja-JP" altLang="en-US" sz="1100" dirty="0"/>
              <a:t>になっている。食事は個人によって好みが異なるため、学生食堂の提供メニューは多様性を持ったものである。そして日替わりのメニューもある。そこで、</a:t>
            </a:r>
            <a:r>
              <a:rPr lang="ja-JP" altLang="en-US" sz="1100" b="1" dirty="0">
                <a:solidFill>
                  <a:srgbClr val="C00000"/>
                </a:solidFill>
              </a:rPr>
              <a:t>学生食堂の提供メニューにおいて何が多く提供されているのか、また規則性があるのかの分析</a:t>
            </a:r>
            <a:r>
              <a:rPr lang="ja-JP" altLang="en-US" sz="1100" dirty="0"/>
              <a:t>に興味を持った。このことで、利用者が自分の好みに合わないメニューを避けたり、特定の種類のメニューが提供される日に利用することができるなどの工夫が可能になる。その結果、</a:t>
            </a:r>
            <a:r>
              <a:rPr lang="ja-JP" altLang="en-US" sz="1100" b="1" dirty="0">
                <a:solidFill>
                  <a:srgbClr val="C00000"/>
                </a:solidFill>
              </a:rPr>
              <a:t>食生活の改善や満足度の向上</a:t>
            </a:r>
            <a:r>
              <a:rPr lang="ja-JP" altLang="en-US" sz="1100" dirty="0"/>
              <a:t>につながる。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6DA414-6115-6D38-D68D-427D64D9F82C}"/>
              </a:ext>
            </a:extLst>
          </p:cNvPr>
          <p:cNvSpPr txBox="1"/>
          <p:nvPr/>
        </p:nvSpPr>
        <p:spPr>
          <a:xfrm>
            <a:off x="124393" y="5286867"/>
            <a:ext cx="652321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/>
              <a:t>① 調査の方法として、福山大学の食堂の</a:t>
            </a:r>
            <a:r>
              <a:rPr lang="en-US" altLang="ja-JP" sz="1100" dirty="0"/>
              <a:t>1</a:t>
            </a:r>
            <a:r>
              <a:rPr lang="ja-JP" altLang="en-US" sz="1100" dirty="0"/>
              <a:t>階と</a:t>
            </a:r>
            <a:r>
              <a:rPr lang="en-US" altLang="ja-JP" sz="1100" dirty="0"/>
              <a:t>2</a:t>
            </a:r>
            <a:r>
              <a:rPr lang="ja-JP" altLang="en-US" sz="1100" dirty="0"/>
              <a:t>階で異なるメニューを提供しているため、</a:t>
            </a:r>
            <a:r>
              <a:rPr lang="en-US" altLang="ja-JP" sz="1100" dirty="0"/>
              <a:t>1</a:t>
            </a:r>
            <a:r>
              <a:rPr lang="ja-JP" altLang="en-US" sz="1100" dirty="0"/>
              <a:t>階の日替わりメニューと</a:t>
            </a:r>
            <a:r>
              <a:rPr lang="en-US" altLang="ja-JP" sz="1100" dirty="0"/>
              <a:t>2</a:t>
            </a:r>
            <a:r>
              <a:rPr lang="ja-JP" altLang="en-US" sz="1100" dirty="0"/>
              <a:t>階の日替わり定食（</a:t>
            </a:r>
            <a:r>
              <a:rPr lang="en-US" altLang="ja-JP" sz="1100" dirty="0"/>
              <a:t>b</a:t>
            </a:r>
            <a:r>
              <a:rPr lang="ja-JP" altLang="en-US" sz="1100" dirty="0"/>
              <a:t>定食、</a:t>
            </a:r>
            <a:r>
              <a:rPr lang="en-US" altLang="ja-JP" sz="1100" dirty="0"/>
              <a:t>c</a:t>
            </a:r>
            <a:r>
              <a:rPr lang="ja-JP" altLang="en-US" sz="1100" dirty="0"/>
              <a:t>定食）について、記録を取っている。</a:t>
            </a:r>
            <a:endParaRPr lang="en-US" altLang="ja-JP" sz="1100" dirty="0"/>
          </a:p>
          <a:p>
            <a:r>
              <a:rPr lang="ja-JP" altLang="en-US" sz="1100" dirty="0"/>
              <a:t>② ①と別に、福山市の中学校の</a:t>
            </a:r>
            <a:r>
              <a:rPr lang="en-US" altLang="ja-JP" sz="1100" dirty="0"/>
              <a:t>1</a:t>
            </a:r>
            <a:r>
              <a:rPr lang="ja-JP" altLang="en-US" sz="1100" dirty="0"/>
              <a:t>か月の献立表</a:t>
            </a:r>
            <a:r>
              <a:rPr lang="en-US" altLang="ja-JP" sz="1100" dirty="0"/>
              <a:t>[1] </a:t>
            </a:r>
            <a:r>
              <a:rPr lang="ja-JP" altLang="en-US" sz="1100" dirty="0"/>
              <a:t>を参考にし、そこから得られた練習的な考察も行った。具体的には、お肉に関しては豚肉と鶏肉しか使われていないことや、毎週水曜日はパンが提供されていることが分かった。また、提供されるメニューのカロリー範囲も、基本的に</a:t>
            </a:r>
            <a:r>
              <a:rPr lang="en-US" altLang="ja-JP" sz="1100" dirty="0"/>
              <a:t>537㎉</a:t>
            </a:r>
            <a:r>
              <a:rPr lang="ja-JP" altLang="en-US" sz="1100" dirty="0"/>
              <a:t>～</a:t>
            </a:r>
            <a:r>
              <a:rPr lang="en-US" altLang="ja-JP" sz="1100" dirty="0"/>
              <a:t>790㎉</a:t>
            </a:r>
            <a:r>
              <a:rPr lang="ja-JP" altLang="en-US" sz="1100" dirty="0"/>
              <a:t>になっていること観察しました。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1859CF-C4E9-2129-F2CC-395888217768}"/>
              </a:ext>
            </a:extLst>
          </p:cNvPr>
          <p:cNvSpPr txBox="1"/>
          <p:nvPr/>
        </p:nvSpPr>
        <p:spPr>
          <a:xfrm>
            <a:off x="126859" y="3700728"/>
            <a:ext cx="659105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/>
              <a:t>学生食堂のメニューに対して法則性の発見や傾向の分析を行い、</a:t>
            </a:r>
            <a:r>
              <a:rPr lang="ja-JP" altLang="en-US" sz="1100" b="1" dirty="0">
                <a:solidFill>
                  <a:srgbClr val="C00000"/>
                </a:solidFill>
              </a:rPr>
              <a:t>利用者が好みやニーズに合った食事を計画的に選択できる</a:t>
            </a:r>
            <a:r>
              <a:rPr lang="ja-JP" altLang="en-US" sz="1100" dirty="0"/>
              <a:t>ようにしたいと考えている。分析から得られた知見は、適切な改善策の提案にもつながり、利用者の満足度の向上と健康的な食生活の実現に貢献できる。チャットボット（</a:t>
            </a:r>
            <a:r>
              <a:rPr lang="en-US" altLang="ja-JP" sz="1100" dirty="0"/>
              <a:t>ChatGPT</a:t>
            </a:r>
            <a:r>
              <a:rPr lang="ja-JP" altLang="en-US" sz="1100" dirty="0"/>
              <a:t>）を活用することで、</a:t>
            </a:r>
            <a:r>
              <a:rPr lang="ja-JP" altLang="en-US" sz="1100" b="1" dirty="0">
                <a:solidFill>
                  <a:srgbClr val="C00000"/>
                </a:solidFill>
              </a:rPr>
              <a:t>食堂のメニューデータの素早い処理と関連性のあるパターンの抽出、法則性の発見、傾向の分析</a:t>
            </a:r>
            <a:r>
              <a:rPr lang="ja-JP" altLang="en-US" sz="1100" dirty="0"/>
              <a:t>が可能かもと期待している。チャットボットの活用が可能なら、データに基づいた客観的な分析により、より確かな結果を得ることを目指す。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4D842C-45A2-0649-B939-882A57C8BB1C}"/>
              </a:ext>
            </a:extLst>
          </p:cNvPr>
          <p:cNvSpPr txBox="1"/>
          <p:nvPr/>
        </p:nvSpPr>
        <p:spPr>
          <a:xfrm>
            <a:off x="124393" y="6833177"/>
            <a:ext cx="65910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/>
              <a:t>現在は、福山大学の学生食堂について、まだ</a:t>
            </a:r>
            <a:r>
              <a:rPr lang="en-US" altLang="ja-JP" sz="1100" dirty="0"/>
              <a:t>1</a:t>
            </a:r>
            <a:r>
              <a:rPr lang="ja-JP" altLang="en-US" sz="1100" dirty="0"/>
              <a:t>週間分の記録しか得られていませんが、</a:t>
            </a:r>
            <a:r>
              <a:rPr lang="en-US" altLang="ja-JP" sz="1100" dirty="0"/>
              <a:t>1</a:t>
            </a:r>
            <a:r>
              <a:rPr lang="ja-JP" altLang="en-US" sz="1100" dirty="0"/>
              <a:t>～</a:t>
            </a:r>
            <a:r>
              <a:rPr lang="en-US" altLang="ja-JP" sz="1100" dirty="0"/>
              <a:t>2</a:t>
            </a:r>
            <a:r>
              <a:rPr lang="ja-JP" altLang="en-US" sz="1100" dirty="0"/>
              <a:t>か月間程度データを取得する。</a:t>
            </a:r>
            <a:r>
              <a:rPr lang="en-US" altLang="ja-JP" sz="1100" dirty="0"/>
              <a:t>ChatGPT </a:t>
            </a:r>
            <a:r>
              <a:rPr lang="ja-JP" altLang="en-US" sz="1100" dirty="0"/>
              <a:t>の活用を考えたり，データの分析のために教師無し学習という技術があると学んだので、このことについて詳しく調べてみたい。今後、学食のメニュー傾向を明らかにし、より適切な利用や提案に繋げることが目指す。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EA660991-44F7-5D8B-B945-5BE3924B3AF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847" y="7758691"/>
            <a:ext cx="1954801" cy="106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0718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32328</TotalTime>
  <Words>565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ヒラギノ角ゴ Pro W3</vt:lpstr>
      <vt:lpstr>Arial</vt:lpstr>
      <vt:lpstr>Times New Roman</vt:lpstr>
      <vt:lpstr>標準デザイン</vt:lpstr>
      <vt:lpstr>PowerPoint プレゼンテーション</vt:lpstr>
    </vt:vector>
  </TitlesOfParts>
  <Company>SRA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Sakai, Makoto</dc:creator>
  <cp:lastModifiedBy>金子　邦彦</cp:lastModifiedBy>
  <cp:revision>567</cp:revision>
  <cp:lastPrinted>2013-12-17T09:24:54Z</cp:lastPrinted>
  <dcterms:created xsi:type="dcterms:W3CDTF">2002-04-05T01:35:40Z</dcterms:created>
  <dcterms:modified xsi:type="dcterms:W3CDTF">2023-08-02T04:54:06Z</dcterms:modified>
</cp:coreProperties>
</file>