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handoutMasterIdLst>
    <p:handoutMasterId r:id="rId4"/>
  </p:handoutMasterIdLst>
  <p:sldIdLst>
    <p:sldId id="274" r:id="rId2"/>
  </p:sldIdLst>
  <p:sldSz cx="6858000" cy="9906000" type="A4"/>
  <p:notesSz cx="6742113" cy="9872663"/>
  <p:defaultTextStyle>
    <a:defPPr>
      <a:defRPr lang="ja-JP"/>
    </a:defPPr>
    <a:lvl1pPr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5pPr>
    <a:lvl6pPr marL="2286000" algn="l" defTabSz="914400" rtl="0" eaLnBrk="1" latinLnBrk="0" hangingPunct="1">
      <a:defRPr kern="1200">
        <a:solidFill>
          <a:schemeClr val="tx1"/>
        </a:solidFill>
        <a:latin typeface="Arial" charset="0"/>
        <a:ea typeface="ＭＳ Ｐゴシック" pitchFamily="50" charset="-128"/>
        <a:cs typeface="+mn-cs"/>
      </a:defRPr>
    </a:lvl6pPr>
    <a:lvl7pPr marL="2743200" algn="l" defTabSz="914400" rtl="0" eaLnBrk="1" latinLnBrk="0" hangingPunct="1">
      <a:defRPr kern="1200">
        <a:solidFill>
          <a:schemeClr val="tx1"/>
        </a:solidFill>
        <a:latin typeface="Arial" charset="0"/>
        <a:ea typeface="ＭＳ Ｐゴシック" pitchFamily="50" charset="-128"/>
        <a:cs typeface="+mn-cs"/>
      </a:defRPr>
    </a:lvl7pPr>
    <a:lvl8pPr marL="3200400" algn="l" defTabSz="914400" rtl="0" eaLnBrk="1" latinLnBrk="0" hangingPunct="1">
      <a:defRPr kern="1200">
        <a:solidFill>
          <a:schemeClr val="tx1"/>
        </a:solidFill>
        <a:latin typeface="Arial" charset="0"/>
        <a:ea typeface="ＭＳ Ｐゴシック" pitchFamily="50" charset="-128"/>
        <a:cs typeface="+mn-cs"/>
      </a:defRPr>
    </a:lvl8pPr>
    <a:lvl9pPr marL="3657600" algn="l" defTabSz="914400" rtl="0" eaLnBrk="1" latinLnBrk="0" hangingPunct="1">
      <a:defRPr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820A"/>
    <a:srgbClr val="E65A0A"/>
    <a:srgbClr val="D2A000"/>
    <a:srgbClr val="0000FF"/>
    <a:srgbClr val="DDDDDD"/>
    <a:srgbClr val="5F5F5F"/>
    <a:srgbClr val="6699FF"/>
    <a:srgbClr val="FFFF66"/>
    <a:srgbClr val="000066"/>
    <a:srgbClr val="F0FC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D085BE-E1A9-B003-74F5-9F514BBC242B}" v="39" dt="2023-07-20T07:41:56.780"/>
    <p1510:client id="{D8180780-93E0-44D6-A2B2-DDAF3ABDFA76}" v="1327" dt="2023-07-20T08:14:11.190"/>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9" d="100"/>
          <a:sy n="89" d="100"/>
        </p:scale>
        <p:origin x="1828" y="44"/>
      </p:cViewPr>
      <p:guideLst>
        <p:guide orient="horz" pos="31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 Id="rId9"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hdr" sz="quarter"/>
          </p:nvPr>
        </p:nvSpPr>
        <p:spPr bwMode="auto">
          <a:xfrm>
            <a:off x="3" y="3"/>
            <a:ext cx="2921783" cy="494629"/>
          </a:xfrm>
          <a:prstGeom prst="rect">
            <a:avLst/>
          </a:prstGeom>
          <a:noFill/>
          <a:ln w="9525">
            <a:noFill/>
            <a:miter lim="800000"/>
            <a:headEnd/>
            <a:tailEnd/>
          </a:ln>
          <a:effectLst/>
        </p:spPr>
        <p:txBody>
          <a:bodyPr vert="horz" wrap="square" lIns="91535" tIns="45768" rIns="91535" bIns="45768" numCol="1" anchor="t" anchorCtr="0" compatLnSpc="1">
            <a:prstTxWarp prst="textNoShape">
              <a:avLst/>
            </a:prstTxWarp>
          </a:bodyPr>
          <a:lstStyle>
            <a:lvl1pPr defTabSz="917053" eaLnBrk="1" hangingPunct="1">
              <a:defRPr kumimoji="1" sz="1300">
                <a:latin typeface="Times New Roman" pitchFamily="18" charset="0"/>
              </a:defRPr>
            </a:lvl1pPr>
          </a:lstStyle>
          <a:p>
            <a:pPr>
              <a:defRPr/>
            </a:pPr>
            <a:endParaRPr lang="en-US" altLang="ja-JP"/>
          </a:p>
        </p:txBody>
      </p:sp>
      <p:sp>
        <p:nvSpPr>
          <p:cNvPr id="5123" name="Rectangle 1027"/>
          <p:cNvSpPr>
            <a:spLocks noGrp="1" noChangeArrowheads="1"/>
          </p:cNvSpPr>
          <p:nvPr>
            <p:ph type="dt" sz="quarter" idx="1"/>
          </p:nvPr>
        </p:nvSpPr>
        <p:spPr bwMode="auto">
          <a:xfrm>
            <a:off x="3820332" y="3"/>
            <a:ext cx="2921783" cy="494629"/>
          </a:xfrm>
          <a:prstGeom prst="rect">
            <a:avLst/>
          </a:prstGeom>
          <a:noFill/>
          <a:ln w="9525">
            <a:noFill/>
            <a:miter lim="800000"/>
            <a:headEnd/>
            <a:tailEnd/>
          </a:ln>
          <a:effectLst/>
        </p:spPr>
        <p:txBody>
          <a:bodyPr vert="horz" wrap="square" lIns="91535" tIns="45768" rIns="91535" bIns="45768" numCol="1" anchor="t" anchorCtr="0" compatLnSpc="1">
            <a:prstTxWarp prst="textNoShape">
              <a:avLst/>
            </a:prstTxWarp>
          </a:bodyPr>
          <a:lstStyle>
            <a:lvl1pPr algn="r" defTabSz="917053" eaLnBrk="1" hangingPunct="1">
              <a:defRPr kumimoji="1" sz="1300">
                <a:latin typeface="Times New Roman" pitchFamily="18" charset="0"/>
              </a:defRPr>
            </a:lvl1pPr>
          </a:lstStyle>
          <a:p>
            <a:pPr>
              <a:defRPr/>
            </a:pPr>
            <a:endParaRPr lang="en-US" altLang="ja-JP"/>
          </a:p>
        </p:txBody>
      </p:sp>
      <p:sp>
        <p:nvSpPr>
          <p:cNvPr id="5124" name="Rectangle 1028"/>
          <p:cNvSpPr>
            <a:spLocks noGrp="1" noChangeArrowheads="1"/>
          </p:cNvSpPr>
          <p:nvPr>
            <p:ph type="ftr" sz="quarter" idx="2"/>
          </p:nvPr>
        </p:nvSpPr>
        <p:spPr bwMode="auto">
          <a:xfrm>
            <a:off x="3" y="9378036"/>
            <a:ext cx="2921783" cy="494629"/>
          </a:xfrm>
          <a:prstGeom prst="rect">
            <a:avLst/>
          </a:prstGeom>
          <a:noFill/>
          <a:ln w="9525">
            <a:noFill/>
            <a:miter lim="800000"/>
            <a:headEnd/>
            <a:tailEnd/>
          </a:ln>
          <a:effectLst/>
        </p:spPr>
        <p:txBody>
          <a:bodyPr vert="horz" wrap="square" lIns="91535" tIns="45768" rIns="91535" bIns="45768" numCol="1" anchor="b" anchorCtr="0" compatLnSpc="1">
            <a:prstTxWarp prst="textNoShape">
              <a:avLst/>
            </a:prstTxWarp>
          </a:bodyPr>
          <a:lstStyle>
            <a:lvl1pPr defTabSz="917053" eaLnBrk="1" hangingPunct="1">
              <a:defRPr kumimoji="1" sz="1300">
                <a:latin typeface="Times New Roman" pitchFamily="18" charset="0"/>
              </a:defRPr>
            </a:lvl1pPr>
          </a:lstStyle>
          <a:p>
            <a:pPr>
              <a:defRPr/>
            </a:pPr>
            <a:endParaRPr lang="en-US" altLang="ja-JP"/>
          </a:p>
        </p:txBody>
      </p:sp>
      <p:sp>
        <p:nvSpPr>
          <p:cNvPr id="5125" name="Rectangle 1029"/>
          <p:cNvSpPr>
            <a:spLocks noGrp="1" noChangeArrowheads="1"/>
          </p:cNvSpPr>
          <p:nvPr>
            <p:ph type="sldNum" sz="quarter" idx="3"/>
          </p:nvPr>
        </p:nvSpPr>
        <p:spPr bwMode="auto">
          <a:xfrm>
            <a:off x="3820332" y="9378036"/>
            <a:ext cx="2921783" cy="494629"/>
          </a:xfrm>
          <a:prstGeom prst="rect">
            <a:avLst/>
          </a:prstGeom>
          <a:noFill/>
          <a:ln w="9525">
            <a:noFill/>
            <a:miter lim="800000"/>
            <a:headEnd/>
            <a:tailEnd/>
          </a:ln>
          <a:effectLst/>
        </p:spPr>
        <p:txBody>
          <a:bodyPr vert="horz" wrap="square" lIns="91535" tIns="45768" rIns="91535" bIns="45768" numCol="1" anchor="b" anchorCtr="0" compatLnSpc="1">
            <a:prstTxWarp prst="textNoShape">
              <a:avLst/>
            </a:prstTxWarp>
          </a:bodyPr>
          <a:lstStyle>
            <a:lvl1pPr algn="r" defTabSz="917053" eaLnBrk="1" hangingPunct="1">
              <a:defRPr kumimoji="1" sz="1300">
                <a:latin typeface="Times New Roman" pitchFamily="18" charset="0"/>
              </a:defRPr>
            </a:lvl1pPr>
          </a:lstStyle>
          <a:p>
            <a:pPr>
              <a:defRPr/>
            </a:pPr>
            <a:fld id="{8A72B51D-D1DD-468B-AA1C-B2A73350F0F8}" type="slidenum">
              <a:rPr lang="en-US" altLang="ja-JP"/>
              <a:pPr>
                <a:defRPr/>
              </a:pPr>
              <a:t>‹#›</a:t>
            </a:fld>
            <a:endParaRPr lang="en-US" altLang="ja-JP"/>
          </a:p>
        </p:txBody>
      </p:sp>
    </p:spTree>
    <p:extLst>
      <p:ext uri="{BB962C8B-B14F-4D97-AF65-F5344CB8AC3E}">
        <p14:creationId xmlns:p14="http://schemas.microsoft.com/office/powerpoint/2010/main" val="3341813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3" y="3"/>
            <a:ext cx="2921783" cy="494629"/>
          </a:xfrm>
          <a:prstGeom prst="rect">
            <a:avLst/>
          </a:prstGeom>
          <a:noFill/>
          <a:ln w="9525">
            <a:noFill/>
            <a:miter lim="800000"/>
            <a:headEnd/>
            <a:tailEnd/>
          </a:ln>
          <a:effectLst/>
        </p:spPr>
        <p:txBody>
          <a:bodyPr vert="horz" wrap="square" lIns="87541" tIns="43770" rIns="87541" bIns="43770" numCol="1" anchor="t" anchorCtr="0" compatLnSpc="1">
            <a:prstTxWarp prst="textNoShape">
              <a:avLst/>
            </a:prstTxWarp>
          </a:bodyPr>
          <a:lstStyle>
            <a:lvl1pPr defTabSz="875802" eaLnBrk="1" hangingPunct="1">
              <a:defRPr kumimoji="1" sz="1300">
                <a:latin typeface="Times New Roman" pitchFamily="18" charset="0"/>
              </a:defRPr>
            </a:lvl1pPr>
          </a:lstStyle>
          <a:p>
            <a:pPr>
              <a:defRPr/>
            </a:pPr>
            <a:endParaRPr lang="en-US" altLang="ja-JP"/>
          </a:p>
        </p:txBody>
      </p:sp>
      <p:sp>
        <p:nvSpPr>
          <p:cNvPr id="36867" name="Rectangle 3"/>
          <p:cNvSpPr>
            <a:spLocks noGrp="1" noChangeArrowheads="1"/>
          </p:cNvSpPr>
          <p:nvPr>
            <p:ph type="dt" idx="1"/>
          </p:nvPr>
        </p:nvSpPr>
        <p:spPr bwMode="auto">
          <a:xfrm>
            <a:off x="3818826" y="3"/>
            <a:ext cx="2921783" cy="494629"/>
          </a:xfrm>
          <a:prstGeom prst="rect">
            <a:avLst/>
          </a:prstGeom>
          <a:noFill/>
          <a:ln w="9525">
            <a:noFill/>
            <a:miter lim="800000"/>
            <a:headEnd/>
            <a:tailEnd/>
          </a:ln>
          <a:effectLst/>
        </p:spPr>
        <p:txBody>
          <a:bodyPr vert="horz" wrap="square" lIns="87541" tIns="43770" rIns="87541" bIns="43770" numCol="1" anchor="t" anchorCtr="0" compatLnSpc="1">
            <a:prstTxWarp prst="textNoShape">
              <a:avLst/>
            </a:prstTxWarp>
          </a:bodyPr>
          <a:lstStyle>
            <a:lvl1pPr algn="r" defTabSz="875802" eaLnBrk="1" hangingPunct="1">
              <a:defRPr kumimoji="1" sz="1300">
                <a:latin typeface="Times New Roman" pitchFamily="18" charset="0"/>
              </a:defRPr>
            </a:lvl1pPr>
          </a:lstStyle>
          <a:p>
            <a:pPr>
              <a:defRPr/>
            </a:pPr>
            <a:endParaRPr lang="en-US" altLang="ja-JP"/>
          </a:p>
        </p:txBody>
      </p:sp>
      <p:sp>
        <p:nvSpPr>
          <p:cNvPr id="4100" name="Rectangle 4"/>
          <p:cNvSpPr>
            <a:spLocks noGrp="1" noRot="1" noChangeAspect="1" noChangeArrowheads="1" noTextEdit="1"/>
          </p:cNvSpPr>
          <p:nvPr>
            <p:ph type="sldImg" idx="2"/>
          </p:nvPr>
        </p:nvSpPr>
        <p:spPr bwMode="auto">
          <a:xfrm>
            <a:off x="2090738" y="739775"/>
            <a:ext cx="2562225" cy="37036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5"/>
          <p:cNvSpPr>
            <a:spLocks noGrp="1" noChangeArrowheads="1"/>
          </p:cNvSpPr>
          <p:nvPr>
            <p:ph type="body" sz="quarter" idx="3"/>
          </p:nvPr>
        </p:nvSpPr>
        <p:spPr bwMode="auto">
          <a:xfrm>
            <a:off x="673912" y="4689018"/>
            <a:ext cx="5394294" cy="4444000"/>
          </a:xfrm>
          <a:prstGeom prst="rect">
            <a:avLst/>
          </a:prstGeom>
          <a:noFill/>
          <a:ln w="9525">
            <a:noFill/>
            <a:miter lim="800000"/>
            <a:headEnd/>
            <a:tailEnd/>
          </a:ln>
          <a:effectLst/>
        </p:spPr>
        <p:txBody>
          <a:bodyPr vert="horz" wrap="square" lIns="87541" tIns="43770" rIns="87541" bIns="4377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36870" name="Rectangle 6"/>
          <p:cNvSpPr>
            <a:spLocks noGrp="1" noChangeArrowheads="1"/>
          </p:cNvSpPr>
          <p:nvPr>
            <p:ph type="ftr" sz="quarter" idx="4"/>
          </p:nvPr>
        </p:nvSpPr>
        <p:spPr bwMode="auto">
          <a:xfrm>
            <a:off x="3" y="9378038"/>
            <a:ext cx="2921783" cy="493097"/>
          </a:xfrm>
          <a:prstGeom prst="rect">
            <a:avLst/>
          </a:prstGeom>
          <a:noFill/>
          <a:ln w="9525">
            <a:noFill/>
            <a:miter lim="800000"/>
            <a:headEnd/>
            <a:tailEnd/>
          </a:ln>
          <a:effectLst/>
        </p:spPr>
        <p:txBody>
          <a:bodyPr vert="horz" wrap="square" lIns="87541" tIns="43770" rIns="87541" bIns="43770" numCol="1" anchor="b" anchorCtr="0" compatLnSpc="1">
            <a:prstTxWarp prst="textNoShape">
              <a:avLst/>
            </a:prstTxWarp>
          </a:bodyPr>
          <a:lstStyle>
            <a:lvl1pPr defTabSz="875802" eaLnBrk="1" hangingPunct="1">
              <a:defRPr kumimoji="1" sz="1300">
                <a:latin typeface="Times New Roman" pitchFamily="18" charset="0"/>
              </a:defRPr>
            </a:lvl1pPr>
          </a:lstStyle>
          <a:p>
            <a:pPr>
              <a:defRPr/>
            </a:pPr>
            <a:endParaRPr lang="en-US" altLang="ja-JP"/>
          </a:p>
        </p:txBody>
      </p:sp>
      <p:sp>
        <p:nvSpPr>
          <p:cNvPr id="36871" name="Rectangle 7"/>
          <p:cNvSpPr>
            <a:spLocks noGrp="1" noChangeArrowheads="1"/>
          </p:cNvSpPr>
          <p:nvPr>
            <p:ph type="sldNum" sz="quarter" idx="5"/>
          </p:nvPr>
        </p:nvSpPr>
        <p:spPr bwMode="auto">
          <a:xfrm>
            <a:off x="3818826" y="9378038"/>
            <a:ext cx="2921783" cy="493097"/>
          </a:xfrm>
          <a:prstGeom prst="rect">
            <a:avLst/>
          </a:prstGeom>
          <a:noFill/>
          <a:ln w="9525">
            <a:noFill/>
            <a:miter lim="800000"/>
            <a:headEnd/>
            <a:tailEnd/>
          </a:ln>
          <a:effectLst/>
        </p:spPr>
        <p:txBody>
          <a:bodyPr vert="horz" wrap="square" lIns="87541" tIns="43770" rIns="87541" bIns="43770" numCol="1" anchor="b" anchorCtr="0" compatLnSpc="1">
            <a:prstTxWarp prst="textNoShape">
              <a:avLst/>
            </a:prstTxWarp>
          </a:bodyPr>
          <a:lstStyle>
            <a:lvl1pPr algn="r" defTabSz="875802" eaLnBrk="1" hangingPunct="1">
              <a:defRPr kumimoji="1" sz="1300">
                <a:latin typeface="Times New Roman" pitchFamily="18" charset="0"/>
              </a:defRPr>
            </a:lvl1pPr>
          </a:lstStyle>
          <a:p>
            <a:pPr>
              <a:defRPr/>
            </a:pPr>
            <a:fld id="{32CA8639-88F1-442B-B862-39B197ED9738}" type="slidenum">
              <a:rPr lang="en-US" altLang="ja-JP"/>
              <a:pPr>
                <a:defRPr/>
              </a:pPr>
              <a:t>‹#›</a:t>
            </a:fld>
            <a:endParaRPr lang="en-US" altLang="ja-JP"/>
          </a:p>
        </p:txBody>
      </p:sp>
    </p:spTree>
    <p:extLst>
      <p:ext uri="{BB962C8B-B14F-4D97-AF65-F5344CB8AC3E}">
        <p14:creationId xmlns:p14="http://schemas.microsoft.com/office/powerpoint/2010/main" val="20804431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32CA8639-88F1-442B-B862-39B197ED9738}" type="slidenum">
              <a:rPr lang="en-US" altLang="ja-JP" smtClean="0"/>
              <a:pPr>
                <a:defRPr/>
              </a:pPr>
              <a:t>1</a:t>
            </a:fld>
            <a:endParaRPr lang="en-US" altLang="ja-JP"/>
          </a:p>
        </p:txBody>
      </p:sp>
    </p:spTree>
    <p:extLst>
      <p:ext uri="{BB962C8B-B14F-4D97-AF65-F5344CB8AC3E}">
        <p14:creationId xmlns:p14="http://schemas.microsoft.com/office/powerpoint/2010/main" val="603175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6575"/>
            <a:ext cx="5829300" cy="2124075"/>
          </a:xfrm>
        </p:spPr>
        <p:txBody>
          <a:bodyPr/>
          <a:lstStyle/>
          <a:p>
            <a:r>
              <a:rPr lang="ja-JP" altLang="en-US"/>
              <a:t>マスタ タイトルの書式設定</a:t>
            </a:r>
          </a:p>
        </p:txBody>
      </p:sp>
      <p:sp>
        <p:nvSpPr>
          <p:cNvPr id="3" name="サブタイトル 2"/>
          <p:cNvSpPr>
            <a:spLocks noGrp="1"/>
          </p:cNvSpPr>
          <p:nvPr>
            <p:ph type="subTitle" idx="1"/>
          </p:nvPr>
        </p:nvSpPr>
        <p:spPr>
          <a:xfrm>
            <a:off x="1028700" y="5613400"/>
            <a:ext cx="4800600" cy="25320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3573500-C13D-4884-8CAA-558AFEA61D97}" type="slidenum">
              <a:rPr lang="en-US" altLang="ja-JP"/>
              <a:pPr>
                <a:defRPr/>
              </a:pPr>
              <a:t>‹#›</a:t>
            </a:fld>
            <a:endParaRPr lang="en-US" altLang="ja-JP"/>
          </a:p>
        </p:txBody>
      </p:sp>
    </p:spTree>
    <p:extLst>
      <p:ext uri="{BB962C8B-B14F-4D97-AF65-F5344CB8AC3E}">
        <p14:creationId xmlns:p14="http://schemas.microsoft.com/office/powerpoint/2010/main" val="2192179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9AD593F-201F-4E96-81BD-562B77AAEFBA}" type="slidenum">
              <a:rPr lang="en-US" altLang="ja-JP"/>
              <a:pPr>
                <a:defRPr/>
              </a:pPr>
              <a:t>‹#›</a:t>
            </a:fld>
            <a:endParaRPr lang="en-US" altLang="ja-JP"/>
          </a:p>
        </p:txBody>
      </p:sp>
    </p:spTree>
    <p:extLst>
      <p:ext uri="{BB962C8B-B14F-4D97-AF65-F5344CB8AC3E}">
        <p14:creationId xmlns:p14="http://schemas.microsoft.com/office/powerpoint/2010/main" val="2536036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886325" y="881063"/>
            <a:ext cx="1457325" cy="79248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514350" y="881063"/>
            <a:ext cx="4219575" cy="79248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5B5E0F5-865B-44D7-8DF7-3CDAEF856F15}" type="slidenum">
              <a:rPr lang="en-US" altLang="ja-JP"/>
              <a:pPr>
                <a:defRPr/>
              </a:pPr>
              <a:t>‹#›</a:t>
            </a:fld>
            <a:endParaRPr lang="en-US" altLang="ja-JP"/>
          </a:p>
        </p:txBody>
      </p:sp>
    </p:spTree>
    <p:extLst>
      <p:ext uri="{BB962C8B-B14F-4D97-AF65-F5344CB8AC3E}">
        <p14:creationId xmlns:p14="http://schemas.microsoft.com/office/powerpoint/2010/main" val="2047765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8C9A29A-0BB4-40D5-8FB5-CE67B9EB6688}" type="slidenum">
              <a:rPr lang="en-US" altLang="ja-JP"/>
              <a:pPr>
                <a:defRPr/>
              </a:pPr>
              <a:t>‹#›</a:t>
            </a:fld>
            <a:endParaRPr lang="en-US" altLang="ja-JP"/>
          </a:p>
        </p:txBody>
      </p:sp>
    </p:spTree>
    <p:extLst>
      <p:ext uri="{BB962C8B-B14F-4D97-AF65-F5344CB8AC3E}">
        <p14:creationId xmlns:p14="http://schemas.microsoft.com/office/powerpoint/2010/main" val="3666118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338" y="6365875"/>
            <a:ext cx="5829300" cy="1966913"/>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541338" y="4198938"/>
            <a:ext cx="5829300" cy="21669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53483EB-12ED-44CC-9123-5C01BB3CA5FE}" type="slidenum">
              <a:rPr lang="en-US" altLang="ja-JP"/>
              <a:pPr>
                <a:defRPr/>
              </a:pPr>
              <a:t>‹#›</a:t>
            </a:fld>
            <a:endParaRPr lang="en-US" altLang="ja-JP"/>
          </a:p>
        </p:txBody>
      </p:sp>
    </p:spTree>
    <p:extLst>
      <p:ext uri="{BB962C8B-B14F-4D97-AF65-F5344CB8AC3E}">
        <p14:creationId xmlns:p14="http://schemas.microsoft.com/office/powerpoint/2010/main" val="1910799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514350" y="2862263"/>
            <a:ext cx="283845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3505200" y="2862263"/>
            <a:ext cx="283845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39037E5-129C-44D9-BCD6-A5B131B97607}" type="slidenum">
              <a:rPr lang="en-US" altLang="ja-JP"/>
              <a:pPr>
                <a:defRPr/>
              </a:pPr>
              <a:t>‹#›</a:t>
            </a:fld>
            <a:endParaRPr lang="en-US" altLang="ja-JP"/>
          </a:p>
        </p:txBody>
      </p:sp>
    </p:spTree>
    <p:extLst>
      <p:ext uri="{BB962C8B-B14F-4D97-AF65-F5344CB8AC3E}">
        <p14:creationId xmlns:p14="http://schemas.microsoft.com/office/powerpoint/2010/main" val="3489157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875"/>
            <a:ext cx="6172200" cy="1651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342900" y="2217738"/>
            <a:ext cx="3030538"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342900" y="3141663"/>
            <a:ext cx="3030538"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3484563" y="2217738"/>
            <a:ext cx="3030537"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3484563" y="3141663"/>
            <a:ext cx="3030537"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48DCF311-A8A2-4DE9-B04A-1EB60614F735}" type="slidenum">
              <a:rPr lang="en-US" altLang="ja-JP"/>
              <a:pPr>
                <a:defRPr/>
              </a:pPr>
              <a:t>‹#›</a:t>
            </a:fld>
            <a:endParaRPr lang="en-US" altLang="ja-JP"/>
          </a:p>
        </p:txBody>
      </p:sp>
    </p:spTree>
    <p:extLst>
      <p:ext uri="{BB962C8B-B14F-4D97-AF65-F5344CB8AC3E}">
        <p14:creationId xmlns:p14="http://schemas.microsoft.com/office/powerpoint/2010/main" val="2623048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01AA9947-D790-4B87-B27E-93396992031E}" type="slidenum">
              <a:rPr lang="en-US" altLang="ja-JP"/>
              <a:pPr>
                <a:defRPr/>
              </a:pPr>
              <a:t>‹#›</a:t>
            </a:fld>
            <a:endParaRPr lang="en-US" altLang="ja-JP"/>
          </a:p>
        </p:txBody>
      </p:sp>
    </p:spTree>
    <p:extLst>
      <p:ext uri="{BB962C8B-B14F-4D97-AF65-F5344CB8AC3E}">
        <p14:creationId xmlns:p14="http://schemas.microsoft.com/office/powerpoint/2010/main" val="3337626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5B22568A-EB2E-42C3-B085-7A887F8C2102}" type="slidenum">
              <a:rPr lang="en-US" altLang="ja-JP"/>
              <a:pPr>
                <a:defRPr/>
              </a:pPr>
              <a:t>‹#›</a:t>
            </a:fld>
            <a:endParaRPr lang="en-US" altLang="ja-JP"/>
          </a:p>
        </p:txBody>
      </p:sp>
    </p:spTree>
    <p:extLst>
      <p:ext uri="{BB962C8B-B14F-4D97-AF65-F5344CB8AC3E}">
        <p14:creationId xmlns:p14="http://schemas.microsoft.com/office/powerpoint/2010/main" val="940390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3700"/>
            <a:ext cx="2255838" cy="1679575"/>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2681288" y="393700"/>
            <a:ext cx="3833812" cy="8455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342900" y="2073275"/>
            <a:ext cx="2255838" cy="67754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3D92813-051B-4859-8113-1CCAE8296424}" type="slidenum">
              <a:rPr lang="en-US" altLang="ja-JP"/>
              <a:pPr>
                <a:defRPr/>
              </a:pPr>
              <a:t>‹#›</a:t>
            </a:fld>
            <a:endParaRPr lang="en-US" altLang="ja-JP"/>
          </a:p>
        </p:txBody>
      </p:sp>
    </p:spTree>
    <p:extLst>
      <p:ext uri="{BB962C8B-B14F-4D97-AF65-F5344CB8AC3E}">
        <p14:creationId xmlns:p14="http://schemas.microsoft.com/office/powerpoint/2010/main" val="3686089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613" y="6934200"/>
            <a:ext cx="4114800" cy="819150"/>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344613" y="885825"/>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344613" y="7753350"/>
            <a:ext cx="4114800" cy="11620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4933D66A-C3D7-4E17-B0EB-52483D2CBF8C}" type="slidenum">
              <a:rPr lang="en-US" altLang="ja-JP"/>
              <a:pPr>
                <a:defRPr/>
              </a:pPr>
              <a:t>‹#›</a:t>
            </a:fld>
            <a:endParaRPr lang="en-US" altLang="ja-JP"/>
          </a:p>
        </p:txBody>
      </p:sp>
    </p:spTree>
    <p:extLst>
      <p:ext uri="{BB962C8B-B14F-4D97-AF65-F5344CB8AC3E}">
        <p14:creationId xmlns:p14="http://schemas.microsoft.com/office/powerpoint/2010/main" val="1663440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881063"/>
            <a:ext cx="58293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5" tIns="45704" rIns="91405" bIns="45704"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514350" y="2862263"/>
            <a:ext cx="58293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5" tIns="45704" rIns="91405" bIns="45704"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9156" name="Rectangle 4"/>
          <p:cNvSpPr>
            <a:spLocks noGrp="1" noChangeArrowheads="1"/>
          </p:cNvSpPr>
          <p:nvPr>
            <p:ph type="dt" sz="half" idx="2"/>
          </p:nvPr>
        </p:nvSpPr>
        <p:spPr bwMode="auto">
          <a:xfrm>
            <a:off x="514350" y="9024938"/>
            <a:ext cx="1428750" cy="660400"/>
          </a:xfrm>
          <a:prstGeom prst="rect">
            <a:avLst/>
          </a:prstGeom>
          <a:noFill/>
          <a:ln w="9525">
            <a:noFill/>
            <a:miter lim="800000"/>
            <a:headEnd/>
            <a:tailEnd/>
          </a:ln>
          <a:effectLst/>
        </p:spPr>
        <p:txBody>
          <a:bodyPr vert="horz" wrap="square" lIns="91405" tIns="45704" rIns="91405" bIns="45704" numCol="1" anchor="t" anchorCtr="0" compatLnSpc="1">
            <a:prstTxWarp prst="textNoShape">
              <a:avLst/>
            </a:prstTxWarp>
          </a:bodyPr>
          <a:lstStyle>
            <a:lvl1pPr eaLnBrk="1" hangingPunct="1">
              <a:defRPr kumimoji="1" sz="1500">
                <a:latin typeface="+mn-lt"/>
              </a:defRPr>
            </a:lvl1pPr>
          </a:lstStyle>
          <a:p>
            <a:pPr>
              <a:defRPr/>
            </a:pPr>
            <a:endParaRPr lang="en-US" altLang="ja-JP"/>
          </a:p>
        </p:txBody>
      </p:sp>
      <p:sp>
        <p:nvSpPr>
          <p:cNvPr id="49157" name="Rectangle 5"/>
          <p:cNvSpPr>
            <a:spLocks noGrp="1" noChangeArrowheads="1"/>
          </p:cNvSpPr>
          <p:nvPr>
            <p:ph type="ftr" sz="quarter" idx="3"/>
          </p:nvPr>
        </p:nvSpPr>
        <p:spPr bwMode="auto">
          <a:xfrm>
            <a:off x="2343150" y="9024938"/>
            <a:ext cx="2171700" cy="660400"/>
          </a:xfrm>
          <a:prstGeom prst="rect">
            <a:avLst/>
          </a:prstGeom>
          <a:noFill/>
          <a:ln w="9525">
            <a:noFill/>
            <a:miter lim="800000"/>
            <a:headEnd/>
            <a:tailEnd/>
          </a:ln>
          <a:effectLst/>
        </p:spPr>
        <p:txBody>
          <a:bodyPr vert="horz" wrap="square" lIns="91405" tIns="45704" rIns="91405" bIns="45704" numCol="1" anchor="t" anchorCtr="0" compatLnSpc="1">
            <a:prstTxWarp prst="textNoShape">
              <a:avLst/>
            </a:prstTxWarp>
          </a:bodyPr>
          <a:lstStyle>
            <a:lvl1pPr algn="ctr" eaLnBrk="1" hangingPunct="1">
              <a:defRPr kumimoji="1" sz="1500">
                <a:latin typeface="+mn-lt"/>
              </a:defRPr>
            </a:lvl1pPr>
          </a:lstStyle>
          <a:p>
            <a:pPr>
              <a:defRPr/>
            </a:pPr>
            <a:endParaRPr lang="en-US" altLang="ja-JP"/>
          </a:p>
        </p:txBody>
      </p:sp>
      <p:sp>
        <p:nvSpPr>
          <p:cNvPr id="49158" name="Rectangle 6"/>
          <p:cNvSpPr>
            <a:spLocks noGrp="1" noChangeArrowheads="1"/>
          </p:cNvSpPr>
          <p:nvPr>
            <p:ph type="sldNum" sz="quarter" idx="4"/>
          </p:nvPr>
        </p:nvSpPr>
        <p:spPr bwMode="auto">
          <a:xfrm>
            <a:off x="4914900" y="9024938"/>
            <a:ext cx="1428750" cy="660400"/>
          </a:xfrm>
          <a:prstGeom prst="rect">
            <a:avLst/>
          </a:prstGeom>
          <a:noFill/>
          <a:ln w="9525">
            <a:noFill/>
            <a:miter lim="800000"/>
            <a:headEnd/>
            <a:tailEnd/>
          </a:ln>
          <a:effectLst/>
        </p:spPr>
        <p:txBody>
          <a:bodyPr vert="horz" wrap="square" lIns="91405" tIns="45704" rIns="91405" bIns="45704" numCol="1" anchor="t" anchorCtr="0" compatLnSpc="1">
            <a:prstTxWarp prst="textNoShape">
              <a:avLst/>
            </a:prstTxWarp>
          </a:bodyPr>
          <a:lstStyle>
            <a:lvl1pPr algn="r" eaLnBrk="1" hangingPunct="1">
              <a:defRPr kumimoji="1" sz="1500">
                <a:latin typeface="+mn-lt"/>
              </a:defRPr>
            </a:lvl1pPr>
          </a:lstStyle>
          <a:p>
            <a:pPr>
              <a:defRPr/>
            </a:pPr>
            <a:fld id="{B0680422-30C7-4C24-9149-296D43306D5C}"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1313" indent="-341313" algn="l" rtl="0" eaLnBrk="0" fontAlgn="base" hangingPunct="0">
        <a:spcBef>
          <a:spcPct val="20000"/>
        </a:spcBef>
        <a:spcAft>
          <a:spcPct val="0"/>
        </a:spcAft>
        <a:buChar char="•"/>
        <a:defRPr kumimoji="1"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kumimoji="1" sz="27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30188" algn="l" rtl="0" eaLnBrk="0" fontAlgn="base" hangingPunct="0">
        <a:spcBef>
          <a:spcPct val="20000"/>
        </a:spcBef>
        <a:spcAft>
          <a:spcPct val="0"/>
        </a:spcAft>
        <a:buChar char="»"/>
        <a:defRPr kumimoji="1" sz="2000">
          <a:solidFill>
            <a:schemeClr val="tx1"/>
          </a:solidFill>
          <a:latin typeface="+mn-lt"/>
          <a:ea typeface="+mn-ea"/>
        </a:defRPr>
      </a:lvl5pPr>
      <a:lvl6pPr marL="2514600" indent="-230188" algn="l" rtl="0" fontAlgn="base">
        <a:spcBef>
          <a:spcPct val="20000"/>
        </a:spcBef>
        <a:spcAft>
          <a:spcPct val="0"/>
        </a:spcAft>
        <a:buChar char="»"/>
        <a:defRPr kumimoji="1" sz="2000">
          <a:solidFill>
            <a:schemeClr val="tx1"/>
          </a:solidFill>
          <a:latin typeface="+mn-lt"/>
          <a:ea typeface="+mn-ea"/>
        </a:defRPr>
      </a:lvl6pPr>
      <a:lvl7pPr marL="2971800" indent="-230188" algn="l" rtl="0" fontAlgn="base">
        <a:spcBef>
          <a:spcPct val="20000"/>
        </a:spcBef>
        <a:spcAft>
          <a:spcPct val="0"/>
        </a:spcAft>
        <a:buChar char="»"/>
        <a:defRPr kumimoji="1" sz="2000">
          <a:solidFill>
            <a:schemeClr val="tx1"/>
          </a:solidFill>
          <a:latin typeface="+mn-lt"/>
          <a:ea typeface="+mn-ea"/>
        </a:defRPr>
      </a:lvl7pPr>
      <a:lvl8pPr marL="3429000" indent="-230188" algn="l" rtl="0" fontAlgn="base">
        <a:spcBef>
          <a:spcPct val="20000"/>
        </a:spcBef>
        <a:spcAft>
          <a:spcPct val="0"/>
        </a:spcAft>
        <a:buChar char="»"/>
        <a:defRPr kumimoji="1" sz="2000">
          <a:solidFill>
            <a:schemeClr val="tx1"/>
          </a:solidFill>
          <a:latin typeface="+mn-lt"/>
          <a:ea typeface="+mn-ea"/>
        </a:defRPr>
      </a:lvl8pPr>
      <a:lvl9pPr marL="3886200" indent="-230188"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1596" y="244503"/>
            <a:ext cx="609195" cy="613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グループ化 1"/>
          <p:cNvGrpSpPr/>
          <p:nvPr/>
        </p:nvGrpSpPr>
        <p:grpSpPr>
          <a:xfrm>
            <a:off x="155780" y="1610982"/>
            <a:ext cx="5760000" cy="144000"/>
            <a:chOff x="98630" y="757007"/>
            <a:chExt cx="5812108" cy="108000"/>
          </a:xfrm>
        </p:grpSpPr>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72632" y="757007"/>
              <a:ext cx="538106" cy="1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9897" y="757007"/>
              <a:ext cx="2812999" cy="1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630" y="757007"/>
              <a:ext cx="2812999" cy="1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1" name="Rectangle 34"/>
          <p:cNvSpPr>
            <a:spLocks noChangeArrowheads="1"/>
          </p:cNvSpPr>
          <p:nvPr/>
        </p:nvSpPr>
        <p:spPr bwMode="auto">
          <a:xfrm>
            <a:off x="56555" y="580965"/>
            <a:ext cx="6134695" cy="531052"/>
          </a:xfrm>
          <a:prstGeom prst="rect">
            <a:avLst/>
          </a:prstGeom>
          <a:noFill/>
          <a:ln>
            <a:noFill/>
          </a:ln>
        </p:spPr>
        <p:txBody>
          <a:bodyPr wrap="squar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ctr" eaLnBrk="1" hangingPunct="1">
              <a:lnSpc>
                <a:spcPct val="90000"/>
              </a:lnSpc>
            </a:pPr>
            <a:r>
              <a:rPr kumimoji="1" lang="ja-JP" altLang="en-US" sz="3200" dirty="0">
                <a:solidFill>
                  <a:schemeClr val="bg1">
                    <a:lumMod val="50000"/>
                  </a:schemeClr>
                </a:solidFill>
                <a:latin typeface="+mj-ea"/>
                <a:ea typeface="+mj-ea"/>
              </a:rPr>
              <a:t>人工知能による</a:t>
            </a:r>
            <a:endParaRPr kumimoji="1" lang="en-US" altLang="ja-JP" sz="3200" dirty="0">
              <a:solidFill>
                <a:schemeClr val="bg1">
                  <a:lumMod val="50000"/>
                </a:schemeClr>
              </a:solidFill>
              <a:latin typeface="+mj-ea"/>
              <a:ea typeface="+mj-ea"/>
            </a:endParaRPr>
          </a:p>
          <a:p>
            <a:pPr algn="ctr" eaLnBrk="1" hangingPunct="1">
              <a:lnSpc>
                <a:spcPct val="90000"/>
              </a:lnSpc>
            </a:pPr>
            <a:r>
              <a:rPr kumimoji="1" lang="ja-JP" altLang="en-US" sz="3200" dirty="0">
                <a:solidFill>
                  <a:schemeClr val="bg1">
                    <a:lumMod val="50000"/>
                  </a:schemeClr>
                </a:solidFill>
                <a:latin typeface="+mj-ea"/>
                <a:ea typeface="+mj-ea"/>
              </a:rPr>
              <a:t>表情の明確化と好印象化</a:t>
            </a:r>
            <a:endParaRPr kumimoji="1" lang="en-US" altLang="ja-JP" sz="3200" dirty="0">
              <a:solidFill>
                <a:schemeClr val="bg1">
                  <a:lumMod val="50000"/>
                </a:schemeClr>
              </a:solidFill>
              <a:latin typeface="+mj-ea"/>
              <a:ea typeface="+mj-ea"/>
            </a:endParaRPr>
          </a:p>
        </p:txBody>
      </p:sp>
      <p:sp>
        <p:nvSpPr>
          <p:cNvPr id="13" name="Rectangle 34"/>
          <p:cNvSpPr>
            <a:spLocks noChangeArrowheads="1"/>
          </p:cNvSpPr>
          <p:nvPr/>
        </p:nvSpPr>
        <p:spPr bwMode="auto">
          <a:xfrm>
            <a:off x="56555" y="108567"/>
            <a:ext cx="5812108" cy="360776"/>
          </a:xfrm>
          <a:prstGeom prst="rect">
            <a:avLst/>
          </a:prstGeom>
          <a:noFill/>
          <a:ln>
            <a:noFill/>
          </a:ln>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lnSpc>
                <a:spcPct val="90000"/>
              </a:lnSpc>
            </a:pPr>
            <a:r>
              <a:rPr kumimoji="1" lang="ja-JP" altLang="en-US" sz="1600" b="1">
                <a:solidFill>
                  <a:srgbClr val="92D050"/>
                </a:solidFill>
                <a:latin typeface="+mj-ea"/>
                <a:ea typeface="+mj-ea"/>
              </a:rPr>
              <a:t>情報工学科</a:t>
            </a:r>
          </a:p>
        </p:txBody>
      </p:sp>
      <p:graphicFrame>
        <p:nvGraphicFramePr>
          <p:cNvPr id="7" name="表 6"/>
          <p:cNvGraphicFramePr>
            <a:graphicFrameLocks noGrp="1"/>
          </p:cNvGraphicFramePr>
          <p:nvPr>
            <p:extLst>
              <p:ext uri="{D42A27DB-BD31-4B8C-83A1-F6EECF244321}">
                <p14:modId xmlns:p14="http://schemas.microsoft.com/office/powerpoint/2010/main" val="3220261424"/>
              </p:ext>
            </p:extLst>
          </p:nvPr>
        </p:nvGraphicFramePr>
        <p:xfrm>
          <a:off x="155781" y="1855953"/>
          <a:ext cx="6577826" cy="351880"/>
        </p:xfrm>
        <a:graphic>
          <a:graphicData uri="http://schemas.openxmlformats.org/drawingml/2006/table">
            <a:tbl>
              <a:tblPr firstRow="1" bandRow="1">
                <a:tableStyleId>{2D5ABB26-0587-4C30-8999-92F81FD0307C}</a:tableStyleId>
              </a:tblPr>
              <a:tblGrid>
                <a:gridCol w="116840">
                  <a:extLst>
                    <a:ext uri="{9D8B030D-6E8A-4147-A177-3AD203B41FA5}">
                      <a16:colId xmlns:a16="http://schemas.microsoft.com/office/drawing/2014/main" val="20000"/>
                    </a:ext>
                  </a:extLst>
                </a:gridCol>
                <a:gridCol w="6460986">
                  <a:extLst>
                    <a:ext uri="{9D8B030D-6E8A-4147-A177-3AD203B41FA5}">
                      <a16:colId xmlns:a16="http://schemas.microsoft.com/office/drawing/2014/main" val="20001"/>
                    </a:ext>
                  </a:extLst>
                </a:gridCol>
              </a:tblGrid>
              <a:tr h="351880">
                <a:tc>
                  <a:txBody>
                    <a:bodyPr/>
                    <a:lstStyle/>
                    <a:p>
                      <a:endParaRPr kumimoji="1" lang="ja-JP" altLang="en-US" sz="1200">
                        <a:latin typeface="+mn-ea"/>
                        <a:ea typeface="+mn-ea"/>
                      </a:endParaRPr>
                    </a:p>
                  </a:txBody>
                  <a:tcPr marL="45720" marR="45720" anchor="ctr">
                    <a:solidFill>
                      <a:srgbClr val="92D050"/>
                    </a:solidFill>
                  </a:tcPr>
                </a:tc>
                <a:tc>
                  <a:txBody>
                    <a:bodyPr/>
                    <a:lstStyle/>
                    <a:p>
                      <a:r>
                        <a:rPr kumimoji="1" lang="ja-JP" altLang="en-US" sz="1600">
                          <a:solidFill>
                            <a:schemeClr val="tx1">
                              <a:lumMod val="50000"/>
                              <a:lumOff val="50000"/>
                            </a:schemeClr>
                          </a:solidFill>
                          <a:latin typeface="+mn-ea"/>
                          <a:ea typeface="+mn-ea"/>
                        </a:rPr>
                        <a:t>背景</a:t>
                      </a:r>
                    </a:p>
                  </a:txBody>
                  <a:tcPr marL="45720" marR="45720"/>
                </a:tc>
                <a:extLst>
                  <a:ext uri="{0D108BD9-81ED-4DB2-BD59-A6C34878D82A}">
                    <a16:rowId xmlns:a16="http://schemas.microsoft.com/office/drawing/2014/main" val="10000"/>
                  </a:ext>
                </a:extLst>
              </a:tr>
            </a:tbl>
          </a:graphicData>
        </a:graphic>
      </p:graphicFrame>
      <p:sp>
        <p:nvSpPr>
          <p:cNvPr id="23" name="Rectangle 34"/>
          <p:cNvSpPr>
            <a:spLocks noChangeArrowheads="1"/>
          </p:cNvSpPr>
          <p:nvPr/>
        </p:nvSpPr>
        <p:spPr bwMode="auto">
          <a:xfrm>
            <a:off x="140086" y="2232029"/>
            <a:ext cx="6577827" cy="978404"/>
          </a:xfrm>
          <a:prstGeom prst="rect">
            <a:avLst/>
          </a:prstGeom>
          <a:noFill/>
          <a:ln>
            <a:noFill/>
          </a:ln>
        </p:spPr>
        <p:txBody>
          <a:bodyPr wrap="square" lIns="91440" tIns="45720" rIns="91440" bIns="45720" anchor="t"/>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lnSpc>
                <a:spcPct val="120000"/>
              </a:lnSpc>
            </a:pPr>
            <a:r>
              <a:rPr kumimoji="1" lang="ja-JP" altLang="en-US" sz="1100">
                <a:latin typeface="+mj-ea"/>
                <a:ea typeface="ＭＳ Ｐゴシック"/>
              </a:rPr>
              <a:t>近年、新型コロナウイルス感染拡大による遠隔授業化により、</a:t>
            </a:r>
            <a:r>
              <a:rPr kumimoji="1" lang="en-US" altLang="ja-JP" sz="1100">
                <a:latin typeface="+mj-ea"/>
                <a:ea typeface="ＭＳ Ｐゴシック"/>
              </a:rPr>
              <a:t>Zoom</a:t>
            </a:r>
            <a:r>
              <a:rPr kumimoji="1" lang="ja-JP" altLang="en-US" sz="1100">
                <a:latin typeface="+mj-ea"/>
                <a:ea typeface="ＭＳ Ｐゴシック"/>
              </a:rPr>
              <a:t>などのオンラインサービスを活用しての学習が主流となっている。また、授業など教育機関だけに限らずミーティング、面接など様々な分野でオンラインツールを使用して行われるようになった。しかし、オンライン環境では相手の表情や感情を正確に把握することが難しい場合があります。また、画面上でしか相手を見ることができないため、表情の変化を見逃したり、悪影響を及ぼす可能性もあります。このことから、人工知能技術</a:t>
            </a:r>
            <a:r>
              <a:rPr kumimoji="1" lang="en-US" altLang="ja-JP" sz="1100">
                <a:latin typeface="+mj-ea"/>
                <a:ea typeface="ＭＳ Ｐゴシック"/>
              </a:rPr>
              <a:t>(AI)</a:t>
            </a:r>
            <a:r>
              <a:rPr kumimoji="1" lang="ja-JP" altLang="en-US" sz="1100">
                <a:latin typeface="+mj-ea"/>
                <a:ea typeface="ＭＳ Ｐゴシック"/>
              </a:rPr>
              <a:t>を用いることにより、自分の感情を正確に伝えることができるようになったり、よりよい印象を与えれるようになるのではないかと考え、研究を始めた。</a:t>
            </a:r>
            <a:endParaRPr kumimoji="1" lang="en-US" altLang="ja-JP" sz="1100">
              <a:latin typeface="+mj-ea"/>
              <a:ea typeface="ＭＳ Ｐゴシック"/>
            </a:endParaRPr>
          </a:p>
        </p:txBody>
      </p:sp>
      <p:graphicFrame>
        <p:nvGraphicFramePr>
          <p:cNvPr id="20" name="表 19">
            <a:extLst>
              <a:ext uri="{FF2B5EF4-FFF2-40B4-BE49-F238E27FC236}">
                <a16:creationId xmlns:a16="http://schemas.microsoft.com/office/drawing/2014/main" id="{73C57A54-4B86-4608-A312-2983705DC28F}"/>
              </a:ext>
            </a:extLst>
          </p:cNvPr>
          <p:cNvGraphicFramePr>
            <a:graphicFrameLocks noGrp="1"/>
          </p:cNvGraphicFramePr>
          <p:nvPr>
            <p:extLst>
              <p:ext uri="{D42A27DB-BD31-4B8C-83A1-F6EECF244321}">
                <p14:modId xmlns:p14="http://schemas.microsoft.com/office/powerpoint/2010/main" val="4079911804"/>
              </p:ext>
            </p:extLst>
          </p:nvPr>
        </p:nvGraphicFramePr>
        <p:xfrm>
          <a:off x="107637" y="3543623"/>
          <a:ext cx="6577826" cy="351880"/>
        </p:xfrm>
        <a:graphic>
          <a:graphicData uri="http://schemas.openxmlformats.org/drawingml/2006/table">
            <a:tbl>
              <a:tblPr firstRow="1" bandRow="1">
                <a:tableStyleId>{2D5ABB26-0587-4C30-8999-92F81FD0307C}</a:tableStyleId>
              </a:tblPr>
              <a:tblGrid>
                <a:gridCol w="116840">
                  <a:extLst>
                    <a:ext uri="{9D8B030D-6E8A-4147-A177-3AD203B41FA5}">
                      <a16:colId xmlns:a16="http://schemas.microsoft.com/office/drawing/2014/main" val="20000"/>
                    </a:ext>
                  </a:extLst>
                </a:gridCol>
                <a:gridCol w="6460986">
                  <a:extLst>
                    <a:ext uri="{9D8B030D-6E8A-4147-A177-3AD203B41FA5}">
                      <a16:colId xmlns:a16="http://schemas.microsoft.com/office/drawing/2014/main" val="20001"/>
                    </a:ext>
                  </a:extLst>
                </a:gridCol>
              </a:tblGrid>
              <a:tr h="351880">
                <a:tc>
                  <a:txBody>
                    <a:bodyPr/>
                    <a:lstStyle/>
                    <a:p>
                      <a:endParaRPr kumimoji="1" lang="ja-JP" altLang="en-US" sz="1200">
                        <a:latin typeface="+mn-ea"/>
                        <a:ea typeface="+mn-ea"/>
                      </a:endParaRPr>
                    </a:p>
                  </a:txBody>
                  <a:tcPr marL="45720" marR="45720" anchor="ctr">
                    <a:solidFill>
                      <a:srgbClr val="92D050"/>
                    </a:solidFill>
                  </a:tcPr>
                </a:tc>
                <a:tc>
                  <a:txBody>
                    <a:bodyPr/>
                    <a:lstStyle/>
                    <a:p>
                      <a:r>
                        <a:rPr kumimoji="1" lang="ja-JP" altLang="en-US" sz="1600">
                          <a:solidFill>
                            <a:schemeClr val="tx1">
                              <a:lumMod val="50000"/>
                              <a:lumOff val="50000"/>
                            </a:schemeClr>
                          </a:solidFill>
                          <a:latin typeface="+mn-ea"/>
                          <a:ea typeface="+mn-ea"/>
                        </a:rPr>
                        <a:t>目的</a:t>
                      </a:r>
                    </a:p>
                  </a:txBody>
                  <a:tcPr marL="45720" marR="45720"/>
                </a:tc>
                <a:extLst>
                  <a:ext uri="{0D108BD9-81ED-4DB2-BD59-A6C34878D82A}">
                    <a16:rowId xmlns:a16="http://schemas.microsoft.com/office/drawing/2014/main" val="10000"/>
                  </a:ext>
                </a:extLst>
              </a:tr>
            </a:tbl>
          </a:graphicData>
        </a:graphic>
      </p:graphicFrame>
      <p:graphicFrame>
        <p:nvGraphicFramePr>
          <p:cNvPr id="28" name="表 27">
            <a:extLst>
              <a:ext uri="{FF2B5EF4-FFF2-40B4-BE49-F238E27FC236}">
                <a16:creationId xmlns:a16="http://schemas.microsoft.com/office/drawing/2014/main" id="{D7EF4BAA-F831-49A8-A94F-91286471B066}"/>
              </a:ext>
            </a:extLst>
          </p:cNvPr>
          <p:cNvGraphicFramePr>
            <a:graphicFrameLocks noGrp="1"/>
          </p:cNvGraphicFramePr>
          <p:nvPr>
            <p:extLst>
              <p:ext uri="{D42A27DB-BD31-4B8C-83A1-F6EECF244321}">
                <p14:modId xmlns:p14="http://schemas.microsoft.com/office/powerpoint/2010/main" val="1902140660"/>
              </p:ext>
            </p:extLst>
          </p:nvPr>
        </p:nvGraphicFramePr>
        <p:xfrm>
          <a:off x="107637" y="4777060"/>
          <a:ext cx="6577826" cy="351880"/>
        </p:xfrm>
        <a:graphic>
          <a:graphicData uri="http://schemas.openxmlformats.org/drawingml/2006/table">
            <a:tbl>
              <a:tblPr firstRow="1" bandRow="1">
                <a:tableStyleId>{2D5ABB26-0587-4C30-8999-92F81FD0307C}</a:tableStyleId>
              </a:tblPr>
              <a:tblGrid>
                <a:gridCol w="116840">
                  <a:extLst>
                    <a:ext uri="{9D8B030D-6E8A-4147-A177-3AD203B41FA5}">
                      <a16:colId xmlns:a16="http://schemas.microsoft.com/office/drawing/2014/main" val="20000"/>
                    </a:ext>
                  </a:extLst>
                </a:gridCol>
                <a:gridCol w="6460986">
                  <a:extLst>
                    <a:ext uri="{9D8B030D-6E8A-4147-A177-3AD203B41FA5}">
                      <a16:colId xmlns:a16="http://schemas.microsoft.com/office/drawing/2014/main" val="20001"/>
                    </a:ext>
                  </a:extLst>
                </a:gridCol>
              </a:tblGrid>
              <a:tr h="351880">
                <a:tc>
                  <a:txBody>
                    <a:bodyPr/>
                    <a:lstStyle/>
                    <a:p>
                      <a:endParaRPr kumimoji="1" lang="ja-JP" altLang="en-US" sz="1200">
                        <a:latin typeface="+mn-ea"/>
                        <a:ea typeface="+mn-ea"/>
                      </a:endParaRPr>
                    </a:p>
                  </a:txBody>
                  <a:tcPr marL="45720" marR="45720" anchor="ctr">
                    <a:solidFill>
                      <a:srgbClr val="92D050"/>
                    </a:solidFill>
                  </a:tcPr>
                </a:tc>
                <a:tc>
                  <a:txBody>
                    <a:bodyPr/>
                    <a:lstStyle/>
                    <a:p>
                      <a:r>
                        <a:rPr kumimoji="1" lang="ja-JP" altLang="en-US" sz="1600">
                          <a:solidFill>
                            <a:schemeClr val="tx1">
                              <a:lumMod val="50000"/>
                              <a:lumOff val="50000"/>
                            </a:schemeClr>
                          </a:solidFill>
                          <a:latin typeface="+mn-ea"/>
                          <a:ea typeface="+mn-ea"/>
                        </a:rPr>
                        <a:t>取り組み状況</a:t>
                      </a:r>
                    </a:p>
                  </a:txBody>
                  <a:tcPr marL="45720" marR="45720"/>
                </a:tc>
                <a:extLst>
                  <a:ext uri="{0D108BD9-81ED-4DB2-BD59-A6C34878D82A}">
                    <a16:rowId xmlns:a16="http://schemas.microsoft.com/office/drawing/2014/main" val="10000"/>
                  </a:ext>
                </a:extLst>
              </a:tr>
            </a:tbl>
          </a:graphicData>
        </a:graphic>
      </p:graphicFrame>
      <p:graphicFrame>
        <p:nvGraphicFramePr>
          <p:cNvPr id="30" name="表 29">
            <a:extLst>
              <a:ext uri="{FF2B5EF4-FFF2-40B4-BE49-F238E27FC236}">
                <a16:creationId xmlns:a16="http://schemas.microsoft.com/office/drawing/2014/main" id="{9CFA8BD9-3941-49EF-A617-DA0D05158A16}"/>
              </a:ext>
            </a:extLst>
          </p:cNvPr>
          <p:cNvGraphicFramePr>
            <a:graphicFrameLocks noGrp="1"/>
          </p:cNvGraphicFramePr>
          <p:nvPr>
            <p:extLst>
              <p:ext uri="{D42A27DB-BD31-4B8C-83A1-F6EECF244321}">
                <p14:modId xmlns:p14="http://schemas.microsoft.com/office/powerpoint/2010/main" val="383525597"/>
              </p:ext>
            </p:extLst>
          </p:nvPr>
        </p:nvGraphicFramePr>
        <p:xfrm>
          <a:off x="107637" y="7951424"/>
          <a:ext cx="6577826" cy="351880"/>
        </p:xfrm>
        <a:graphic>
          <a:graphicData uri="http://schemas.openxmlformats.org/drawingml/2006/table">
            <a:tbl>
              <a:tblPr firstRow="1" bandRow="1">
                <a:tableStyleId>{2D5ABB26-0587-4C30-8999-92F81FD0307C}</a:tableStyleId>
              </a:tblPr>
              <a:tblGrid>
                <a:gridCol w="116840">
                  <a:extLst>
                    <a:ext uri="{9D8B030D-6E8A-4147-A177-3AD203B41FA5}">
                      <a16:colId xmlns:a16="http://schemas.microsoft.com/office/drawing/2014/main" val="20000"/>
                    </a:ext>
                  </a:extLst>
                </a:gridCol>
                <a:gridCol w="6460986">
                  <a:extLst>
                    <a:ext uri="{9D8B030D-6E8A-4147-A177-3AD203B41FA5}">
                      <a16:colId xmlns:a16="http://schemas.microsoft.com/office/drawing/2014/main" val="20001"/>
                    </a:ext>
                  </a:extLst>
                </a:gridCol>
              </a:tblGrid>
              <a:tr h="351880">
                <a:tc>
                  <a:txBody>
                    <a:bodyPr/>
                    <a:lstStyle/>
                    <a:p>
                      <a:endParaRPr kumimoji="1" lang="ja-JP" altLang="en-US" sz="1200">
                        <a:latin typeface="+mn-ea"/>
                        <a:ea typeface="+mn-ea"/>
                      </a:endParaRPr>
                    </a:p>
                  </a:txBody>
                  <a:tcPr marL="45720" marR="45720" anchor="ctr">
                    <a:solidFill>
                      <a:srgbClr val="92D050"/>
                    </a:solidFill>
                  </a:tcPr>
                </a:tc>
                <a:tc>
                  <a:txBody>
                    <a:bodyPr/>
                    <a:lstStyle/>
                    <a:p>
                      <a:r>
                        <a:rPr kumimoji="1" lang="ja-JP" altLang="en-US" sz="1600">
                          <a:solidFill>
                            <a:schemeClr val="tx1">
                              <a:lumMod val="50000"/>
                              <a:lumOff val="50000"/>
                            </a:schemeClr>
                          </a:solidFill>
                          <a:latin typeface="+mn-ea"/>
                          <a:ea typeface="+mn-ea"/>
                        </a:rPr>
                        <a:t>今後の予定</a:t>
                      </a:r>
                    </a:p>
                  </a:txBody>
                  <a:tcPr marL="45720" marR="45720"/>
                </a:tc>
                <a:extLst>
                  <a:ext uri="{0D108BD9-81ED-4DB2-BD59-A6C34878D82A}">
                    <a16:rowId xmlns:a16="http://schemas.microsoft.com/office/drawing/2014/main" val="10000"/>
                  </a:ext>
                </a:extLst>
              </a:tr>
            </a:tbl>
          </a:graphicData>
        </a:graphic>
      </p:graphicFrame>
      <p:sp>
        <p:nvSpPr>
          <p:cNvPr id="32" name="Rectangle 34">
            <a:extLst>
              <a:ext uri="{FF2B5EF4-FFF2-40B4-BE49-F238E27FC236}">
                <a16:creationId xmlns:a16="http://schemas.microsoft.com/office/drawing/2014/main" id="{291EEBAF-A6DB-4A00-962C-DB9EC798A74E}"/>
              </a:ext>
            </a:extLst>
          </p:cNvPr>
          <p:cNvSpPr>
            <a:spLocks noChangeArrowheads="1"/>
          </p:cNvSpPr>
          <p:nvPr/>
        </p:nvSpPr>
        <p:spPr bwMode="auto">
          <a:xfrm>
            <a:off x="140086" y="8332863"/>
            <a:ext cx="6577827" cy="518825"/>
          </a:xfrm>
          <a:prstGeom prst="rect">
            <a:avLst/>
          </a:prstGeom>
          <a:noFill/>
          <a:ln>
            <a:noFill/>
          </a:ln>
        </p:spPr>
        <p:txBody>
          <a:bodyPr wrap="square" anchor="t"/>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lnSpc>
                <a:spcPct val="120000"/>
              </a:lnSpc>
            </a:pPr>
            <a:r>
              <a:rPr kumimoji="1" lang="ja-JP" altLang="en-US" sz="1100" dirty="0">
                <a:latin typeface="+mj-ea"/>
              </a:rPr>
              <a:t>リアルタイムでの表情推定の精度向上</a:t>
            </a:r>
            <a:endParaRPr kumimoji="1" lang="en-US" altLang="ja-JP" sz="1100" dirty="0">
              <a:latin typeface="+mj-ea"/>
            </a:endParaRPr>
          </a:p>
          <a:p>
            <a:pPr eaLnBrk="1" hangingPunct="1">
              <a:lnSpc>
                <a:spcPct val="120000"/>
              </a:lnSpc>
            </a:pPr>
            <a:r>
              <a:rPr kumimoji="1" lang="ja-JP" altLang="en-US" sz="1100" dirty="0">
                <a:latin typeface="+mj-ea"/>
              </a:rPr>
              <a:t>検出した</a:t>
            </a:r>
            <a:r>
              <a:rPr kumimoji="1" lang="en-US" altLang="ja-JP" sz="1100" dirty="0">
                <a:latin typeface="+mj-ea"/>
              </a:rPr>
              <a:t>68</a:t>
            </a:r>
            <a:r>
              <a:rPr kumimoji="1" lang="ja-JP" altLang="en-US" sz="1100" dirty="0">
                <a:latin typeface="+mj-ea"/>
              </a:rPr>
              <a:t>のランドマークを用い、</a:t>
            </a:r>
            <a:r>
              <a:rPr kumimoji="1" lang="en-US" altLang="ja-JP" sz="1100" dirty="0">
                <a:latin typeface="+mj-ea"/>
              </a:rPr>
              <a:t>AI</a:t>
            </a:r>
            <a:r>
              <a:rPr kumimoji="1" lang="ja-JP" altLang="en-US" sz="1100" dirty="0">
                <a:latin typeface="+mj-ea"/>
              </a:rPr>
              <a:t>に</a:t>
            </a:r>
            <a:r>
              <a:rPr kumimoji="1" lang="en-US" altLang="ja-JP" sz="1100" dirty="0">
                <a:latin typeface="+mj-ea"/>
              </a:rPr>
              <a:t>Happy</a:t>
            </a:r>
            <a:r>
              <a:rPr kumimoji="1" lang="ja-JP" altLang="en-US" sz="1100" dirty="0">
                <a:latin typeface="+mj-ea"/>
              </a:rPr>
              <a:t>と認識されたの割合が低かった場合にランドマークの位置変更を行い、</a:t>
            </a:r>
            <a:r>
              <a:rPr kumimoji="1" lang="en-US" altLang="ja-JP" sz="1100" dirty="0">
                <a:latin typeface="+mj-ea"/>
              </a:rPr>
              <a:t>Happy</a:t>
            </a:r>
            <a:r>
              <a:rPr kumimoji="1" lang="ja-JP" altLang="en-US" sz="1100" dirty="0">
                <a:latin typeface="+mj-ea"/>
              </a:rPr>
              <a:t>と認識されるように表情を再構築したいと考えている。</a:t>
            </a:r>
            <a:endParaRPr kumimoji="1" lang="en-US" altLang="ja-JP" sz="1100" dirty="0">
              <a:latin typeface="+mj-ea"/>
            </a:endParaRPr>
          </a:p>
        </p:txBody>
      </p:sp>
      <p:sp>
        <p:nvSpPr>
          <p:cNvPr id="26" name="正方形/長方形 25">
            <a:extLst>
              <a:ext uri="{FF2B5EF4-FFF2-40B4-BE49-F238E27FC236}">
                <a16:creationId xmlns:a16="http://schemas.microsoft.com/office/drawing/2014/main" id="{B7C260E6-C865-4F99-9C2D-11459126DB22}"/>
              </a:ext>
            </a:extLst>
          </p:cNvPr>
          <p:cNvSpPr/>
          <p:nvPr/>
        </p:nvSpPr>
        <p:spPr>
          <a:xfrm>
            <a:off x="155780" y="9064009"/>
            <a:ext cx="6577827" cy="600164"/>
          </a:xfrm>
          <a:prstGeom prst="rect">
            <a:avLst/>
          </a:prstGeom>
        </p:spPr>
        <p:txBody>
          <a:bodyPr wrap="square">
            <a:spAutoFit/>
          </a:bodyPr>
          <a:lstStyle/>
          <a:p>
            <a:pPr eaLnBrk="1" hangingPunct="1"/>
            <a:r>
              <a:rPr kumimoji="1" lang="ja-JP" altLang="en-US" sz="1100" dirty="0">
                <a:solidFill>
                  <a:schemeClr val="tx1">
                    <a:lumMod val="50000"/>
                    <a:lumOff val="50000"/>
                  </a:schemeClr>
                </a:solidFill>
                <a:latin typeface="+mn-ea"/>
              </a:rPr>
              <a:t>参考文献</a:t>
            </a:r>
            <a:endParaRPr kumimoji="1" lang="en-US" altLang="ja-JP" sz="1100" dirty="0">
              <a:solidFill>
                <a:schemeClr val="tx1">
                  <a:lumMod val="50000"/>
                  <a:lumOff val="50000"/>
                </a:schemeClr>
              </a:solidFill>
              <a:latin typeface="+mn-ea"/>
            </a:endParaRPr>
          </a:p>
          <a:p>
            <a:pPr eaLnBrk="1" hangingPunct="1"/>
            <a:r>
              <a:rPr kumimoji="1" lang="en-US" altLang="ja-JP" sz="1100" dirty="0">
                <a:solidFill>
                  <a:schemeClr val="tx1">
                    <a:lumMod val="50000"/>
                    <a:lumOff val="50000"/>
                  </a:schemeClr>
                </a:solidFill>
                <a:latin typeface="+mn-ea"/>
              </a:rPr>
              <a:t>[1] Davis E. King, </a:t>
            </a:r>
            <a:r>
              <a:rPr kumimoji="1" lang="en-US" altLang="ja-JP" sz="1100" dirty="0" err="1">
                <a:solidFill>
                  <a:schemeClr val="tx1">
                    <a:lumMod val="50000"/>
                    <a:lumOff val="50000"/>
                  </a:schemeClr>
                </a:solidFill>
                <a:latin typeface="+mn-ea"/>
              </a:rPr>
              <a:t>Dlib</a:t>
            </a:r>
            <a:r>
              <a:rPr kumimoji="1" lang="en-US" altLang="ja-JP" sz="1100" dirty="0">
                <a:solidFill>
                  <a:schemeClr val="tx1">
                    <a:lumMod val="50000"/>
                    <a:lumOff val="50000"/>
                  </a:schemeClr>
                </a:solidFill>
                <a:latin typeface="+mn-ea"/>
              </a:rPr>
              <a:t>-ml: A Machine Learning Toolkit, Journal of Machine Learning Research 10 (2009) 1755-1758, 2009.</a:t>
            </a:r>
          </a:p>
        </p:txBody>
      </p:sp>
      <p:sp>
        <p:nvSpPr>
          <p:cNvPr id="10" name="正方形/長方形 9">
            <a:extLst>
              <a:ext uri="{FF2B5EF4-FFF2-40B4-BE49-F238E27FC236}">
                <a16:creationId xmlns:a16="http://schemas.microsoft.com/office/drawing/2014/main" id="{C31068CA-C3D1-472F-B720-954DD338748F}"/>
              </a:ext>
            </a:extLst>
          </p:cNvPr>
          <p:cNvSpPr/>
          <p:nvPr/>
        </p:nvSpPr>
        <p:spPr>
          <a:xfrm>
            <a:off x="107637" y="1245166"/>
            <a:ext cx="6403340" cy="369332"/>
          </a:xfrm>
          <a:prstGeom prst="rect">
            <a:avLst/>
          </a:prstGeom>
        </p:spPr>
        <p:txBody>
          <a:bodyPr wrap="square">
            <a:spAutoFit/>
          </a:bodyPr>
          <a:lstStyle/>
          <a:p>
            <a:pPr eaLnBrk="1" hangingPunct="1"/>
            <a:r>
              <a:rPr kumimoji="1" lang="en-US" altLang="ja-JP">
                <a:solidFill>
                  <a:schemeClr val="tx1">
                    <a:lumMod val="50000"/>
                    <a:lumOff val="50000"/>
                  </a:schemeClr>
                </a:solidFill>
                <a:latin typeface="+mn-ea"/>
              </a:rPr>
              <a:t>5420030 </a:t>
            </a:r>
            <a:r>
              <a:rPr kumimoji="1" lang="ja-JP" altLang="en-US">
                <a:solidFill>
                  <a:schemeClr val="tx1">
                    <a:lumMod val="50000"/>
                    <a:lumOff val="50000"/>
                  </a:schemeClr>
                </a:solidFill>
                <a:latin typeface="+mn-ea"/>
              </a:rPr>
              <a:t>　檀上 朋希　（指導教員：金子　邦彦 教授）</a:t>
            </a:r>
          </a:p>
        </p:txBody>
      </p:sp>
      <p:sp>
        <p:nvSpPr>
          <p:cNvPr id="27" name="Rectangle 34">
            <a:extLst>
              <a:ext uri="{FF2B5EF4-FFF2-40B4-BE49-F238E27FC236}">
                <a16:creationId xmlns:a16="http://schemas.microsoft.com/office/drawing/2014/main" id="{AC649D33-D319-40EC-8489-BBF34884C721}"/>
              </a:ext>
            </a:extLst>
          </p:cNvPr>
          <p:cNvSpPr>
            <a:spLocks noChangeArrowheads="1"/>
          </p:cNvSpPr>
          <p:nvPr/>
        </p:nvSpPr>
        <p:spPr bwMode="auto">
          <a:xfrm>
            <a:off x="155780" y="3922775"/>
            <a:ext cx="6577827" cy="715822"/>
          </a:xfrm>
          <a:prstGeom prst="rect">
            <a:avLst/>
          </a:prstGeom>
          <a:noFill/>
          <a:ln>
            <a:noFill/>
          </a:ln>
        </p:spPr>
        <p:txBody>
          <a:bodyPr wrap="square" anchor="t"/>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lnSpc>
                <a:spcPct val="120000"/>
              </a:lnSpc>
            </a:pPr>
            <a:r>
              <a:rPr kumimoji="1" lang="ja-JP" altLang="en-US" sz="1100" dirty="0">
                <a:latin typeface="+mj-ea"/>
              </a:rPr>
              <a:t>この研究の目的は、</a:t>
            </a:r>
            <a:r>
              <a:rPr kumimoji="1" lang="en-US" altLang="ja-JP" sz="1100" dirty="0">
                <a:latin typeface="+mj-ea"/>
              </a:rPr>
              <a:t>Zoom</a:t>
            </a:r>
            <a:r>
              <a:rPr kumimoji="1" lang="ja-JP" altLang="en-US" sz="1100" dirty="0">
                <a:latin typeface="+mj-ea"/>
              </a:rPr>
              <a:t>や他のオンラインツール上で、リアルタイムに顔の表情推定を行う。また、学校、ビジネスの場でのミーティングを想定しており、今後険悪な表情を微笑んでいるような表情に変更することにより、参加者のリラックス効果を推進し、コミュニケーションの質の向上に繋げたいと考えている。</a:t>
            </a:r>
          </a:p>
        </p:txBody>
      </p:sp>
      <p:sp>
        <p:nvSpPr>
          <p:cNvPr id="33" name="Rectangle 34">
            <a:extLst>
              <a:ext uri="{FF2B5EF4-FFF2-40B4-BE49-F238E27FC236}">
                <a16:creationId xmlns:a16="http://schemas.microsoft.com/office/drawing/2014/main" id="{3327D6E7-C50A-4DE7-AEE0-7D58868EA562}"/>
              </a:ext>
            </a:extLst>
          </p:cNvPr>
          <p:cNvSpPr>
            <a:spLocks noChangeArrowheads="1"/>
          </p:cNvSpPr>
          <p:nvPr/>
        </p:nvSpPr>
        <p:spPr bwMode="auto">
          <a:xfrm>
            <a:off x="155780" y="5177887"/>
            <a:ext cx="6577827" cy="978404"/>
          </a:xfrm>
          <a:prstGeom prst="rect">
            <a:avLst/>
          </a:prstGeom>
          <a:noFill/>
          <a:ln>
            <a:noFill/>
          </a:ln>
        </p:spPr>
        <p:txBody>
          <a:bodyPr wrap="square" anchor="t"/>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lnSpc>
                <a:spcPct val="120000"/>
              </a:lnSpc>
            </a:pPr>
            <a:r>
              <a:rPr kumimoji="1" lang="en-US" altLang="ja-JP" sz="1100" dirty="0">
                <a:latin typeface="+mj-ea"/>
              </a:rPr>
              <a:t>Python</a:t>
            </a:r>
            <a:r>
              <a:rPr kumimoji="1" lang="ja-JP" altLang="en-US" sz="1100" dirty="0">
                <a:latin typeface="+mj-ea"/>
              </a:rPr>
              <a:t>、</a:t>
            </a:r>
            <a:r>
              <a:rPr kumimoji="1" lang="en-US" altLang="ja-JP" sz="1100" dirty="0" err="1">
                <a:latin typeface="+mj-ea"/>
              </a:rPr>
              <a:t>Dlib</a:t>
            </a:r>
            <a:r>
              <a:rPr kumimoji="1" lang="en-US" altLang="ja-JP" sz="1100" dirty="0">
                <a:latin typeface="+mj-ea"/>
              </a:rPr>
              <a:t>(</a:t>
            </a:r>
            <a:r>
              <a:rPr kumimoji="1" lang="ja-JP" altLang="en-US" sz="1100" dirty="0">
                <a:latin typeface="+mj-ea"/>
              </a:rPr>
              <a:t>顔の検知、顔のランドマークを検出</a:t>
            </a:r>
            <a:r>
              <a:rPr kumimoji="1" lang="en-US" altLang="ja-JP" sz="1100" dirty="0">
                <a:latin typeface="+mj-ea"/>
              </a:rPr>
              <a:t>)</a:t>
            </a:r>
            <a:r>
              <a:rPr kumimoji="1" lang="ja-JP" altLang="en-US" sz="1100" dirty="0">
                <a:latin typeface="+mj-ea"/>
              </a:rPr>
              <a:t>を使用して表情推定を行う。</a:t>
            </a:r>
            <a:endParaRPr kumimoji="1" lang="en-US" altLang="ja-JP" sz="1100" dirty="0">
              <a:latin typeface="+mj-ea"/>
            </a:endParaRPr>
          </a:p>
          <a:p>
            <a:pPr eaLnBrk="1" hangingPunct="1">
              <a:lnSpc>
                <a:spcPct val="120000"/>
              </a:lnSpc>
            </a:pPr>
            <a:r>
              <a:rPr kumimoji="1" lang="en-US" altLang="ja-JP" sz="1100" dirty="0">
                <a:latin typeface="+mj-ea"/>
              </a:rPr>
              <a:t>0.01</a:t>
            </a:r>
            <a:r>
              <a:rPr kumimoji="1" lang="ja-JP" altLang="en-US" sz="1100" dirty="0">
                <a:latin typeface="+mj-ea"/>
              </a:rPr>
              <a:t>～</a:t>
            </a:r>
            <a:r>
              <a:rPr kumimoji="1" lang="en-US" altLang="ja-JP" sz="1100" dirty="0">
                <a:latin typeface="+mj-ea"/>
              </a:rPr>
              <a:t>0.05</a:t>
            </a:r>
            <a:r>
              <a:rPr kumimoji="1" lang="ja-JP" altLang="en-US" sz="1100" dirty="0">
                <a:latin typeface="+mj-ea"/>
              </a:rPr>
              <a:t>秒に</a:t>
            </a:r>
            <a:r>
              <a:rPr kumimoji="1" lang="en-US" altLang="ja-JP" sz="1100" dirty="0">
                <a:latin typeface="+mj-ea"/>
              </a:rPr>
              <a:t>1</a:t>
            </a:r>
            <a:r>
              <a:rPr kumimoji="1" lang="ja-JP" altLang="en-US" sz="1100" dirty="0">
                <a:latin typeface="+mj-ea"/>
              </a:rPr>
              <a:t>回、表情推定を行うことができる。</a:t>
            </a:r>
            <a:r>
              <a:rPr kumimoji="1" lang="en-US" altLang="ja-JP" sz="1100" dirty="0">
                <a:latin typeface="+mj-ea"/>
              </a:rPr>
              <a:t>”</a:t>
            </a:r>
            <a:r>
              <a:rPr kumimoji="1" lang="en-US" altLang="ja-JP" sz="1100" dirty="0" err="1">
                <a:latin typeface="+mj-ea"/>
              </a:rPr>
              <a:t>Angry”,”Disgust”,”Fear”,”Happy”,”Neutral”,”Sad</a:t>
            </a:r>
            <a:r>
              <a:rPr kumimoji="1" lang="en-US" altLang="ja-JP" sz="1100" dirty="0">
                <a:latin typeface="+mj-ea"/>
              </a:rPr>
              <a:t>”,</a:t>
            </a:r>
          </a:p>
          <a:p>
            <a:pPr eaLnBrk="1" hangingPunct="1">
              <a:lnSpc>
                <a:spcPct val="120000"/>
              </a:lnSpc>
            </a:pPr>
            <a:r>
              <a:rPr kumimoji="1" lang="en-US" altLang="ja-JP" sz="1100" dirty="0">
                <a:latin typeface="+mj-ea"/>
              </a:rPr>
              <a:t>”Surprised”</a:t>
            </a:r>
            <a:r>
              <a:rPr kumimoji="1" lang="ja-JP" altLang="en-US" sz="1100" dirty="0">
                <a:latin typeface="+mj-ea"/>
              </a:rPr>
              <a:t>の</a:t>
            </a:r>
            <a:r>
              <a:rPr kumimoji="1" lang="en-US" altLang="ja-JP" sz="1100" dirty="0">
                <a:latin typeface="+mj-ea"/>
              </a:rPr>
              <a:t>7</a:t>
            </a:r>
            <a:r>
              <a:rPr kumimoji="1" lang="ja-JP" altLang="en-US" sz="1100" dirty="0">
                <a:latin typeface="+mj-ea"/>
              </a:rPr>
              <a:t>種類について判別を行い、その中で</a:t>
            </a:r>
            <a:r>
              <a:rPr kumimoji="1" lang="en-US" altLang="ja-JP" sz="1100" dirty="0">
                <a:latin typeface="+mj-ea"/>
              </a:rPr>
              <a:t>1</a:t>
            </a:r>
            <a:r>
              <a:rPr kumimoji="1" lang="ja-JP" altLang="en-US" sz="1100" dirty="0">
                <a:latin typeface="+mj-ea"/>
              </a:rPr>
              <a:t>番確率が高いものが、結果として表示された。しかし、大げさな表情をすると読み取ることができるが、小さな表情の変化だと</a:t>
            </a:r>
            <a:r>
              <a:rPr kumimoji="1" lang="en-US" altLang="ja-JP" sz="1100" dirty="0">
                <a:latin typeface="+mj-ea"/>
              </a:rPr>
              <a:t>100%</a:t>
            </a:r>
            <a:r>
              <a:rPr kumimoji="1" lang="ja-JP" altLang="en-US" sz="1100" dirty="0">
                <a:latin typeface="+mj-ea"/>
              </a:rPr>
              <a:t>での判定は難しかった。</a:t>
            </a:r>
            <a:endParaRPr kumimoji="1" lang="en-US" altLang="ja-JP" sz="1100" dirty="0">
              <a:latin typeface="+mj-ea"/>
            </a:endParaRPr>
          </a:p>
          <a:p>
            <a:pPr eaLnBrk="1" hangingPunct="1">
              <a:lnSpc>
                <a:spcPct val="120000"/>
              </a:lnSpc>
            </a:pPr>
            <a:r>
              <a:rPr kumimoji="1" lang="ja-JP" altLang="en-US" sz="1100" dirty="0">
                <a:latin typeface="+mj-ea"/>
              </a:rPr>
              <a:t>頭がカメラのほうを向いとけば視線が全く別のとこを見ていたり目をつぶっていても認識することができた。</a:t>
            </a:r>
            <a:endParaRPr kumimoji="1" lang="en-US" altLang="ja-JP" sz="1100" dirty="0">
              <a:latin typeface="+mj-ea"/>
            </a:endParaRPr>
          </a:p>
        </p:txBody>
      </p:sp>
      <p:sp>
        <p:nvSpPr>
          <p:cNvPr id="19" name="Rectangle 34">
            <a:extLst>
              <a:ext uri="{FF2B5EF4-FFF2-40B4-BE49-F238E27FC236}">
                <a16:creationId xmlns:a16="http://schemas.microsoft.com/office/drawing/2014/main" id="{E42D14F4-E816-3CA8-597A-2CADDE0D6659}"/>
              </a:ext>
            </a:extLst>
          </p:cNvPr>
          <p:cNvSpPr>
            <a:spLocks noChangeArrowheads="1"/>
          </p:cNvSpPr>
          <p:nvPr/>
        </p:nvSpPr>
        <p:spPr bwMode="auto">
          <a:xfrm>
            <a:off x="341577" y="6358233"/>
            <a:ext cx="2416183" cy="342166"/>
          </a:xfrm>
          <a:prstGeom prst="rect">
            <a:avLst/>
          </a:prstGeom>
          <a:noFill/>
          <a:ln>
            <a:noFill/>
          </a:ln>
        </p:spPr>
        <p:txBody>
          <a:bodyPr wrap="square" anchor="t"/>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lnSpc>
                <a:spcPct val="120000"/>
              </a:lnSpc>
            </a:pPr>
            <a:r>
              <a:rPr kumimoji="1" lang="ja-JP" altLang="en-US" sz="1100">
                <a:latin typeface="+mj-ea"/>
              </a:rPr>
              <a:t>〇</a:t>
            </a:r>
            <a:r>
              <a:rPr kumimoji="1" lang="en-US" altLang="ja-JP" sz="1100">
                <a:latin typeface="+mj-ea"/>
              </a:rPr>
              <a:t>Dlib</a:t>
            </a:r>
            <a:r>
              <a:rPr kumimoji="1" lang="ja-JP" altLang="en-US" sz="1100">
                <a:latin typeface="+mj-ea"/>
              </a:rPr>
              <a:t>を使用した顔検知と表情推定</a:t>
            </a:r>
            <a:endParaRPr kumimoji="1" lang="en-US" altLang="ja-JP" sz="1100">
              <a:latin typeface="+mj-ea"/>
            </a:endParaRPr>
          </a:p>
        </p:txBody>
      </p:sp>
      <p:grpSp>
        <p:nvGrpSpPr>
          <p:cNvPr id="31" name="グループ化 30">
            <a:extLst>
              <a:ext uri="{FF2B5EF4-FFF2-40B4-BE49-F238E27FC236}">
                <a16:creationId xmlns:a16="http://schemas.microsoft.com/office/drawing/2014/main" id="{AB29EF45-400A-7117-7407-22E98BAAF244}"/>
              </a:ext>
            </a:extLst>
          </p:cNvPr>
          <p:cNvGrpSpPr/>
          <p:nvPr/>
        </p:nvGrpSpPr>
        <p:grpSpPr>
          <a:xfrm>
            <a:off x="661193" y="6635476"/>
            <a:ext cx="5567000" cy="1184609"/>
            <a:chOff x="773679" y="6356157"/>
            <a:chExt cx="5567000" cy="1184609"/>
          </a:xfrm>
        </p:grpSpPr>
        <p:grpSp>
          <p:nvGrpSpPr>
            <p:cNvPr id="21" name="グループ化 20">
              <a:extLst>
                <a:ext uri="{FF2B5EF4-FFF2-40B4-BE49-F238E27FC236}">
                  <a16:creationId xmlns:a16="http://schemas.microsoft.com/office/drawing/2014/main" id="{4A0375EE-EF9B-DFBA-9F76-AA238962CC31}"/>
                </a:ext>
              </a:extLst>
            </p:cNvPr>
            <p:cNvGrpSpPr/>
            <p:nvPr/>
          </p:nvGrpSpPr>
          <p:grpSpPr>
            <a:xfrm>
              <a:off x="773679" y="6356157"/>
              <a:ext cx="5567000" cy="979110"/>
              <a:chOff x="1291000" y="6208081"/>
              <a:chExt cx="5567000" cy="979110"/>
            </a:xfrm>
          </p:grpSpPr>
          <p:grpSp>
            <p:nvGrpSpPr>
              <p:cNvPr id="16" name="グループ化 15">
                <a:extLst>
                  <a:ext uri="{FF2B5EF4-FFF2-40B4-BE49-F238E27FC236}">
                    <a16:creationId xmlns:a16="http://schemas.microsoft.com/office/drawing/2014/main" id="{8D53455F-A074-4970-12E5-6684EEB7A8AB}"/>
                  </a:ext>
                </a:extLst>
              </p:cNvPr>
              <p:cNvGrpSpPr/>
              <p:nvPr/>
            </p:nvGrpSpPr>
            <p:grpSpPr>
              <a:xfrm>
                <a:off x="2797945" y="6208081"/>
                <a:ext cx="4060055" cy="978405"/>
                <a:chOff x="772632" y="6668707"/>
                <a:chExt cx="4060055" cy="978405"/>
              </a:xfrm>
            </p:grpSpPr>
            <p:pic>
              <p:nvPicPr>
                <p:cNvPr id="17" name="Picture 17">
                  <a:extLst>
                    <a:ext uri="{FF2B5EF4-FFF2-40B4-BE49-F238E27FC236}">
                      <a16:creationId xmlns:a16="http://schemas.microsoft.com/office/drawing/2014/main" id="{D6D9A9AC-1019-3BE2-9007-CE0144EF85F6}"/>
                    </a:ext>
                  </a:extLst>
                </p:cNvPr>
                <p:cNvPicPr>
                  <a:picLocks noChangeAspect="1"/>
                </p:cNvPicPr>
                <p:nvPr/>
              </p:nvPicPr>
              <p:blipFill rotWithShape="1">
                <a:blip r:embed="rId6"/>
                <a:srcRect l="1577" t="29094" r="5295" b="7261"/>
                <a:stretch/>
              </p:blipFill>
              <p:spPr>
                <a:xfrm>
                  <a:off x="2279576" y="6668708"/>
                  <a:ext cx="2553111" cy="978404"/>
                </a:xfrm>
                <a:prstGeom prst="rect">
                  <a:avLst/>
                </a:prstGeom>
              </p:spPr>
            </p:pic>
            <p:pic>
              <p:nvPicPr>
                <p:cNvPr id="18" name="Picture 18">
                  <a:extLst>
                    <a:ext uri="{FF2B5EF4-FFF2-40B4-BE49-F238E27FC236}">
                      <a16:creationId xmlns:a16="http://schemas.microsoft.com/office/drawing/2014/main" id="{DCA732A1-6877-FDD1-A3A1-8A0FC17439CD}"/>
                    </a:ext>
                  </a:extLst>
                </p:cNvPr>
                <p:cNvPicPr>
                  <a:picLocks noChangeAspect="1"/>
                </p:cNvPicPr>
                <p:nvPr/>
              </p:nvPicPr>
              <p:blipFill rotWithShape="1">
                <a:blip r:embed="rId7"/>
                <a:srcRect l="3423" t="7108" r="9906" b="14629"/>
                <a:stretch/>
              </p:blipFill>
              <p:spPr>
                <a:xfrm>
                  <a:off x="772632" y="6668707"/>
                  <a:ext cx="1401832" cy="978405"/>
                </a:xfrm>
                <a:prstGeom prst="rect">
                  <a:avLst/>
                </a:prstGeom>
              </p:spPr>
            </p:pic>
          </p:grpSp>
          <p:pic>
            <p:nvPicPr>
              <p:cNvPr id="9" name="Picture 11" descr="ソファに座っているあごひげの男性">
                <a:extLst>
                  <a:ext uri="{FF2B5EF4-FFF2-40B4-BE49-F238E27FC236}">
                    <a16:creationId xmlns:a16="http://schemas.microsoft.com/office/drawing/2014/main" id="{1BF4F9EE-A50A-3B32-657D-ED86DAA59FD1}"/>
                  </a:ext>
                </a:extLst>
              </p:cNvPr>
              <p:cNvPicPr>
                <a:picLocks noChangeAspect="1"/>
              </p:cNvPicPr>
              <p:nvPr/>
            </p:nvPicPr>
            <p:blipFill rotWithShape="1">
              <a:blip r:embed="rId8"/>
              <a:srcRect l="16242" r="3510" b="16276"/>
              <a:stretch/>
            </p:blipFill>
            <p:spPr>
              <a:xfrm>
                <a:off x="1291000" y="6212139"/>
                <a:ext cx="1401833" cy="975052"/>
              </a:xfrm>
              <a:prstGeom prst="rect">
                <a:avLst/>
              </a:prstGeom>
            </p:spPr>
          </p:pic>
        </p:grpSp>
        <p:sp>
          <p:nvSpPr>
            <p:cNvPr id="22" name="Rectangle 34">
              <a:extLst>
                <a:ext uri="{FF2B5EF4-FFF2-40B4-BE49-F238E27FC236}">
                  <a16:creationId xmlns:a16="http://schemas.microsoft.com/office/drawing/2014/main" id="{65F69B96-77A5-1EF4-7A97-D45610CECD19}"/>
                </a:ext>
              </a:extLst>
            </p:cNvPr>
            <p:cNvSpPr>
              <a:spLocks noChangeArrowheads="1"/>
            </p:cNvSpPr>
            <p:nvPr/>
          </p:nvSpPr>
          <p:spPr bwMode="auto">
            <a:xfrm>
              <a:off x="1035843" y="7310679"/>
              <a:ext cx="763600" cy="230087"/>
            </a:xfrm>
            <a:prstGeom prst="rect">
              <a:avLst/>
            </a:prstGeom>
            <a:noFill/>
            <a:ln>
              <a:noFill/>
            </a:ln>
          </p:spPr>
          <p:txBody>
            <a:bodyPr wrap="square" anchor="t"/>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lnSpc>
                  <a:spcPct val="120000"/>
                </a:lnSpc>
              </a:pPr>
              <a:r>
                <a:rPr kumimoji="1" lang="ja-JP" altLang="en-US" sz="1100">
                  <a:latin typeface="+mj-ea"/>
                </a:rPr>
                <a:t>元の画像</a:t>
              </a:r>
              <a:endParaRPr kumimoji="1" lang="en-US" altLang="ja-JP" sz="1100">
                <a:latin typeface="+mj-ea"/>
              </a:endParaRPr>
            </a:p>
          </p:txBody>
        </p:sp>
        <p:sp>
          <p:nvSpPr>
            <p:cNvPr id="25" name="Rectangle 34">
              <a:extLst>
                <a:ext uri="{FF2B5EF4-FFF2-40B4-BE49-F238E27FC236}">
                  <a16:creationId xmlns:a16="http://schemas.microsoft.com/office/drawing/2014/main" id="{66DAAB4A-875E-0AE0-2DF2-A81C62E5AF1C}"/>
                </a:ext>
              </a:extLst>
            </p:cNvPr>
            <p:cNvSpPr>
              <a:spLocks noChangeArrowheads="1"/>
            </p:cNvSpPr>
            <p:nvPr/>
          </p:nvSpPr>
          <p:spPr bwMode="auto">
            <a:xfrm>
              <a:off x="2573859" y="7310679"/>
              <a:ext cx="777499" cy="230087"/>
            </a:xfrm>
            <a:prstGeom prst="rect">
              <a:avLst/>
            </a:prstGeom>
            <a:noFill/>
            <a:ln>
              <a:noFill/>
            </a:ln>
          </p:spPr>
          <p:txBody>
            <a:bodyPr wrap="square" anchor="t"/>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lnSpc>
                  <a:spcPct val="120000"/>
                </a:lnSpc>
              </a:pPr>
              <a:r>
                <a:rPr kumimoji="1" lang="ja-JP" altLang="en-US" sz="1100">
                  <a:latin typeface="+mj-ea"/>
                </a:rPr>
                <a:t>結果表示</a:t>
              </a:r>
              <a:endParaRPr kumimoji="1" lang="en-US" altLang="ja-JP" sz="1100">
                <a:latin typeface="+mj-ea"/>
              </a:endParaRPr>
            </a:p>
          </p:txBody>
        </p:sp>
        <p:sp>
          <p:nvSpPr>
            <p:cNvPr id="29" name="Rectangle 34">
              <a:extLst>
                <a:ext uri="{FF2B5EF4-FFF2-40B4-BE49-F238E27FC236}">
                  <a16:creationId xmlns:a16="http://schemas.microsoft.com/office/drawing/2014/main" id="{5026B7E9-5C04-38AA-B03D-08BAFB441FE9}"/>
                </a:ext>
              </a:extLst>
            </p:cNvPr>
            <p:cNvSpPr>
              <a:spLocks noChangeArrowheads="1"/>
            </p:cNvSpPr>
            <p:nvPr/>
          </p:nvSpPr>
          <p:spPr bwMode="auto">
            <a:xfrm>
              <a:off x="4363291" y="7310678"/>
              <a:ext cx="1390535" cy="230088"/>
            </a:xfrm>
            <a:prstGeom prst="rect">
              <a:avLst/>
            </a:prstGeom>
            <a:noFill/>
            <a:ln>
              <a:noFill/>
            </a:ln>
          </p:spPr>
          <p:txBody>
            <a:bodyPr wrap="square" anchor="t"/>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lnSpc>
                  <a:spcPct val="120000"/>
                </a:lnSpc>
              </a:pPr>
              <a:r>
                <a:rPr kumimoji="1" lang="ja-JP" altLang="en-US" sz="1100">
                  <a:latin typeface="+mj-ea"/>
                </a:rPr>
                <a:t>プログラム実行画面</a:t>
              </a:r>
              <a:endParaRPr kumimoji="1" lang="en-US" altLang="ja-JP" sz="1100">
                <a:latin typeface="+mj-ea"/>
              </a:endParaRPr>
            </a:p>
          </p:txBody>
        </p:sp>
      </p:grpSp>
    </p:spTree>
    <p:extLst>
      <p:ext uri="{BB962C8B-B14F-4D97-AF65-F5344CB8AC3E}">
        <p14:creationId xmlns:p14="http://schemas.microsoft.com/office/powerpoint/2010/main" val="1718907185"/>
      </p:ext>
    </p:extLst>
  </p:cSld>
  <p:clrMapOvr>
    <a:masterClrMapping/>
  </p:clrMapOvr>
</p:sld>
</file>

<file path=ppt/theme/theme1.xml><?xml version="1.0" encoding="utf-8"?>
<a:theme xmlns:a="http://schemas.openxmlformats.org/drawingml/2006/main" name="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spPr>
      <a:bodyPr vert="horz" wrap="square" lIns="0" tIns="10800" rIns="0" bIns="10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spPr>
      <a:bodyPr vert="horz" wrap="square" lIns="0" tIns="10800" rIns="0" bIns="10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TotalTime>
  <Words>491</Words>
  <Application>Microsoft Office PowerPoint</Application>
  <PresentationFormat>A4 210 x 297 mm</PresentationFormat>
  <Paragraphs>23</Paragraphs>
  <Slides>1</Slides>
  <Notes>1</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vt:i4>
      </vt:variant>
    </vt:vector>
  </HeadingPairs>
  <TitlesOfParts>
    <vt:vector size="5" baseType="lpstr">
      <vt:lpstr>ＭＳ Ｐゴシック</vt:lpstr>
      <vt:lpstr>Arial</vt:lpstr>
      <vt:lpstr>Times New Roman</vt:lpstr>
      <vt:lpstr>標準デザイン</vt:lpstr>
      <vt:lpstr>PowerPoint プレゼンテーション</vt:lpstr>
    </vt:vector>
  </TitlesOfParts>
  <Company>SRA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Sakai, Makoto</dc:creator>
  <cp:lastModifiedBy>檀上　朋希</cp:lastModifiedBy>
  <cp:revision>4</cp:revision>
  <cp:lastPrinted>2013-12-17T09:24:54Z</cp:lastPrinted>
  <dcterms:created xsi:type="dcterms:W3CDTF">2002-04-05T01:35:40Z</dcterms:created>
  <dcterms:modified xsi:type="dcterms:W3CDTF">2023-07-20T14:59:47Z</dcterms:modified>
</cp:coreProperties>
</file>