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906000" type="A4"/>
  <p:notesSz cx="6858000" cy="9906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8D5837-66FA-4C4D-83D5-3A9F5D0B6D55}" v="1" dt="2023-07-27T02:33:38.94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495"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sz="2400" b="0" i="0">
                <a:solidFill>
                  <a:srgbClr val="7E7E7E"/>
                </a:solidFill>
                <a:latin typeface="MS PGothic"/>
                <a:cs typeface="MS PGothic"/>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7E7E7E"/>
                </a:solidFill>
                <a:latin typeface="MS PGothic"/>
                <a:cs typeface="MS P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7E7E7E"/>
                </a:solidFill>
                <a:latin typeface="MS PGothic"/>
                <a:cs typeface="MS PGothic"/>
              </a:defRPr>
            </a:lvl1pPr>
          </a:lstStyle>
          <a:p>
            <a:endParaRPr/>
          </a:p>
        </p:txBody>
      </p:sp>
      <p:sp>
        <p:nvSpPr>
          <p:cNvPr id="3" name="Holder 3"/>
          <p:cNvSpPr>
            <a:spLocks noGrp="1"/>
          </p:cNvSpPr>
          <p:nvPr>
            <p:ph sz="half" idx="2"/>
          </p:nvPr>
        </p:nvSpPr>
        <p:spPr>
          <a:xfrm>
            <a:off x="342900" y="2278380"/>
            <a:ext cx="298323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278380"/>
            <a:ext cx="2983230" cy="6537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7E7E7E"/>
                </a:solidFill>
                <a:latin typeface="MS PGothic"/>
                <a:cs typeface="MS P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8/8/2023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8/8/2023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6049486" y="247989"/>
            <a:ext cx="601249" cy="605872"/>
          </a:xfrm>
          <a:prstGeom prst="rect">
            <a:avLst/>
          </a:prstGeom>
        </p:spPr>
      </p:pic>
      <p:pic>
        <p:nvPicPr>
          <p:cNvPr id="17" name="bg object 17"/>
          <p:cNvPicPr/>
          <p:nvPr/>
        </p:nvPicPr>
        <p:blipFill>
          <a:blip r:embed="rId8" cstate="print"/>
          <a:stretch>
            <a:fillRect/>
          </a:stretch>
        </p:blipFill>
        <p:spPr>
          <a:xfrm>
            <a:off x="2595371" y="1488947"/>
            <a:ext cx="3320795" cy="143255"/>
          </a:xfrm>
          <a:prstGeom prst="rect">
            <a:avLst/>
          </a:prstGeom>
        </p:spPr>
      </p:pic>
      <p:pic>
        <p:nvPicPr>
          <p:cNvPr id="18" name="bg object 18"/>
          <p:cNvPicPr/>
          <p:nvPr/>
        </p:nvPicPr>
        <p:blipFill>
          <a:blip r:embed="rId9" cstate="print"/>
          <a:stretch>
            <a:fillRect/>
          </a:stretch>
        </p:blipFill>
        <p:spPr>
          <a:xfrm>
            <a:off x="155447" y="1488947"/>
            <a:ext cx="2787396" cy="143255"/>
          </a:xfrm>
          <a:prstGeom prst="rect">
            <a:avLst/>
          </a:prstGeom>
        </p:spPr>
      </p:pic>
      <p:sp>
        <p:nvSpPr>
          <p:cNvPr id="2" name="Holder 2"/>
          <p:cNvSpPr>
            <a:spLocks noGrp="1"/>
          </p:cNvSpPr>
          <p:nvPr>
            <p:ph type="title"/>
          </p:nvPr>
        </p:nvSpPr>
        <p:spPr>
          <a:xfrm>
            <a:off x="135432" y="533527"/>
            <a:ext cx="4586605" cy="391159"/>
          </a:xfrm>
          <a:prstGeom prst="rect">
            <a:avLst/>
          </a:prstGeom>
        </p:spPr>
        <p:txBody>
          <a:bodyPr wrap="square" lIns="0" tIns="0" rIns="0" bIns="0">
            <a:spAutoFit/>
          </a:bodyPr>
          <a:lstStyle>
            <a:lvl1pPr>
              <a:defRPr sz="2400" b="0" i="0">
                <a:solidFill>
                  <a:srgbClr val="7E7E7E"/>
                </a:solidFill>
                <a:latin typeface="MS PGothic"/>
                <a:cs typeface="MS PGothic"/>
              </a:defRPr>
            </a:lvl1pPr>
          </a:lstStyle>
          <a:p>
            <a:endParaRPr/>
          </a:p>
        </p:txBody>
      </p:sp>
      <p:sp>
        <p:nvSpPr>
          <p:cNvPr id="3" name="Holder 3"/>
          <p:cNvSpPr>
            <a:spLocks noGrp="1"/>
          </p:cNvSpPr>
          <p:nvPr>
            <p:ph type="body" idx="1"/>
          </p:nvPr>
        </p:nvSpPr>
        <p:spPr>
          <a:xfrm>
            <a:off x="342900" y="2278380"/>
            <a:ext cx="617220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8/8/2023</a:t>
            </a:fld>
            <a:endParaRPr lang="en-US"/>
          </a:p>
        </p:txBody>
      </p:sp>
      <p:sp>
        <p:nvSpPr>
          <p:cNvPr id="6" name="Holder 6"/>
          <p:cNvSpPr>
            <a:spLocks noGrp="1"/>
          </p:cNvSpPr>
          <p:nvPr>
            <p:ph type="sldNum" sz="quarter" idx="7"/>
          </p:nvPr>
        </p:nvSpPr>
        <p:spPr>
          <a:xfrm>
            <a:off x="4937760" y="9212580"/>
            <a:ext cx="1577340" cy="4953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5432" y="457200"/>
            <a:ext cx="5808168" cy="382156"/>
          </a:xfrm>
          <a:prstGeom prst="rect">
            <a:avLst/>
          </a:prstGeom>
        </p:spPr>
        <p:txBody>
          <a:bodyPr vert="horz" wrap="square" lIns="0" tIns="12700" rIns="0" bIns="0" rtlCol="0">
            <a:spAutoFit/>
          </a:bodyPr>
          <a:lstStyle/>
          <a:p>
            <a:pPr marL="12700">
              <a:lnSpc>
                <a:spcPct val="100000"/>
              </a:lnSpc>
              <a:spcBef>
                <a:spcPts val="100"/>
              </a:spcBef>
            </a:pPr>
            <a:r>
              <a:rPr lang="ja-JP" altLang="en-US" spc="-10" dirty="0"/>
              <a:t>人工知能</a:t>
            </a:r>
            <a:r>
              <a:rPr dirty="0"/>
              <a:t>を使った３次元</a:t>
            </a:r>
            <a:r>
              <a:rPr spc="-10" dirty="0"/>
              <a:t>RPGの構築</a:t>
            </a:r>
          </a:p>
        </p:txBody>
      </p:sp>
      <p:sp>
        <p:nvSpPr>
          <p:cNvPr id="3" name="object 3"/>
          <p:cNvSpPr txBox="1"/>
          <p:nvPr/>
        </p:nvSpPr>
        <p:spPr>
          <a:xfrm>
            <a:off x="124299" y="149732"/>
            <a:ext cx="1168944" cy="258404"/>
          </a:xfrm>
          <a:prstGeom prst="rect">
            <a:avLst/>
          </a:prstGeom>
        </p:spPr>
        <p:txBody>
          <a:bodyPr vert="horz" wrap="square" lIns="0" tIns="12065" rIns="0" bIns="0" rtlCol="0">
            <a:spAutoFit/>
          </a:bodyPr>
          <a:lstStyle/>
          <a:p>
            <a:pPr marL="12700">
              <a:lnSpc>
                <a:spcPct val="100000"/>
              </a:lnSpc>
              <a:spcBef>
                <a:spcPts val="95"/>
              </a:spcBef>
            </a:pPr>
            <a:r>
              <a:rPr sz="1600" b="1" spc="-20" dirty="0">
                <a:solidFill>
                  <a:srgbClr val="92D050"/>
                </a:solidFill>
                <a:latin typeface="MS PGothic"/>
                <a:cs typeface="MS PGothic"/>
              </a:rPr>
              <a:t>情報工学科</a:t>
            </a:r>
            <a:endParaRPr sz="1600">
              <a:latin typeface="MS PGothic"/>
              <a:cs typeface="MS PGothic"/>
            </a:endParaRPr>
          </a:p>
        </p:txBody>
      </p:sp>
      <p:sp>
        <p:nvSpPr>
          <p:cNvPr id="4" name="object 4"/>
          <p:cNvSpPr/>
          <p:nvPr/>
        </p:nvSpPr>
        <p:spPr>
          <a:xfrm>
            <a:off x="124299" y="1761058"/>
            <a:ext cx="116839" cy="352425"/>
          </a:xfrm>
          <a:custGeom>
            <a:avLst/>
            <a:gdLst/>
            <a:ahLst/>
            <a:cxnLst/>
            <a:rect l="l" t="t" r="r" b="b"/>
            <a:pathLst>
              <a:path w="116839" h="352425">
                <a:moveTo>
                  <a:pt x="116839" y="0"/>
                </a:moveTo>
                <a:lnTo>
                  <a:pt x="0" y="0"/>
                </a:lnTo>
                <a:lnTo>
                  <a:pt x="0" y="351878"/>
                </a:lnTo>
                <a:lnTo>
                  <a:pt x="116839" y="351878"/>
                </a:lnTo>
                <a:lnTo>
                  <a:pt x="116839" y="0"/>
                </a:lnTo>
                <a:close/>
              </a:path>
            </a:pathLst>
          </a:custGeom>
          <a:solidFill>
            <a:srgbClr val="92D050"/>
          </a:solidFill>
        </p:spPr>
        <p:txBody>
          <a:bodyPr wrap="square" lIns="0" tIns="0" rIns="0" bIns="0" rtlCol="0"/>
          <a:lstStyle/>
          <a:p>
            <a:endParaRPr/>
          </a:p>
        </p:txBody>
      </p:sp>
      <p:sp>
        <p:nvSpPr>
          <p:cNvPr id="5" name="object 5"/>
          <p:cNvSpPr/>
          <p:nvPr/>
        </p:nvSpPr>
        <p:spPr>
          <a:xfrm>
            <a:off x="133610" y="2896653"/>
            <a:ext cx="116839" cy="352425"/>
          </a:xfrm>
          <a:custGeom>
            <a:avLst/>
            <a:gdLst/>
            <a:ahLst/>
            <a:cxnLst/>
            <a:rect l="l" t="t" r="r" b="b"/>
            <a:pathLst>
              <a:path w="116839" h="352425">
                <a:moveTo>
                  <a:pt x="116839" y="0"/>
                </a:moveTo>
                <a:lnTo>
                  <a:pt x="0" y="0"/>
                </a:lnTo>
                <a:lnTo>
                  <a:pt x="0" y="351878"/>
                </a:lnTo>
                <a:lnTo>
                  <a:pt x="116839" y="351878"/>
                </a:lnTo>
                <a:lnTo>
                  <a:pt x="116839" y="0"/>
                </a:lnTo>
                <a:close/>
              </a:path>
            </a:pathLst>
          </a:custGeom>
          <a:solidFill>
            <a:srgbClr val="92D050"/>
          </a:solidFill>
        </p:spPr>
        <p:txBody>
          <a:bodyPr wrap="square" lIns="0" tIns="0" rIns="0" bIns="0" rtlCol="0"/>
          <a:lstStyle/>
          <a:p>
            <a:endParaRPr/>
          </a:p>
        </p:txBody>
      </p:sp>
      <p:sp>
        <p:nvSpPr>
          <p:cNvPr id="6" name="object 6"/>
          <p:cNvSpPr/>
          <p:nvPr/>
        </p:nvSpPr>
        <p:spPr>
          <a:xfrm>
            <a:off x="102954" y="4077460"/>
            <a:ext cx="116839" cy="352425"/>
          </a:xfrm>
          <a:custGeom>
            <a:avLst/>
            <a:gdLst/>
            <a:ahLst/>
            <a:cxnLst/>
            <a:rect l="l" t="t" r="r" b="b"/>
            <a:pathLst>
              <a:path w="116839" h="352425">
                <a:moveTo>
                  <a:pt x="116839" y="0"/>
                </a:moveTo>
                <a:lnTo>
                  <a:pt x="0" y="0"/>
                </a:lnTo>
                <a:lnTo>
                  <a:pt x="0" y="351878"/>
                </a:lnTo>
                <a:lnTo>
                  <a:pt x="116839" y="351878"/>
                </a:lnTo>
                <a:lnTo>
                  <a:pt x="116839" y="0"/>
                </a:lnTo>
                <a:close/>
              </a:path>
            </a:pathLst>
          </a:custGeom>
          <a:solidFill>
            <a:srgbClr val="92D050"/>
          </a:solidFill>
        </p:spPr>
        <p:txBody>
          <a:bodyPr wrap="square" lIns="0" tIns="0" rIns="0" bIns="0" rtlCol="0"/>
          <a:lstStyle/>
          <a:p>
            <a:endParaRPr/>
          </a:p>
        </p:txBody>
      </p:sp>
      <p:sp>
        <p:nvSpPr>
          <p:cNvPr id="7" name="object 7"/>
          <p:cNvSpPr txBox="1"/>
          <p:nvPr/>
        </p:nvSpPr>
        <p:spPr>
          <a:xfrm>
            <a:off x="172558" y="956551"/>
            <a:ext cx="6562471" cy="5825249"/>
          </a:xfrm>
          <a:prstGeom prst="rect">
            <a:avLst/>
          </a:prstGeom>
        </p:spPr>
        <p:txBody>
          <a:bodyPr vert="horz" wrap="square" lIns="0" tIns="12700" rIns="0" bIns="0" rtlCol="0">
            <a:spAutoFit/>
          </a:bodyPr>
          <a:lstStyle/>
          <a:p>
            <a:pPr marL="20320">
              <a:lnSpc>
                <a:spcPct val="110000"/>
              </a:lnSpc>
              <a:tabLst>
                <a:tab pos="1043305" algn="l"/>
                <a:tab pos="1881505" algn="l"/>
                <a:tab pos="4091940" algn="l"/>
                <a:tab pos="4701540" algn="l"/>
              </a:tabLst>
            </a:pPr>
            <a:r>
              <a:rPr spc="-10" dirty="0">
                <a:solidFill>
                  <a:srgbClr val="7E7E7E"/>
                </a:solidFill>
                <a:latin typeface="MS PGothic"/>
                <a:cs typeface="MS PGothic"/>
              </a:rPr>
              <a:t>5420027</a:t>
            </a:r>
            <a:r>
              <a:rPr dirty="0">
                <a:solidFill>
                  <a:srgbClr val="7E7E7E"/>
                </a:solidFill>
                <a:latin typeface="MS PGothic"/>
                <a:cs typeface="MS PGothic"/>
              </a:rPr>
              <a:t>	</a:t>
            </a:r>
            <a:r>
              <a:rPr spc="-10" dirty="0">
                <a:solidFill>
                  <a:srgbClr val="7E7E7E"/>
                </a:solidFill>
                <a:latin typeface="MS PGothic"/>
                <a:cs typeface="MS PGothic"/>
              </a:rPr>
              <a:t>曽根</a:t>
            </a:r>
            <a:r>
              <a:rPr spc="-60" dirty="0">
                <a:solidFill>
                  <a:srgbClr val="7E7E7E"/>
                </a:solidFill>
                <a:latin typeface="MS PGothic"/>
                <a:cs typeface="MS PGothic"/>
              </a:rPr>
              <a:t>田</a:t>
            </a:r>
            <a:r>
              <a:rPr dirty="0">
                <a:solidFill>
                  <a:srgbClr val="7E7E7E"/>
                </a:solidFill>
                <a:latin typeface="MS PGothic"/>
                <a:cs typeface="MS PGothic"/>
              </a:rPr>
              <a:t>	翔真</a:t>
            </a:r>
            <a:r>
              <a:rPr spc="-10" dirty="0">
                <a:solidFill>
                  <a:srgbClr val="7E7E7E"/>
                </a:solidFill>
                <a:latin typeface="MS PGothic"/>
                <a:cs typeface="MS PGothic"/>
              </a:rPr>
              <a:t>（</a:t>
            </a:r>
            <a:r>
              <a:rPr dirty="0">
                <a:solidFill>
                  <a:srgbClr val="7E7E7E"/>
                </a:solidFill>
                <a:latin typeface="MS PGothic"/>
                <a:cs typeface="MS PGothic"/>
              </a:rPr>
              <a:t>指導</a:t>
            </a:r>
            <a:r>
              <a:rPr spc="-10" dirty="0">
                <a:solidFill>
                  <a:srgbClr val="7E7E7E"/>
                </a:solidFill>
                <a:latin typeface="MS PGothic"/>
                <a:cs typeface="MS PGothic"/>
              </a:rPr>
              <a:t>教</a:t>
            </a:r>
            <a:r>
              <a:rPr dirty="0">
                <a:solidFill>
                  <a:srgbClr val="7E7E7E"/>
                </a:solidFill>
                <a:latin typeface="MS PGothic"/>
                <a:cs typeface="MS PGothic"/>
              </a:rPr>
              <a:t>員：</a:t>
            </a:r>
            <a:r>
              <a:rPr spc="-10" dirty="0">
                <a:solidFill>
                  <a:srgbClr val="7E7E7E"/>
                </a:solidFill>
                <a:latin typeface="MS PGothic"/>
                <a:cs typeface="MS PGothic"/>
              </a:rPr>
              <a:t>金</a:t>
            </a:r>
            <a:r>
              <a:rPr spc="-50" dirty="0">
                <a:solidFill>
                  <a:srgbClr val="7E7E7E"/>
                </a:solidFill>
                <a:latin typeface="MS PGothic"/>
                <a:cs typeface="MS PGothic"/>
              </a:rPr>
              <a:t>子</a:t>
            </a:r>
            <a:r>
              <a:rPr dirty="0">
                <a:solidFill>
                  <a:srgbClr val="7E7E7E"/>
                </a:solidFill>
                <a:latin typeface="MS PGothic"/>
                <a:cs typeface="MS PGothic"/>
              </a:rPr>
              <a:t>	</a:t>
            </a:r>
            <a:r>
              <a:rPr spc="-10" dirty="0">
                <a:solidFill>
                  <a:srgbClr val="7E7E7E"/>
                </a:solidFill>
                <a:latin typeface="MS PGothic"/>
                <a:cs typeface="MS PGothic"/>
              </a:rPr>
              <a:t>邦</a:t>
            </a:r>
            <a:r>
              <a:rPr spc="-50" dirty="0">
                <a:solidFill>
                  <a:srgbClr val="7E7E7E"/>
                </a:solidFill>
                <a:latin typeface="MS PGothic"/>
                <a:cs typeface="MS PGothic"/>
              </a:rPr>
              <a:t>彦</a:t>
            </a:r>
            <a:r>
              <a:rPr dirty="0">
                <a:solidFill>
                  <a:srgbClr val="7E7E7E"/>
                </a:solidFill>
                <a:latin typeface="MS PGothic"/>
                <a:cs typeface="MS PGothic"/>
              </a:rPr>
              <a:t>	教授</a:t>
            </a:r>
            <a:r>
              <a:rPr spc="-50" dirty="0">
                <a:solidFill>
                  <a:srgbClr val="7E7E7E"/>
                </a:solidFill>
                <a:latin typeface="MS PGothic"/>
                <a:cs typeface="MS PGothic"/>
              </a:rPr>
              <a:t>）</a:t>
            </a:r>
            <a:endParaRPr dirty="0">
              <a:latin typeface="MS PGothic"/>
              <a:cs typeface="MS PGothic"/>
            </a:endParaRPr>
          </a:p>
          <a:p>
            <a:pPr>
              <a:lnSpc>
                <a:spcPct val="110000"/>
              </a:lnSpc>
            </a:pPr>
            <a:endParaRPr sz="2550" dirty="0">
              <a:latin typeface="MS PGothic"/>
              <a:cs typeface="MS PGothic"/>
            </a:endParaRPr>
          </a:p>
          <a:p>
            <a:pPr marL="108585">
              <a:lnSpc>
                <a:spcPct val="110000"/>
              </a:lnSpc>
              <a:spcBef>
                <a:spcPts val="600"/>
              </a:spcBef>
              <a:spcAft>
                <a:spcPts val="600"/>
              </a:spcAft>
            </a:pPr>
            <a:r>
              <a:rPr sz="1600" spc="-40" dirty="0" err="1">
                <a:solidFill>
                  <a:srgbClr val="7E7E7E"/>
                </a:solidFill>
                <a:latin typeface="MS PGothic"/>
                <a:cs typeface="MS PGothic"/>
              </a:rPr>
              <a:t>背景</a:t>
            </a:r>
            <a:endParaRPr lang="en-US" sz="750" dirty="0">
              <a:latin typeface="MS PGothic"/>
              <a:cs typeface="MS PGothic"/>
            </a:endParaRPr>
          </a:p>
          <a:p>
            <a:pPr>
              <a:lnSpc>
                <a:spcPct val="110000"/>
              </a:lnSpc>
            </a:pPr>
            <a:r>
              <a:rPr lang="ja-JP" altLang="en-US" sz="1100" dirty="0">
                <a:latin typeface="MS PGothic"/>
                <a:cs typeface="MS PGothic"/>
              </a:rPr>
              <a:t>私は</a:t>
            </a:r>
            <a:r>
              <a:rPr lang="en-US" altLang="ja-JP" sz="1100" b="1" dirty="0">
                <a:solidFill>
                  <a:srgbClr val="C00000"/>
                </a:solidFill>
                <a:latin typeface="MS PGothic"/>
                <a:cs typeface="MS PGothic"/>
              </a:rPr>
              <a:t>3</a:t>
            </a:r>
            <a:r>
              <a:rPr lang="ja-JP" altLang="en-US" sz="1100" b="1" dirty="0">
                <a:solidFill>
                  <a:srgbClr val="C00000"/>
                </a:solidFill>
                <a:latin typeface="MS PGothic"/>
                <a:cs typeface="MS PGothic"/>
              </a:rPr>
              <a:t>次元モデリングとゲーム制作</a:t>
            </a:r>
            <a:r>
              <a:rPr lang="ja-JP" altLang="en-US" sz="1100" dirty="0">
                <a:latin typeface="MS PGothic"/>
                <a:cs typeface="MS PGothic"/>
              </a:rPr>
              <a:t>に興味があり，</a:t>
            </a:r>
            <a:r>
              <a:rPr lang="en-US" altLang="ja-JP" sz="1100" dirty="0">
                <a:latin typeface="MS PGothic"/>
                <a:cs typeface="MS PGothic"/>
              </a:rPr>
              <a:t>3</a:t>
            </a:r>
            <a:r>
              <a:rPr lang="ja-JP" altLang="en-US" sz="1100" dirty="0">
                <a:latin typeface="MS PGothic"/>
                <a:cs typeface="MS PGothic"/>
              </a:rPr>
              <a:t>次元</a:t>
            </a:r>
            <a:r>
              <a:rPr lang="en-US" altLang="ja-JP" sz="1100" dirty="0">
                <a:latin typeface="MS PGothic"/>
                <a:cs typeface="MS PGothic"/>
              </a:rPr>
              <a:t>CG</a:t>
            </a:r>
            <a:r>
              <a:rPr lang="ja-JP" altLang="en-US" sz="1100" dirty="0">
                <a:latin typeface="MS PGothic"/>
                <a:cs typeface="MS PGothic"/>
              </a:rPr>
              <a:t>ソフト</a:t>
            </a:r>
            <a:r>
              <a:rPr lang="en-US" altLang="ja-JP" sz="1100" dirty="0">
                <a:latin typeface="MS PGothic"/>
                <a:cs typeface="MS PGothic"/>
              </a:rPr>
              <a:t>Blender</a:t>
            </a:r>
            <a:r>
              <a:rPr lang="ja-JP" altLang="en-US" sz="1100" dirty="0">
                <a:latin typeface="MS PGothic"/>
                <a:cs typeface="MS PGothic"/>
              </a:rPr>
              <a:t>とゲームエンジンの</a:t>
            </a:r>
            <a:r>
              <a:rPr lang="en-US" altLang="ja-JP" sz="1100" dirty="0">
                <a:latin typeface="MS PGothic"/>
                <a:cs typeface="MS PGothic"/>
              </a:rPr>
              <a:t>Unreal Engine 5</a:t>
            </a:r>
            <a:r>
              <a:rPr lang="ja-JP" altLang="en-US" sz="1100" dirty="0">
                <a:latin typeface="MS PGothic"/>
                <a:cs typeface="MS PGothic"/>
              </a:rPr>
              <a:t>を駆使して</a:t>
            </a:r>
            <a:r>
              <a:rPr lang="en-US" altLang="ja-JP" sz="1100" dirty="0">
                <a:latin typeface="MS PGothic"/>
                <a:cs typeface="MS PGothic"/>
              </a:rPr>
              <a:t>3</a:t>
            </a:r>
            <a:r>
              <a:rPr lang="ja-JP" altLang="en-US" sz="1100" dirty="0">
                <a:latin typeface="MS PGothic"/>
                <a:cs typeface="MS PGothic"/>
              </a:rPr>
              <a:t>次元のゲーム制作に挑戦している．私がよく遊ぶ</a:t>
            </a:r>
            <a:r>
              <a:rPr lang="en-US" altLang="ja-JP" sz="1100" dirty="0">
                <a:latin typeface="MS PGothic"/>
                <a:cs typeface="MS PGothic"/>
              </a:rPr>
              <a:t>RPG</a:t>
            </a:r>
            <a:r>
              <a:rPr lang="ja-JP" altLang="en-US" sz="1100" dirty="0">
                <a:latin typeface="MS PGothic"/>
                <a:cs typeface="MS PGothic"/>
              </a:rPr>
              <a:t>（ロールプレイングゲーム）のジャンルを選び，</a:t>
            </a:r>
            <a:r>
              <a:rPr lang="ja-JP" altLang="en-US" sz="1100" b="1" dirty="0">
                <a:solidFill>
                  <a:srgbClr val="C00000"/>
                </a:solidFill>
                <a:latin typeface="MS PGothic"/>
                <a:cs typeface="MS PGothic"/>
              </a:rPr>
              <a:t>ゲームシステムや世界の舞台，そして</a:t>
            </a:r>
            <a:r>
              <a:rPr lang="en-US" altLang="ja-JP" sz="1100" b="1" dirty="0">
                <a:solidFill>
                  <a:srgbClr val="C00000"/>
                </a:solidFill>
                <a:latin typeface="MS PGothic"/>
                <a:cs typeface="MS PGothic"/>
              </a:rPr>
              <a:t>3D</a:t>
            </a:r>
            <a:r>
              <a:rPr lang="ja-JP" altLang="en-US" sz="1100" b="1" dirty="0">
                <a:solidFill>
                  <a:srgbClr val="C00000"/>
                </a:solidFill>
                <a:latin typeface="MS PGothic"/>
                <a:cs typeface="MS PGothic"/>
              </a:rPr>
              <a:t>オブジェクトの作成における困難さ</a:t>
            </a:r>
            <a:r>
              <a:rPr lang="ja-JP" altLang="en-US" sz="1100" dirty="0">
                <a:latin typeface="MS PGothic"/>
                <a:cs typeface="MS PGothic"/>
              </a:rPr>
              <a:t>に直面した．そこで人工知能を活用して，ゲーム制作をサポートすることを行う．</a:t>
            </a:r>
            <a:endParaRPr sz="1100" dirty="0">
              <a:latin typeface="MS PGothic"/>
              <a:cs typeface="MS PGothic"/>
            </a:endParaRPr>
          </a:p>
          <a:p>
            <a:pPr marL="108585">
              <a:lnSpc>
                <a:spcPct val="110000"/>
              </a:lnSpc>
              <a:spcBef>
                <a:spcPts val="600"/>
              </a:spcBef>
              <a:spcAft>
                <a:spcPts val="600"/>
              </a:spcAft>
            </a:pPr>
            <a:r>
              <a:rPr sz="1600" spc="-40" dirty="0" err="1">
                <a:solidFill>
                  <a:srgbClr val="7E7E7E"/>
                </a:solidFill>
                <a:latin typeface="MS PGothic"/>
                <a:cs typeface="MS PGothic"/>
              </a:rPr>
              <a:t>目的</a:t>
            </a:r>
            <a:endParaRPr lang="en-US" altLang="ja-JP" sz="1100" dirty="0">
              <a:latin typeface="MS PGothic"/>
              <a:cs typeface="MS PGothic"/>
            </a:endParaRPr>
          </a:p>
          <a:p>
            <a:pPr>
              <a:lnSpc>
                <a:spcPct val="110000"/>
              </a:lnSpc>
            </a:pPr>
            <a:r>
              <a:rPr lang="ja-JP" altLang="en-US" sz="1100" dirty="0">
                <a:latin typeface="MS PGothic"/>
                <a:cs typeface="MS PGothic"/>
              </a:rPr>
              <a:t>人工知能が</a:t>
            </a:r>
            <a:r>
              <a:rPr lang="en-US" altLang="ja-JP" sz="1100" dirty="0">
                <a:latin typeface="MS PGothic"/>
                <a:cs typeface="MS PGothic"/>
              </a:rPr>
              <a:t>3</a:t>
            </a:r>
            <a:r>
              <a:rPr lang="ja-JP" altLang="en-US" sz="1100" dirty="0">
                <a:latin typeface="MS PGothic"/>
                <a:cs typeface="MS PGothic"/>
              </a:rPr>
              <a:t>次元</a:t>
            </a:r>
            <a:r>
              <a:rPr lang="en-US" altLang="ja-JP" sz="1100" dirty="0">
                <a:latin typeface="MS PGothic"/>
                <a:cs typeface="MS PGothic"/>
              </a:rPr>
              <a:t>RPG</a:t>
            </a:r>
            <a:r>
              <a:rPr lang="ja-JP" altLang="en-US" sz="1100" dirty="0">
                <a:latin typeface="MS PGothic"/>
                <a:cs typeface="MS PGothic"/>
              </a:rPr>
              <a:t>制作をサポートすることについて，以下の点を検証し明らかにする．</a:t>
            </a:r>
          </a:p>
          <a:p>
            <a:pPr>
              <a:lnSpc>
                <a:spcPct val="110000"/>
              </a:lnSpc>
            </a:pPr>
            <a:r>
              <a:rPr lang="ja-JP" altLang="en-US" sz="1100" dirty="0">
                <a:latin typeface="MS PGothic"/>
                <a:cs typeface="MS PGothic"/>
              </a:rPr>
              <a:t>１．ゲームの面白さへの影響</a:t>
            </a:r>
          </a:p>
          <a:p>
            <a:pPr>
              <a:lnSpc>
                <a:spcPct val="110000"/>
              </a:lnSpc>
            </a:pPr>
            <a:r>
              <a:rPr lang="ja-JP" altLang="en-US" sz="1100" dirty="0">
                <a:latin typeface="MS PGothic"/>
                <a:cs typeface="MS PGothic"/>
              </a:rPr>
              <a:t>２．ゲーム制作の効率向上への寄与</a:t>
            </a:r>
          </a:p>
          <a:p>
            <a:pPr>
              <a:lnSpc>
                <a:spcPct val="110000"/>
              </a:lnSpc>
            </a:pPr>
            <a:r>
              <a:rPr lang="ja-JP" altLang="en-US" sz="1100" dirty="0">
                <a:latin typeface="MS PGothic"/>
                <a:cs typeface="MS PGothic"/>
              </a:rPr>
              <a:t>３．人工知能の導入による新たなゲームプレイの可能性の追求</a:t>
            </a:r>
            <a:endParaRPr sz="1100" dirty="0">
              <a:latin typeface="MS PGothic"/>
              <a:cs typeface="MS PGothic"/>
            </a:endParaRPr>
          </a:p>
          <a:p>
            <a:pPr marL="91440">
              <a:lnSpc>
                <a:spcPct val="110000"/>
              </a:lnSpc>
              <a:spcBef>
                <a:spcPts val="600"/>
              </a:spcBef>
              <a:spcAft>
                <a:spcPts val="600"/>
              </a:spcAft>
            </a:pPr>
            <a:r>
              <a:rPr sz="1600" spc="-35" dirty="0" err="1">
                <a:solidFill>
                  <a:srgbClr val="7E7E7E"/>
                </a:solidFill>
                <a:latin typeface="MS PGothic"/>
                <a:cs typeface="MS PGothic"/>
              </a:rPr>
              <a:t>取り組み状況</a:t>
            </a:r>
            <a:endParaRPr lang="en-US" altLang="ja-JP" sz="1150" dirty="0">
              <a:latin typeface="MS PGothic"/>
              <a:cs typeface="MS PGothic"/>
            </a:endParaRPr>
          </a:p>
          <a:p>
            <a:pPr>
              <a:lnSpc>
                <a:spcPct val="110000"/>
              </a:lnSpc>
            </a:pPr>
            <a:r>
              <a:rPr lang="ja-JP" altLang="en-US" sz="1100" dirty="0">
                <a:latin typeface="MS PGothic"/>
                <a:cs typeface="MS PGothic"/>
              </a:rPr>
              <a:t>以下のように，</a:t>
            </a:r>
            <a:r>
              <a:rPr lang="en-US" altLang="ja-JP" sz="1100" dirty="0">
                <a:latin typeface="MS PGothic"/>
                <a:cs typeface="MS PGothic"/>
              </a:rPr>
              <a:t>Unreal Engine 5 </a:t>
            </a:r>
            <a:r>
              <a:rPr lang="ja-JP" altLang="en-US" sz="1100" dirty="0">
                <a:latin typeface="MS PGothic"/>
                <a:cs typeface="MS PGothic"/>
              </a:rPr>
              <a:t>を用いてゲーム制作を行い，人工知能活用の工夫を開始した．</a:t>
            </a:r>
          </a:p>
          <a:p>
            <a:pPr>
              <a:lnSpc>
                <a:spcPct val="110000"/>
              </a:lnSpc>
            </a:pPr>
            <a:r>
              <a:rPr lang="ja-JP" altLang="en-US" sz="1100" dirty="0">
                <a:latin typeface="MS PGothic"/>
                <a:cs typeface="MS PGothic"/>
              </a:rPr>
              <a:t>① </a:t>
            </a:r>
            <a:r>
              <a:rPr lang="ja-JP" altLang="en-US" sz="1100" b="1" dirty="0">
                <a:latin typeface="MS PGothic"/>
                <a:cs typeface="MS PGothic"/>
              </a:rPr>
              <a:t>ゲーム世界の舞台</a:t>
            </a:r>
            <a:r>
              <a:rPr lang="ja-JP" altLang="en-US" sz="1100" dirty="0">
                <a:latin typeface="MS PGothic"/>
                <a:cs typeface="MS PGothic"/>
              </a:rPr>
              <a:t>： </a:t>
            </a:r>
            <a:r>
              <a:rPr lang="ja-JP" altLang="en-US" sz="1100" dirty="0">
                <a:solidFill>
                  <a:srgbClr val="C00000"/>
                </a:solidFill>
                <a:latin typeface="MS PGothic"/>
                <a:cs typeface="MS PGothic"/>
              </a:rPr>
              <a:t>国土交通省が提供する</a:t>
            </a:r>
            <a:r>
              <a:rPr lang="en-US" altLang="ja-JP" sz="1100" dirty="0">
                <a:solidFill>
                  <a:srgbClr val="C00000"/>
                </a:solidFill>
                <a:latin typeface="MS PGothic"/>
                <a:cs typeface="MS PGothic"/>
              </a:rPr>
              <a:t>3D</a:t>
            </a:r>
            <a:r>
              <a:rPr lang="ja-JP" altLang="en-US" sz="1100" dirty="0">
                <a:solidFill>
                  <a:srgbClr val="C00000"/>
                </a:solidFill>
                <a:latin typeface="MS PGothic"/>
                <a:cs typeface="MS PGothic"/>
              </a:rPr>
              <a:t>都市モデル「</a:t>
            </a:r>
            <a:r>
              <a:rPr lang="en-US" altLang="ja-JP" sz="1100" dirty="0">
                <a:solidFill>
                  <a:srgbClr val="C00000"/>
                </a:solidFill>
                <a:latin typeface="MS PGothic"/>
                <a:cs typeface="MS PGothic"/>
              </a:rPr>
              <a:t>PLATEAU</a:t>
            </a:r>
            <a:r>
              <a:rPr lang="ja-JP" altLang="en-US" sz="1100" dirty="0">
                <a:solidFill>
                  <a:srgbClr val="C00000"/>
                </a:solidFill>
                <a:latin typeface="MS PGothic"/>
                <a:cs typeface="MS PGothic"/>
              </a:rPr>
              <a:t>」</a:t>
            </a:r>
            <a:r>
              <a:rPr lang="ja-JP" altLang="en-US" sz="1100" dirty="0">
                <a:latin typeface="MS PGothic"/>
                <a:cs typeface="MS PGothic"/>
              </a:rPr>
              <a:t>から，福山大学とその周辺の地形と建物を使用した．</a:t>
            </a:r>
            <a:r>
              <a:rPr lang="en-US" altLang="ja-JP" sz="1100" dirty="0">
                <a:latin typeface="MS PGothic"/>
                <a:cs typeface="MS PGothic"/>
              </a:rPr>
              <a:t>2</a:t>
            </a:r>
            <a:r>
              <a:rPr lang="ja-JP" altLang="en-US" sz="1100" dirty="0">
                <a:latin typeface="MS PGothic"/>
                <a:cs typeface="MS PGothic"/>
              </a:rPr>
              <a:t>・</a:t>
            </a:r>
            <a:r>
              <a:rPr lang="en-US" altLang="ja-JP" sz="1100" dirty="0">
                <a:latin typeface="MS PGothic"/>
                <a:cs typeface="MS PGothic"/>
              </a:rPr>
              <a:t>3</a:t>
            </a:r>
            <a:r>
              <a:rPr lang="ja-JP" altLang="en-US" sz="1100" dirty="0">
                <a:latin typeface="MS PGothic"/>
                <a:cs typeface="MS PGothic"/>
              </a:rPr>
              <a:t>・</a:t>
            </a:r>
            <a:r>
              <a:rPr lang="en-US" altLang="ja-JP" sz="1100" dirty="0">
                <a:latin typeface="MS PGothic"/>
                <a:cs typeface="MS PGothic"/>
              </a:rPr>
              <a:t>4</a:t>
            </a:r>
            <a:r>
              <a:rPr lang="ja-JP" altLang="en-US" sz="1100" dirty="0">
                <a:latin typeface="MS PGothic"/>
                <a:cs typeface="MS PGothic"/>
              </a:rPr>
              <a:t>号館についてカスタマイズし，簡単な内装を追加した．これにより，リアリティのあるゲーム世界を実現した．</a:t>
            </a:r>
          </a:p>
          <a:p>
            <a:pPr>
              <a:lnSpc>
                <a:spcPct val="110000"/>
              </a:lnSpc>
            </a:pPr>
            <a:r>
              <a:rPr lang="ja-JP" altLang="en-US" sz="1100" dirty="0">
                <a:latin typeface="MS PGothic"/>
                <a:cs typeface="MS PGothic"/>
              </a:rPr>
              <a:t>② </a:t>
            </a:r>
            <a:r>
              <a:rPr lang="ja-JP" altLang="en-US" sz="1100" b="1" dirty="0">
                <a:latin typeface="MS PGothic"/>
                <a:cs typeface="MS PGothic"/>
              </a:rPr>
              <a:t>オブジェクトの制作と</a:t>
            </a:r>
            <a:r>
              <a:rPr lang="en-US" altLang="ja-JP" sz="1100" b="1" dirty="0">
                <a:latin typeface="MS PGothic"/>
                <a:cs typeface="MS PGothic"/>
              </a:rPr>
              <a:t>AI</a:t>
            </a:r>
            <a:r>
              <a:rPr lang="ja-JP" altLang="en-US" sz="1100" b="1" dirty="0">
                <a:latin typeface="MS PGothic"/>
                <a:cs typeface="MS PGothic"/>
              </a:rPr>
              <a:t>の活用</a:t>
            </a:r>
            <a:r>
              <a:rPr lang="ja-JP" altLang="en-US" sz="1100" dirty="0">
                <a:latin typeface="MS PGothic"/>
                <a:cs typeface="MS PGothic"/>
              </a:rPr>
              <a:t>： </a:t>
            </a:r>
            <a:r>
              <a:rPr lang="ja-JP" altLang="en-US" sz="1100" dirty="0">
                <a:solidFill>
                  <a:srgbClr val="C00000"/>
                </a:solidFill>
                <a:latin typeface="MS PGothic"/>
                <a:cs typeface="MS PGothic"/>
              </a:rPr>
              <a:t>植物や階段，椅子などのオブジェクトの作成で人工知能を活用</a:t>
            </a:r>
            <a:r>
              <a:rPr lang="ja-JP" altLang="en-US" sz="1100" dirty="0">
                <a:latin typeface="MS PGothic"/>
                <a:cs typeface="MS PGothic"/>
              </a:rPr>
              <a:t>した．具体的には，「</a:t>
            </a:r>
            <a:r>
              <a:rPr lang="en-US" altLang="ja-JP" sz="1100" dirty="0" err="1">
                <a:latin typeface="MS PGothic"/>
                <a:cs typeface="MS PGothic"/>
              </a:rPr>
              <a:t>Shap</a:t>
            </a:r>
            <a:r>
              <a:rPr lang="en-US" altLang="ja-JP" sz="1100" dirty="0">
                <a:latin typeface="MS PGothic"/>
                <a:cs typeface="MS PGothic"/>
              </a:rPr>
              <a:t>-E</a:t>
            </a:r>
            <a:r>
              <a:rPr lang="ja-JP" altLang="en-US" sz="1100" dirty="0">
                <a:latin typeface="MS PGothic"/>
                <a:cs typeface="MS PGothic"/>
              </a:rPr>
              <a:t>」と呼ばれる人工知能を使用して，文章や画像から</a:t>
            </a:r>
            <a:r>
              <a:rPr lang="en-US" altLang="ja-JP" sz="1100" dirty="0">
                <a:latin typeface="MS PGothic"/>
                <a:cs typeface="MS PGothic"/>
              </a:rPr>
              <a:t>3D</a:t>
            </a:r>
            <a:r>
              <a:rPr lang="ja-JP" altLang="en-US" sz="1100" dirty="0">
                <a:latin typeface="MS PGothic"/>
                <a:cs typeface="MS PGothic"/>
              </a:rPr>
              <a:t>オブジェクトを生成した．</a:t>
            </a:r>
          </a:p>
          <a:p>
            <a:pPr>
              <a:lnSpc>
                <a:spcPct val="110000"/>
              </a:lnSpc>
            </a:pPr>
            <a:r>
              <a:rPr lang="ja-JP" altLang="en-US" sz="1100" dirty="0">
                <a:latin typeface="MS PGothic"/>
                <a:cs typeface="MS PGothic"/>
              </a:rPr>
              <a:t>③ </a:t>
            </a:r>
            <a:r>
              <a:rPr lang="ja-JP" altLang="en-US" sz="1100" b="1" dirty="0">
                <a:latin typeface="MS PGothic"/>
                <a:cs typeface="MS PGothic"/>
              </a:rPr>
              <a:t>キャラクターとアニメーションの作成</a:t>
            </a:r>
            <a:r>
              <a:rPr lang="ja-JP" altLang="en-US" sz="1100" dirty="0">
                <a:latin typeface="MS PGothic"/>
                <a:cs typeface="MS PGothic"/>
              </a:rPr>
              <a:t>： 敵キャラクターの形やアニメーションは，</a:t>
            </a:r>
            <a:r>
              <a:rPr lang="en-US" altLang="ja-JP" sz="1100" dirty="0">
                <a:latin typeface="MS PGothic"/>
                <a:cs typeface="MS PGothic"/>
              </a:rPr>
              <a:t>Blender</a:t>
            </a:r>
            <a:r>
              <a:rPr lang="ja-JP" altLang="en-US" sz="1100" dirty="0">
                <a:latin typeface="MS PGothic"/>
                <a:cs typeface="MS PGothic"/>
              </a:rPr>
              <a:t>で制作した．精緻なデザインが必要であり，手作業で行った．</a:t>
            </a:r>
          </a:p>
          <a:p>
            <a:pPr>
              <a:lnSpc>
                <a:spcPct val="110000"/>
              </a:lnSpc>
            </a:pPr>
            <a:r>
              <a:rPr lang="ja-JP" altLang="en-US" sz="1100" dirty="0">
                <a:latin typeface="MS PGothic"/>
                <a:cs typeface="MS PGothic"/>
              </a:rPr>
              <a:t>④ </a:t>
            </a:r>
            <a:r>
              <a:rPr lang="ja-JP" altLang="en-US" sz="1100" b="1" dirty="0">
                <a:latin typeface="MS PGothic"/>
                <a:cs typeface="MS PGothic"/>
              </a:rPr>
              <a:t>ゲームシステムの実装</a:t>
            </a:r>
            <a:r>
              <a:rPr lang="ja-JP" altLang="en-US" sz="1100" dirty="0">
                <a:latin typeface="MS PGothic"/>
                <a:cs typeface="MS PGothic"/>
              </a:rPr>
              <a:t>： ゲームのシステムは，</a:t>
            </a:r>
            <a:r>
              <a:rPr lang="en-US" altLang="ja-JP" sz="1100" dirty="0">
                <a:latin typeface="MS PGothic"/>
                <a:cs typeface="MS PGothic"/>
              </a:rPr>
              <a:t>Unreal Engine 5 </a:t>
            </a:r>
            <a:r>
              <a:rPr lang="ja-JP" altLang="en-US" sz="1100" dirty="0">
                <a:latin typeface="MS PGothic"/>
                <a:cs typeface="MS PGothic"/>
              </a:rPr>
              <a:t>のブループリントと呼ばれるビジュアルプログラミング機能を活用して実装した．敵キャラクターの動作は，プレイヤーを追跡し，衝突した際に戦闘の画面へ遷移する仕組みを実装した．</a:t>
            </a:r>
          </a:p>
          <a:p>
            <a:pPr>
              <a:lnSpc>
                <a:spcPct val="110000"/>
              </a:lnSpc>
            </a:pPr>
            <a:endParaRPr sz="1150" dirty="0">
              <a:latin typeface="MS PGothic"/>
              <a:cs typeface="MS PGothic"/>
            </a:endParaRPr>
          </a:p>
        </p:txBody>
      </p:sp>
      <p:sp>
        <p:nvSpPr>
          <p:cNvPr id="8" name="object 8"/>
          <p:cNvSpPr/>
          <p:nvPr/>
        </p:nvSpPr>
        <p:spPr>
          <a:xfrm>
            <a:off x="100640" y="8077200"/>
            <a:ext cx="116839" cy="352425"/>
          </a:xfrm>
          <a:custGeom>
            <a:avLst/>
            <a:gdLst/>
            <a:ahLst/>
            <a:cxnLst/>
            <a:rect l="l" t="t" r="r" b="b"/>
            <a:pathLst>
              <a:path w="116839" h="352425">
                <a:moveTo>
                  <a:pt x="116839" y="0"/>
                </a:moveTo>
                <a:lnTo>
                  <a:pt x="0" y="0"/>
                </a:lnTo>
                <a:lnTo>
                  <a:pt x="0" y="351878"/>
                </a:lnTo>
                <a:lnTo>
                  <a:pt x="116839" y="351878"/>
                </a:lnTo>
                <a:lnTo>
                  <a:pt x="116839" y="0"/>
                </a:lnTo>
                <a:close/>
              </a:path>
            </a:pathLst>
          </a:custGeom>
          <a:solidFill>
            <a:srgbClr val="92D050"/>
          </a:solidFill>
        </p:spPr>
        <p:txBody>
          <a:bodyPr wrap="square" lIns="0" tIns="0" rIns="0" bIns="0" rtlCol="0"/>
          <a:lstStyle/>
          <a:p>
            <a:endParaRPr/>
          </a:p>
        </p:txBody>
      </p:sp>
      <p:sp>
        <p:nvSpPr>
          <p:cNvPr id="9" name="object 9"/>
          <p:cNvSpPr txBox="1"/>
          <p:nvPr/>
        </p:nvSpPr>
        <p:spPr>
          <a:xfrm>
            <a:off x="171136" y="8123596"/>
            <a:ext cx="6741795" cy="258404"/>
          </a:xfrm>
          <a:prstGeom prst="rect">
            <a:avLst/>
          </a:prstGeom>
        </p:spPr>
        <p:txBody>
          <a:bodyPr vert="horz" wrap="square" lIns="0" tIns="12065" rIns="0" bIns="0" rtlCol="0">
            <a:spAutoFit/>
          </a:bodyPr>
          <a:lstStyle/>
          <a:p>
            <a:pPr marL="156845">
              <a:lnSpc>
                <a:spcPct val="100000"/>
              </a:lnSpc>
              <a:spcBef>
                <a:spcPts val="95"/>
              </a:spcBef>
            </a:pPr>
            <a:r>
              <a:rPr sz="1600" spc="-30" dirty="0" err="1">
                <a:solidFill>
                  <a:srgbClr val="7E7E7E"/>
                </a:solidFill>
                <a:latin typeface="MS PGothic"/>
                <a:cs typeface="MS PGothic"/>
              </a:rPr>
              <a:t>今後の予定</a:t>
            </a:r>
            <a:endParaRPr sz="1600" dirty="0">
              <a:latin typeface="MS PGothic"/>
              <a:cs typeface="MS PGothic"/>
            </a:endParaRPr>
          </a:p>
        </p:txBody>
      </p:sp>
      <p:pic>
        <p:nvPicPr>
          <p:cNvPr id="10" name="object 10"/>
          <p:cNvPicPr/>
          <p:nvPr/>
        </p:nvPicPr>
        <p:blipFill>
          <a:blip r:embed="rId2" cstate="print"/>
          <a:stretch>
            <a:fillRect/>
          </a:stretch>
        </p:blipFill>
        <p:spPr>
          <a:xfrm>
            <a:off x="4770313" y="6505957"/>
            <a:ext cx="1959864" cy="1307592"/>
          </a:xfrm>
          <a:prstGeom prst="rect">
            <a:avLst/>
          </a:prstGeom>
        </p:spPr>
      </p:pic>
      <p:pic>
        <p:nvPicPr>
          <p:cNvPr id="11" name="object 11"/>
          <p:cNvPicPr/>
          <p:nvPr/>
        </p:nvPicPr>
        <p:blipFill>
          <a:blip r:embed="rId3" cstate="print"/>
          <a:stretch>
            <a:fillRect/>
          </a:stretch>
        </p:blipFill>
        <p:spPr>
          <a:xfrm>
            <a:off x="260798" y="6516625"/>
            <a:ext cx="1959864" cy="1278635"/>
          </a:xfrm>
          <a:prstGeom prst="rect">
            <a:avLst/>
          </a:prstGeom>
        </p:spPr>
      </p:pic>
      <p:pic>
        <p:nvPicPr>
          <p:cNvPr id="12" name="object 12"/>
          <p:cNvPicPr/>
          <p:nvPr/>
        </p:nvPicPr>
        <p:blipFill>
          <a:blip r:embed="rId4" cstate="print"/>
          <a:stretch>
            <a:fillRect/>
          </a:stretch>
        </p:blipFill>
        <p:spPr>
          <a:xfrm>
            <a:off x="2284670" y="6509004"/>
            <a:ext cx="2348483" cy="1286256"/>
          </a:xfrm>
          <a:prstGeom prst="rect">
            <a:avLst/>
          </a:prstGeom>
        </p:spPr>
      </p:pic>
      <p:sp>
        <p:nvSpPr>
          <p:cNvPr id="13" name="object 13"/>
          <p:cNvSpPr txBox="1"/>
          <p:nvPr/>
        </p:nvSpPr>
        <p:spPr>
          <a:xfrm>
            <a:off x="387696" y="7772400"/>
            <a:ext cx="1601470" cy="361315"/>
          </a:xfrm>
          <a:prstGeom prst="rect">
            <a:avLst/>
          </a:prstGeom>
        </p:spPr>
        <p:txBody>
          <a:bodyPr vert="horz" wrap="square" lIns="0" tIns="12700" rIns="0" bIns="0" rtlCol="0">
            <a:spAutoFit/>
          </a:bodyPr>
          <a:lstStyle/>
          <a:p>
            <a:pPr marL="12700" marR="5080">
              <a:lnSpc>
                <a:spcPct val="100000"/>
              </a:lnSpc>
              <a:spcBef>
                <a:spcPts val="100"/>
              </a:spcBef>
            </a:pPr>
            <a:r>
              <a:rPr sz="1100" spc="-10" dirty="0">
                <a:latin typeface="Arial"/>
                <a:cs typeface="Arial"/>
              </a:rPr>
              <a:t>PLATEAU</a:t>
            </a:r>
            <a:r>
              <a:rPr sz="1100" spc="-10" dirty="0">
                <a:latin typeface="MS PGothic"/>
                <a:cs typeface="MS PGothic"/>
              </a:rPr>
              <a:t>から読み込んだ福山大学の建物と地形</a:t>
            </a:r>
            <a:endParaRPr sz="1100" dirty="0">
              <a:latin typeface="MS PGothic"/>
              <a:cs typeface="MS PGothic"/>
            </a:endParaRPr>
          </a:p>
        </p:txBody>
      </p:sp>
      <p:sp>
        <p:nvSpPr>
          <p:cNvPr id="14" name="object 14"/>
          <p:cNvSpPr txBox="1"/>
          <p:nvPr/>
        </p:nvSpPr>
        <p:spPr>
          <a:xfrm>
            <a:off x="2442023" y="7795005"/>
            <a:ext cx="1931670" cy="361950"/>
          </a:xfrm>
          <a:prstGeom prst="rect">
            <a:avLst/>
          </a:prstGeom>
        </p:spPr>
        <p:txBody>
          <a:bodyPr vert="horz" wrap="square" lIns="0" tIns="12700" rIns="0" bIns="0" rtlCol="0">
            <a:spAutoFit/>
          </a:bodyPr>
          <a:lstStyle/>
          <a:p>
            <a:pPr marL="12700">
              <a:lnSpc>
                <a:spcPct val="100000"/>
              </a:lnSpc>
              <a:spcBef>
                <a:spcPts val="100"/>
              </a:spcBef>
            </a:pPr>
            <a:r>
              <a:rPr sz="1100" spc="-10" dirty="0">
                <a:latin typeface="Arial"/>
                <a:cs typeface="Arial"/>
              </a:rPr>
              <a:t>Shap-E</a:t>
            </a:r>
            <a:r>
              <a:rPr sz="1100" spc="-10" dirty="0">
                <a:latin typeface="MS PGothic"/>
                <a:cs typeface="MS PGothic"/>
              </a:rPr>
              <a:t>で文章を「</a:t>
            </a:r>
            <a:r>
              <a:rPr sz="1100" dirty="0">
                <a:latin typeface="Arial"/>
                <a:cs typeface="Arial"/>
              </a:rPr>
              <a:t>A</a:t>
            </a:r>
            <a:r>
              <a:rPr sz="1100" spc="55" dirty="0">
                <a:latin typeface="Arial"/>
                <a:cs typeface="Arial"/>
              </a:rPr>
              <a:t> </a:t>
            </a:r>
            <a:r>
              <a:rPr sz="1100" spc="-10" dirty="0">
                <a:latin typeface="Arial"/>
                <a:cs typeface="Arial"/>
              </a:rPr>
              <a:t>tree</a:t>
            </a:r>
            <a:r>
              <a:rPr sz="1100" spc="-20" dirty="0">
                <a:latin typeface="MS PGothic"/>
                <a:cs typeface="MS PGothic"/>
              </a:rPr>
              <a:t>」にして</a:t>
            </a:r>
            <a:endParaRPr sz="1100">
              <a:latin typeface="MS PGothic"/>
              <a:cs typeface="MS PGothic"/>
            </a:endParaRPr>
          </a:p>
          <a:p>
            <a:pPr marL="12700">
              <a:lnSpc>
                <a:spcPct val="100000"/>
              </a:lnSpc>
            </a:pPr>
            <a:r>
              <a:rPr sz="1100" spc="-10" dirty="0">
                <a:latin typeface="MS PGothic"/>
                <a:cs typeface="MS PGothic"/>
              </a:rPr>
              <a:t>実行させ</a:t>
            </a:r>
            <a:r>
              <a:rPr sz="1100" spc="-10" dirty="0">
                <a:latin typeface="Arial"/>
                <a:cs typeface="Arial"/>
              </a:rPr>
              <a:t>Blender</a:t>
            </a:r>
            <a:r>
              <a:rPr sz="1100" spc="-20" dirty="0">
                <a:latin typeface="MS PGothic"/>
                <a:cs typeface="MS PGothic"/>
              </a:rPr>
              <a:t>で確認したもの</a:t>
            </a:r>
            <a:endParaRPr sz="1100">
              <a:latin typeface="MS PGothic"/>
              <a:cs typeface="MS PGothic"/>
            </a:endParaRPr>
          </a:p>
        </p:txBody>
      </p:sp>
      <p:sp>
        <p:nvSpPr>
          <p:cNvPr id="15" name="object 15"/>
          <p:cNvSpPr txBox="1"/>
          <p:nvPr/>
        </p:nvSpPr>
        <p:spPr>
          <a:xfrm>
            <a:off x="5237674" y="7831201"/>
            <a:ext cx="973455" cy="193675"/>
          </a:xfrm>
          <a:prstGeom prst="rect">
            <a:avLst/>
          </a:prstGeom>
        </p:spPr>
        <p:txBody>
          <a:bodyPr vert="horz" wrap="square" lIns="0" tIns="12700" rIns="0" bIns="0" rtlCol="0">
            <a:spAutoFit/>
          </a:bodyPr>
          <a:lstStyle/>
          <a:p>
            <a:pPr marL="12700">
              <a:lnSpc>
                <a:spcPct val="100000"/>
              </a:lnSpc>
              <a:spcBef>
                <a:spcPts val="100"/>
              </a:spcBef>
            </a:pPr>
            <a:r>
              <a:rPr sz="1100" spc="-15" dirty="0">
                <a:latin typeface="MS PGothic"/>
                <a:cs typeface="MS PGothic"/>
              </a:rPr>
              <a:t>敵との戦闘画面</a:t>
            </a:r>
            <a:endParaRPr sz="1100">
              <a:latin typeface="MS PGothic"/>
              <a:cs typeface="MS PGothic"/>
            </a:endParaRPr>
          </a:p>
        </p:txBody>
      </p:sp>
      <p:pic>
        <p:nvPicPr>
          <p:cNvPr id="1026" name="Picture 2">
            <a:extLst>
              <a:ext uri="{FF2B5EF4-FFF2-40B4-BE49-F238E27FC236}">
                <a16:creationId xmlns:a16="http://schemas.microsoft.com/office/drawing/2014/main" id="{C57458AC-08B2-612C-3A88-5314EBA6A27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07051" y="8382000"/>
            <a:ext cx="2714628" cy="1330293"/>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E3F1FB32-7F5C-69D6-1C02-20439CDF5420}"/>
              </a:ext>
            </a:extLst>
          </p:cNvPr>
          <p:cNvSpPr txBox="1"/>
          <p:nvPr/>
        </p:nvSpPr>
        <p:spPr>
          <a:xfrm>
            <a:off x="0" y="8383250"/>
            <a:ext cx="4191000" cy="1446550"/>
          </a:xfrm>
          <a:prstGeom prst="rect">
            <a:avLst/>
          </a:prstGeom>
          <a:noFill/>
        </p:spPr>
        <p:txBody>
          <a:bodyPr wrap="square">
            <a:spAutoFit/>
          </a:bodyPr>
          <a:lstStyle/>
          <a:p>
            <a:r>
              <a:rPr lang="ja-JP" altLang="en-US" sz="1100" dirty="0"/>
              <a:t>既存のオープンデータ（</a:t>
            </a:r>
            <a:r>
              <a:rPr lang="en-US" altLang="ja-JP" sz="1100" dirty="0"/>
              <a:t>PLATEAU</a:t>
            </a:r>
            <a:r>
              <a:rPr lang="ja-JP" altLang="en-US" sz="1100" dirty="0"/>
              <a:t>）や人工知能 </a:t>
            </a:r>
            <a:r>
              <a:rPr lang="en-US" altLang="ja-JP" sz="1100" dirty="0" err="1"/>
              <a:t>Shap</a:t>
            </a:r>
            <a:r>
              <a:rPr lang="en-US" altLang="ja-JP" sz="1100" dirty="0"/>
              <a:t>-E</a:t>
            </a:r>
            <a:r>
              <a:rPr lang="ja-JP" altLang="en-US" sz="1100" dirty="0"/>
              <a:t>の活用により，</a:t>
            </a:r>
            <a:r>
              <a:rPr lang="en-US" altLang="ja-JP" sz="1100" dirty="0"/>
              <a:t> 3</a:t>
            </a:r>
            <a:r>
              <a:rPr lang="ja-JP" altLang="en-US" sz="1100" dirty="0"/>
              <a:t>次元</a:t>
            </a:r>
            <a:r>
              <a:rPr lang="en-US" altLang="ja-JP" sz="1100" dirty="0"/>
              <a:t>RPG</a:t>
            </a:r>
            <a:r>
              <a:rPr lang="ja-JP" altLang="en-US" sz="1100" dirty="0"/>
              <a:t>ゲーム制作における効率化や創造性の向上を感じた．現実世界を再現した</a:t>
            </a:r>
            <a:r>
              <a:rPr lang="en-US" altLang="ja-JP" sz="1100" dirty="0"/>
              <a:t>3</a:t>
            </a:r>
            <a:r>
              <a:rPr lang="ja-JP" altLang="en-US" sz="1100" dirty="0"/>
              <a:t>次元</a:t>
            </a:r>
            <a:r>
              <a:rPr lang="en-US" altLang="ja-JP" sz="1100" dirty="0"/>
              <a:t>RPG</a:t>
            </a:r>
            <a:r>
              <a:rPr lang="ja-JP" altLang="en-US" sz="1100" dirty="0"/>
              <a:t>の可能性を探求したい．研究室でのディスカッションにより，都心については</a:t>
            </a:r>
            <a:r>
              <a:rPr lang="en-US" altLang="ja-JP" sz="1100" dirty="0"/>
              <a:t>Google Earth API </a:t>
            </a:r>
            <a:r>
              <a:rPr lang="ja-JP" altLang="en-US" sz="1100" dirty="0"/>
              <a:t>を用いての</a:t>
            </a:r>
            <a:r>
              <a:rPr lang="en-US" altLang="ja-JP" sz="1100" dirty="0"/>
              <a:t>3</a:t>
            </a:r>
            <a:r>
              <a:rPr lang="ja-JP" altLang="en-US" sz="1100" dirty="0"/>
              <a:t>次元データの取得が簡単にできると分かった（右図）。</a:t>
            </a:r>
            <a:r>
              <a:rPr lang="en-US" altLang="ja-JP" sz="1100" dirty="0"/>
              <a:t>PLATEAU</a:t>
            </a:r>
            <a:r>
              <a:rPr lang="ja-JP" altLang="en-US" sz="1100" dirty="0"/>
              <a:t>と比べテクスチャや細かいオブジェクトまで再現されており、よりリアリティのある</a:t>
            </a:r>
            <a:r>
              <a:rPr lang="ja-JP" altLang="en-US" sz="1100" b="1" dirty="0">
                <a:solidFill>
                  <a:srgbClr val="C00000"/>
                </a:solidFill>
              </a:rPr>
              <a:t>福山市中心街での</a:t>
            </a:r>
            <a:r>
              <a:rPr lang="en-US" altLang="ja-JP" sz="1100" b="1" dirty="0">
                <a:solidFill>
                  <a:srgbClr val="C00000"/>
                </a:solidFill>
              </a:rPr>
              <a:t>RPG</a:t>
            </a:r>
            <a:r>
              <a:rPr lang="ja-JP" altLang="en-US" sz="1100" dirty="0"/>
              <a:t>を効率的に構築できると感じている。</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508</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MS PGothic</vt:lpstr>
      <vt:lpstr>Arial</vt:lpstr>
      <vt:lpstr>Calibri</vt:lpstr>
      <vt:lpstr>Office Theme</vt:lpstr>
      <vt:lpstr>人工知能を使った３次元RPGの構築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Sakai, Makoto</dc:creator>
  <cp:lastModifiedBy>金子　邦彦</cp:lastModifiedBy>
  <cp:revision>6</cp:revision>
  <dcterms:created xsi:type="dcterms:W3CDTF">2023-07-27T02:27:08Z</dcterms:created>
  <dcterms:modified xsi:type="dcterms:W3CDTF">2023-08-08T03:12:41Z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2023-07-21T00:00:00Z</vt:filetime>
  </property>
  <property fmtid="{D5CDD505-2E9C-101B-9397-08002B2CF9AE}" pid="3" name="Creator">
    <vt:lpwstr>Microsoft® PowerPoint® for Microsoft 365</vt:lpwstr>
  </property>
  <property fmtid="{D5CDD505-2E9C-101B-9397-08002B2CF9AE}" pid="4" name="LastSaved">
    <vt:filetime>2023-07-27T00:00:00Z</vt:filetime>
  </property>
  <property fmtid="{D5CDD505-2E9C-101B-9397-08002B2CF9AE}" pid="5" name="Producer">
    <vt:lpwstr>Microsoft® PowerPoint® for Microsoft 365</vt:lpwstr>
  </property>
</Properties>
</file>