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9" r:id="rId4"/>
    <p:sldId id="544" r:id="rId5"/>
    <p:sldId id="557" r:id="rId6"/>
    <p:sldId id="546" r:id="rId7"/>
    <p:sldId id="558" r:id="rId8"/>
    <p:sldId id="560" r:id="rId9"/>
    <p:sldId id="556" r:id="rId10"/>
    <p:sldId id="562" r:id="rId11"/>
    <p:sldId id="564" r:id="rId12"/>
    <p:sldId id="565" r:id="rId13"/>
    <p:sldId id="566" r:id="rId14"/>
    <p:sldId id="567" r:id="rId15"/>
    <p:sldId id="569" r:id="rId16"/>
    <p:sldId id="5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4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033F-E225-4C54-9C17-D6EB7C8F5BF3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BE67D-B81C-4687-AE12-B672F03B4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19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85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2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7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E582-BA05-4708-851B-4FA3BBB1F69B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0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F59D-E719-4132-BFE1-C1402CDDCBDA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9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492-6839-4A5E-A570-6315B07E077B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94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5B19-92F3-4487-9A9B-146EA45D6332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25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053-1758-431C-A251-3B01684FE333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35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8013-DC49-49C7-964F-BD2C77E2ECDA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8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B18-BF7B-4E9E-A786-BD7E23886952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63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2949-951E-4250-A0E4-7C30BE679637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0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03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470-297C-41FA-94BE-DDDB15D1D0D3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01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0FD-BB98-4BDD-BB43-0E4EA9EFE729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0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D85E-3637-4877-8971-C06CA7351BE2}" type="datetime1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2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30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8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2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71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C6C7-DDAF-48D2-9088-EB44F5B631EF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0994-7AAC-453C-83C9-7F7409E04D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4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081EF263-D6FE-4B8A-B9C0-7EBEE75A27B5}" type="datetime1">
              <a:rPr kumimoji="1" lang="ja-JP" altLang="en-US" smtClean="0"/>
              <a:pPr/>
              <a:t>2021/8/4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ntai-chugoku.org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10" Type="http://schemas.openxmlformats.org/officeDocument/2006/relationships/hyperlink" Target="https://arxiv.org/search/cs?searchtype=author&amp;query=Wang%2C+Z" TargetMode="External"/><Relationship Id="rId2" Type="http://schemas.openxmlformats.org/officeDocument/2006/relationships/hyperlink" Target="https://arxiv.org/search/cs?searchtype=author&amp;query=Jiang%2C+Y" TargetMode="External"/><Relationship Id="rId3" Type="http://schemas.openxmlformats.org/officeDocument/2006/relationships/hyperlink" Target="https://arxiv.org/search/cs?searchtype=author&amp;query=Gong%2C+X" TargetMode="External"/><Relationship Id="rId4" Type="http://schemas.openxmlformats.org/officeDocument/2006/relationships/hyperlink" Target="https://arxiv.org/search/cs?searchtype=author&amp;query=Liu%2C+D" TargetMode="External"/><Relationship Id="rId5" Type="http://schemas.openxmlformats.org/officeDocument/2006/relationships/hyperlink" Target="https://arxiv.org/search/cs?searchtype=author&amp;query=Cheng%2C+Y" TargetMode="External"/><Relationship Id="rId6" Type="http://schemas.openxmlformats.org/officeDocument/2006/relationships/hyperlink" Target="https://arxiv.org/search/cs?searchtype=author&amp;query=Fang%2C+C" TargetMode="External"/><Relationship Id="rId7" Type="http://schemas.openxmlformats.org/officeDocument/2006/relationships/hyperlink" Target="https://arxiv.org/search/cs?searchtype=author&amp;query=Shen%2C+X" TargetMode="External"/><Relationship Id="rId8" Type="http://schemas.openxmlformats.org/officeDocument/2006/relationships/hyperlink" Target="https://arxiv.org/search/cs?searchtype=author&amp;query=Yang%2C+J" TargetMode="External"/><Relationship Id="rId9" Type="http://schemas.openxmlformats.org/officeDocument/2006/relationships/hyperlink" Target="https://arxiv.org/search/cs?searchtype=author&amp;query=Zhou%2C+P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6DB0A-AFCE-44D7-A27A-D916D12D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6738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アウトライン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A6382-233E-483F-9C2D-EF11CAE6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37037"/>
            <a:ext cx="8905461" cy="564542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中間発表の総括など（ページ２以降）</a:t>
            </a:r>
            <a:endParaRPr kumimoji="1" lang="en-US" altLang="ja-JP" dirty="0"/>
          </a:p>
          <a:p>
            <a:r>
              <a:rPr kumimoji="1" lang="ja-JP" altLang="en-US" b="1" dirty="0"/>
              <a:t>スケジュール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8/11 </a:t>
            </a:r>
            <a:r>
              <a:rPr kumimoji="1" lang="ja-JP" altLang="en-US" b="1" dirty="0"/>
              <a:t>次回登校日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8/11 </a:t>
            </a:r>
            <a:r>
              <a:rPr lang="ja-JP" altLang="en-US" b="1" dirty="0"/>
              <a:t>締め切り </a:t>
            </a:r>
            <a:r>
              <a:rPr kumimoji="1" lang="ja-JP" altLang="en-US" b="1" dirty="0"/>
              <a:t>ワードファイル，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ページ</a:t>
            </a:r>
            <a:r>
              <a:rPr kumimoji="1" lang="ja-JP" altLang="en-US" dirty="0"/>
              <a:t>（</a:t>
            </a:r>
            <a:r>
              <a:rPr kumimoji="1" lang="en-US" altLang="ja-JP" dirty="0"/>
              <a:t>2</a:t>
            </a:r>
            <a:r>
              <a:rPr kumimoji="1" lang="ja-JP" altLang="en-US" dirty="0"/>
              <a:t>ページでも可）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追加実験を実施，さらなる考察，根拠となるデータや</a:t>
            </a:r>
            <a:r>
              <a:rPr kumimoji="1" lang="ja-JP" altLang="en-US" dirty="0"/>
              <a:t>調査結果を自分で説明することを意識．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ワードファイルのテンプレートはメールで送付済み．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金子あて提出（メールでも可）．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（提出時にメール等で質問する場合がありである）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8/12-8/24 </a:t>
            </a:r>
            <a:r>
              <a:rPr kumimoji="1" lang="ja-JP" altLang="en-US" dirty="0"/>
              <a:t>夏休み（</a:t>
            </a:r>
            <a:r>
              <a:rPr kumimoji="1" lang="en-US" altLang="ja-JP" dirty="0"/>
              <a:t>ZOOM</a:t>
            </a:r>
            <a:r>
              <a:rPr kumimoji="1" lang="ja-JP" altLang="en-US"/>
              <a:t>配信は中断）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8/25 </a:t>
            </a:r>
            <a:r>
              <a:rPr kumimoji="1" lang="ja-JP" altLang="en-US" b="1" dirty="0"/>
              <a:t>登校日（</a:t>
            </a:r>
            <a:r>
              <a:rPr kumimoji="1" lang="en-US" altLang="ja-JP" b="1" dirty="0"/>
              <a:t>8/27 </a:t>
            </a:r>
            <a:r>
              <a:rPr kumimoji="1" lang="ja-JP" altLang="en-US" b="1" dirty="0"/>
              <a:t>のための作業を予定しであるので，欠席した方にはメールで連絡しである）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8/27 Zoom </a:t>
            </a:r>
            <a:r>
              <a:rPr lang="ja-JP" altLang="en-US" b="1" dirty="0"/>
              <a:t>ミーティング，法政大学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10/23 </a:t>
            </a:r>
            <a:r>
              <a:rPr lang="en-US" altLang="ja-JP" b="1" dirty="0">
                <a:hlinkClick r:id="rId2"/>
              </a:rPr>
              <a:t>2021</a:t>
            </a:r>
            <a:r>
              <a:rPr lang="ja-JP" altLang="en-US" b="1" dirty="0">
                <a:hlinkClick r:id="rId2"/>
              </a:rPr>
              <a:t>年度</a:t>
            </a:r>
            <a:r>
              <a:rPr lang="en-US" altLang="ja-JP" b="1" dirty="0">
                <a:hlinkClick r:id="rId2"/>
              </a:rPr>
              <a:t>(</a:t>
            </a:r>
            <a:r>
              <a:rPr lang="ja-JP" altLang="en-US" b="1" dirty="0">
                <a:hlinkClick r:id="rId2"/>
              </a:rPr>
              <a:t>第</a:t>
            </a:r>
            <a:r>
              <a:rPr lang="en-US" altLang="ja-JP" b="1" dirty="0">
                <a:hlinkClick r:id="rId2"/>
              </a:rPr>
              <a:t>72</a:t>
            </a:r>
            <a:r>
              <a:rPr lang="ja-JP" altLang="en-US" b="1" dirty="0">
                <a:hlinkClick r:id="rId2"/>
              </a:rPr>
              <a:t>回</a:t>
            </a:r>
            <a:r>
              <a:rPr lang="en-US" altLang="ja-JP" b="1" dirty="0">
                <a:hlinkClick r:id="rId2"/>
              </a:rPr>
              <a:t>)</a:t>
            </a:r>
            <a:r>
              <a:rPr lang="ja-JP" altLang="en-US" b="1" dirty="0">
                <a:hlinkClick r:id="rId2"/>
              </a:rPr>
              <a:t>電気・情報関連学会中国支部連合大会</a:t>
            </a:r>
            <a:endParaRPr lang="ja-JP" altLang="en-US" b="1" dirty="0"/>
          </a:p>
          <a:p>
            <a:pPr marL="0" indent="0">
              <a:buNone/>
            </a:pPr>
            <a:r>
              <a:rPr lang="en-US" altLang="ja-JP" b="1" dirty="0"/>
              <a:t>           Zoom </a:t>
            </a:r>
            <a:r>
              <a:rPr lang="ja-JP" altLang="en-US" b="1" dirty="0"/>
              <a:t>でプレゼン．</a:t>
            </a:r>
            <a:r>
              <a:rPr lang="en-US" altLang="ja-JP" b="1" dirty="0"/>
              <a:t>https://rentai-chugoku.org/index.html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2720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11D5F-570F-4C42-B8F7-491AD11E2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6B0760-1FF2-4A07-9C04-88832EFEB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63C2A6-75B5-4551-92D6-57F559A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CE5B6-B990-4481-892E-D64CED8C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E70753-A418-4771-AC5B-7C8680770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出展</a:t>
            </a:r>
            <a:r>
              <a:rPr lang="en-US" altLang="ja-JP" dirty="0"/>
              <a:t>: </a:t>
            </a:r>
            <a:r>
              <a:rPr lang="en-US" altLang="ja-JP" b="1" dirty="0" err="1"/>
              <a:t>EnlightenGAN</a:t>
            </a:r>
            <a:r>
              <a:rPr lang="en-US" altLang="ja-JP" b="1" dirty="0"/>
              <a:t>: Deep Light Enhancement without Paired Supervision</a:t>
            </a:r>
          </a:p>
          <a:p>
            <a:pPr marL="0" indent="0">
              <a:buNone/>
            </a:pPr>
            <a:r>
              <a:rPr lang="en-US" altLang="ja-JP" dirty="0" err="1">
                <a:hlinkClick r:id="rId2"/>
              </a:rPr>
              <a:t>Yifan</a:t>
            </a:r>
            <a:r>
              <a:rPr lang="en-US" altLang="ja-JP" dirty="0">
                <a:hlinkClick r:id="rId2"/>
              </a:rPr>
              <a:t> Jiang</a:t>
            </a:r>
            <a:r>
              <a:rPr lang="en-US" altLang="ja-JP" dirty="0"/>
              <a:t>, </a:t>
            </a:r>
            <a:r>
              <a:rPr lang="en-US" altLang="ja-JP" dirty="0" err="1">
                <a:hlinkClick r:id="rId3"/>
              </a:rPr>
              <a:t>Xinyu</a:t>
            </a:r>
            <a:r>
              <a:rPr lang="en-US" altLang="ja-JP" dirty="0">
                <a:hlinkClick r:id="rId3"/>
              </a:rPr>
              <a:t> Gong</a:t>
            </a:r>
            <a:r>
              <a:rPr lang="en-US" altLang="ja-JP" dirty="0"/>
              <a:t>, </a:t>
            </a:r>
            <a:r>
              <a:rPr lang="en-US" altLang="ja-JP" dirty="0">
                <a:hlinkClick r:id="rId4"/>
              </a:rPr>
              <a:t>Ding Liu</a:t>
            </a:r>
            <a:r>
              <a:rPr lang="en-US" altLang="ja-JP" dirty="0"/>
              <a:t>, </a:t>
            </a:r>
            <a:r>
              <a:rPr lang="en-US" altLang="ja-JP" dirty="0">
                <a:hlinkClick r:id="rId5"/>
              </a:rPr>
              <a:t>Yu Cheng</a:t>
            </a:r>
            <a:r>
              <a:rPr lang="en-US" altLang="ja-JP" dirty="0"/>
              <a:t>, </a:t>
            </a:r>
            <a:r>
              <a:rPr lang="en-US" altLang="ja-JP" dirty="0">
                <a:hlinkClick r:id="rId6"/>
              </a:rPr>
              <a:t>Chen Fang</a:t>
            </a:r>
            <a:r>
              <a:rPr lang="en-US" altLang="ja-JP" dirty="0"/>
              <a:t>, </a:t>
            </a:r>
            <a:r>
              <a:rPr lang="en-US" altLang="ja-JP" dirty="0" err="1">
                <a:hlinkClick r:id="rId7"/>
              </a:rPr>
              <a:t>Xiaohui</a:t>
            </a:r>
            <a:r>
              <a:rPr lang="en-US" altLang="ja-JP" dirty="0">
                <a:hlinkClick r:id="rId7"/>
              </a:rPr>
              <a:t> Shen</a:t>
            </a:r>
            <a:r>
              <a:rPr lang="en-US" altLang="ja-JP" dirty="0"/>
              <a:t>, </a:t>
            </a:r>
            <a:r>
              <a:rPr lang="en-US" altLang="ja-JP" dirty="0" err="1">
                <a:hlinkClick r:id="rId8"/>
              </a:rPr>
              <a:t>Jianchao</a:t>
            </a:r>
            <a:r>
              <a:rPr lang="en-US" altLang="ja-JP" dirty="0">
                <a:hlinkClick r:id="rId8"/>
              </a:rPr>
              <a:t> Yang</a:t>
            </a:r>
            <a:r>
              <a:rPr lang="en-US" altLang="ja-JP" dirty="0"/>
              <a:t>, </a:t>
            </a:r>
            <a:r>
              <a:rPr lang="en-US" altLang="ja-JP" dirty="0">
                <a:hlinkClick r:id="rId9"/>
              </a:rPr>
              <a:t>Pan Zhou</a:t>
            </a:r>
            <a:r>
              <a:rPr lang="en-US" altLang="ja-JP" dirty="0"/>
              <a:t>, </a:t>
            </a:r>
            <a:r>
              <a:rPr lang="en-US" altLang="ja-JP" dirty="0" err="1">
                <a:hlinkClick r:id="rId10"/>
              </a:rPr>
              <a:t>Zhangyang</a:t>
            </a:r>
            <a:r>
              <a:rPr lang="en-US" altLang="ja-JP" dirty="0">
                <a:hlinkClick r:id="rId10"/>
              </a:rPr>
              <a:t> Wang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low-light </a:t>
            </a:r>
            <a:r>
              <a:rPr lang="ja-JP" altLang="en-US" dirty="0"/>
              <a:t>画像の拡張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low-light </a:t>
            </a:r>
            <a:r>
              <a:rPr lang="ja-JP" altLang="en-US" dirty="0"/>
              <a:t>画像と </a:t>
            </a:r>
            <a:r>
              <a:rPr lang="en-US" altLang="ja-JP" dirty="0"/>
              <a:t>normal-light </a:t>
            </a:r>
            <a:r>
              <a:rPr lang="ja-JP" altLang="en-US" dirty="0"/>
              <a:t>画像のペアを得ることができない問題</a:t>
            </a:r>
            <a:endParaRPr lang="en-US" altLang="ja-JP" dirty="0"/>
          </a:p>
          <a:p>
            <a:r>
              <a:rPr lang="en-US" altLang="ja-JP" dirty="0"/>
              <a:t>GAN </a:t>
            </a:r>
            <a:r>
              <a:rPr lang="ja-JP" altLang="en-US" dirty="0"/>
              <a:t>を利用</a:t>
            </a:r>
            <a:r>
              <a:rPr lang="en-US" altLang="ja-JP" dirty="0"/>
              <a:t>, local discriminator </a:t>
            </a:r>
            <a:r>
              <a:rPr lang="ja-JP" altLang="en-US" dirty="0"/>
              <a:t>と </a:t>
            </a:r>
            <a:r>
              <a:rPr lang="en-US" altLang="ja-JP" dirty="0"/>
              <a:t>Attention </a:t>
            </a:r>
            <a:r>
              <a:rPr lang="ja-JP" altLang="en-US" dirty="0"/>
              <a:t>を考案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187CD1-F3BE-4190-BB69-E6F978E6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39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DE1FB-85EA-4827-A6C8-0F2F9098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CBE307-FF71-47AA-8228-65025225E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25C6DF-9D0D-4C48-ADE8-2C0ED0B0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3C34DD-8532-4FFB-8FC3-E956AE67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" y="1359045"/>
            <a:ext cx="9074386" cy="41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88240C-DD17-4405-8E91-272D1E66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D41F4E-FEC3-4953-A885-5C326F28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3" y="764541"/>
            <a:ext cx="8409855" cy="57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48256-3807-4220-B7BD-438A7DCA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検証手順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DE1F77-8FA3-40B1-9C5D-0DF00E01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9" y="1100695"/>
            <a:ext cx="8981181" cy="53331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インストール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pip install </a:t>
            </a:r>
            <a:r>
              <a:rPr lang="en-US" altLang="ja-JP" dirty="0" err="1"/>
              <a:t>git+https</a:t>
            </a:r>
            <a:r>
              <a:rPr lang="en-US" altLang="ja-JP" dirty="0"/>
              <a:t>://github.com/</a:t>
            </a:r>
            <a:r>
              <a:rPr lang="en-US" altLang="ja-JP" dirty="0" err="1"/>
              <a:t>arsenyinfo</a:t>
            </a:r>
            <a:r>
              <a:rPr lang="en-US" altLang="ja-JP" dirty="0"/>
              <a:t>/</a:t>
            </a:r>
            <a:r>
              <a:rPr lang="en-US" altLang="ja-JP" dirty="0" err="1"/>
              <a:t>EnlightenGAN</a:t>
            </a:r>
            <a:r>
              <a:rPr lang="en-US" altLang="ja-JP" dirty="0"/>
              <a:t>-inference</a:t>
            </a:r>
          </a:p>
          <a:p>
            <a:pPr marL="0" indent="0">
              <a:buNone/>
            </a:pPr>
            <a:r>
              <a:rPr kumimoji="1" lang="en-US" altLang="ja-JP" dirty="0"/>
              <a:t>pip install </a:t>
            </a:r>
            <a:r>
              <a:rPr kumimoji="1" lang="en-US" altLang="ja-JP" dirty="0" err="1"/>
              <a:t>opencv</a:t>
            </a:r>
            <a:r>
              <a:rPr kumimoji="1" lang="en-US" altLang="ja-JP" dirty="0"/>
              <a:t>-python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from </a:t>
            </a:r>
            <a:r>
              <a:rPr lang="en-US" altLang="ja-JP" dirty="0" err="1"/>
              <a:t>enlighten_inference</a:t>
            </a:r>
            <a:r>
              <a:rPr lang="en-US" altLang="ja-JP" dirty="0"/>
              <a:t> import </a:t>
            </a:r>
            <a:r>
              <a:rPr lang="en-US" altLang="ja-JP" dirty="0" err="1"/>
              <a:t>EnlightenOnnxModel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import cv2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img</a:t>
            </a:r>
            <a:r>
              <a:rPr lang="en-US" altLang="ja-JP" dirty="0"/>
              <a:t> = cv2.imread('</a:t>
            </a:r>
            <a:r>
              <a:rPr lang="en-US" altLang="ja-JP" b="1" dirty="0"/>
              <a:t>f:/1.jpg</a:t>
            </a:r>
            <a:r>
              <a:rPr lang="en-US" altLang="ja-JP" dirty="0"/>
              <a:t>')</a:t>
            </a:r>
          </a:p>
          <a:p>
            <a:pPr marL="0" indent="0">
              <a:buNone/>
            </a:pPr>
            <a:r>
              <a:rPr lang="en-US" altLang="ja-JP" dirty="0"/>
              <a:t>model = </a:t>
            </a:r>
            <a:r>
              <a:rPr lang="en-US" altLang="ja-JP" dirty="0" err="1"/>
              <a:t>EnlightenOnnxModel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processed = </a:t>
            </a:r>
            <a:r>
              <a:rPr lang="en-US" altLang="ja-JP" dirty="0" err="1"/>
              <a:t>model.predict</a:t>
            </a:r>
            <a:r>
              <a:rPr lang="en-US" altLang="ja-JP" dirty="0"/>
              <a:t>(</a:t>
            </a:r>
            <a:r>
              <a:rPr lang="en-US" altLang="ja-JP" dirty="0" err="1"/>
              <a:t>img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cv2.imwrite('</a:t>
            </a:r>
            <a:r>
              <a:rPr lang="en-US" altLang="ja-JP" b="1" dirty="0"/>
              <a:t>f:/2.jpg</a:t>
            </a:r>
            <a:r>
              <a:rPr lang="en-US" altLang="ja-JP" dirty="0"/>
              <a:t>', processed)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D82CF-CD89-4E60-BA07-28E778B5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5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D11E36-E393-4EA0-9240-4A1FC879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78A296-0A4E-43D0-9D98-ED6A5588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6" y="0"/>
            <a:ext cx="5011655" cy="33443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781B99-4C4B-4CB8-9D44-5673FD4C9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6" y="3429000"/>
            <a:ext cx="5011655" cy="33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B09FC-96BB-4D1B-A4B9-8D8FA33E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955"/>
            <a:ext cx="7886700" cy="501566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人工知能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0BA22-352F-4EE2-ABD3-DE553BDE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20" y="731522"/>
            <a:ext cx="8443789" cy="6281528"/>
          </a:xfrm>
        </p:spPr>
        <p:txBody>
          <a:bodyPr>
            <a:normAutofit/>
          </a:bodyPr>
          <a:lstStyle/>
          <a:p>
            <a:r>
              <a:rPr kumimoji="1" lang="ja-JP" altLang="en-US" sz="2600" b="1" dirty="0"/>
              <a:t>強力なツール．ぜひ，活用</a:t>
            </a:r>
            <a:r>
              <a:rPr kumimoji="1" lang="ja-JP" altLang="en-US" sz="2600" dirty="0"/>
              <a:t>．</a:t>
            </a:r>
            <a:r>
              <a:rPr kumimoji="1" lang="ja-JP" altLang="en-US" sz="2600" b="1" dirty="0"/>
              <a:t>手作業が良い場合もあるし，人工知能が良い場合もある</a:t>
            </a:r>
            <a:r>
              <a:rPr kumimoji="1" lang="ja-JP" altLang="en-US" sz="2600" dirty="0"/>
              <a:t>．</a:t>
            </a:r>
            <a:endParaRPr kumimoji="1" lang="en-US" altLang="ja-JP" sz="2600" dirty="0"/>
          </a:p>
          <a:p>
            <a:r>
              <a:rPr kumimoji="1" lang="ja-JP" altLang="en-US" sz="2600" dirty="0"/>
              <a:t>必ずしも，正しい答えを出すとは限らない</a:t>
            </a:r>
            <a:endParaRPr kumimoji="1" lang="en-US" altLang="ja-JP" sz="2600" dirty="0"/>
          </a:p>
          <a:p>
            <a:r>
              <a:rPr lang="ja-JP" altLang="en-US" sz="2600" dirty="0"/>
              <a:t>偏った答えを出す場合もある</a:t>
            </a:r>
            <a:endParaRPr lang="en-US" altLang="ja-JP" sz="2600" dirty="0"/>
          </a:p>
          <a:p>
            <a:r>
              <a:rPr kumimoji="1" lang="ja-JP" altLang="en-US" sz="2600" dirty="0"/>
              <a:t>答えが間違っているときに，追加の学習を考えることもあるが．</a:t>
            </a:r>
            <a:endParaRPr kumimoji="1"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１．どの程度追加したらよいのか，前もってわからない</a:t>
            </a:r>
            <a:endParaRPr lang="en-US" altLang="ja-JP" sz="2600" dirty="0"/>
          </a:p>
          <a:p>
            <a:pPr marL="0" indent="0">
              <a:buNone/>
            </a:pPr>
            <a:r>
              <a:rPr kumimoji="1" lang="ja-JP" altLang="en-US" sz="2600" dirty="0"/>
              <a:t>２．「追加したから良くなった」という体験から学べること：追加の学習の方法にとどまる　（</a:t>
            </a:r>
            <a:r>
              <a:rPr kumimoji="1" lang="ja-JP" altLang="en-US" sz="2600" b="1" dirty="0"/>
              <a:t>何が学べるのかはよく考える必要がある</a:t>
            </a:r>
            <a:r>
              <a:rPr kumimoji="1" lang="ja-JP" altLang="en-US" sz="2600" dirty="0"/>
              <a:t>）</a:t>
            </a:r>
            <a:endParaRPr kumimoji="1" lang="en-US" altLang="ja-JP" sz="2600" dirty="0"/>
          </a:p>
          <a:p>
            <a:r>
              <a:rPr kumimoji="1" lang="ja-JP" altLang="en-US" sz="2600" b="1" dirty="0"/>
              <a:t>「うまく動かない！」と思ったとき</a:t>
            </a:r>
            <a:r>
              <a:rPr kumimoji="1" lang="ja-JP" altLang="en-US" sz="2600" dirty="0"/>
              <a:t>：</a:t>
            </a:r>
            <a:r>
              <a:rPr kumimoji="1" lang="ja-JP" altLang="en-US" sz="2600" b="1" dirty="0"/>
              <a:t>すでに他の研究により解決済みという場合もありえる</a:t>
            </a:r>
            <a:r>
              <a:rPr kumimoji="1" lang="ja-JP" altLang="en-US" sz="2600" dirty="0"/>
              <a:t>．</a:t>
            </a:r>
            <a:r>
              <a:rPr kumimoji="1" lang="ja-JP" altLang="en-US" sz="2600" b="1" dirty="0"/>
              <a:t>調べて確認する必要</a:t>
            </a:r>
            <a:r>
              <a:rPr kumimoji="1" lang="ja-JP" altLang="en-US" b="1" dirty="0"/>
              <a:t>がある</a:t>
            </a:r>
            <a:r>
              <a:rPr kumimoji="1" lang="ja-JP" altLang="en-US" dirty="0"/>
              <a:t>．　（だからこそ，問題設定には時間がかる）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38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4325" y="1699022"/>
            <a:ext cx="8648700" cy="1790700"/>
          </a:xfrm>
        </p:spPr>
        <p:txBody>
          <a:bodyPr>
            <a:normAutofit/>
          </a:bodyPr>
          <a:lstStyle/>
          <a:p>
            <a:r>
              <a:rPr lang="ja-JP" altLang="en-US" sz="3600" b="0" dirty="0">
                <a:solidFill>
                  <a:schemeClr val="tx1"/>
                </a:solidFill>
                <a:latin typeface="メイリオ" panose="020B0604030504040204" pitchFamily="50" charset="-128"/>
              </a:rPr>
              <a:t>原稿 </a:t>
            </a:r>
            <a:r>
              <a:rPr lang="en-US" altLang="ja-JP" sz="3600" b="0" dirty="0">
                <a:solidFill>
                  <a:schemeClr val="tx1"/>
                </a:solidFill>
                <a:latin typeface="メイリオ" panose="020B0604030504040204" pitchFamily="50" charset="-128"/>
              </a:rPr>
              <a:t>(8/11) </a:t>
            </a:r>
            <a:r>
              <a:rPr lang="ja-JP" altLang="en-US" sz="3600" b="0" dirty="0">
                <a:solidFill>
                  <a:schemeClr val="tx1"/>
                </a:solidFill>
                <a:latin typeface="メイリオ" panose="020B0604030504040204" pitchFamily="50" charset="-128"/>
              </a:rPr>
              <a:t>や卒論を書くときに</a:t>
            </a:r>
            <a:br>
              <a:rPr lang="en-US" altLang="ja-JP" sz="3600" b="0" dirty="0">
                <a:solidFill>
                  <a:schemeClr val="tx1"/>
                </a:solidFill>
                <a:latin typeface="メイリオ" panose="020B0604030504040204" pitchFamily="50" charset="-128"/>
              </a:rPr>
            </a:br>
            <a:r>
              <a:rPr lang="ja-JP" altLang="en-US" sz="3600" b="0" dirty="0">
                <a:solidFill>
                  <a:schemeClr val="tx1"/>
                </a:solidFill>
                <a:latin typeface="メイリオ" panose="020B0604030504040204" pitchFamily="50" charset="-128"/>
              </a:rPr>
              <a:t>（クリティカルシンキングなど）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9F2A2-EA51-43B5-BB23-C90930EE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コミュニケーションの例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CC683-8D90-4D7F-BEDA-A31653B5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87156" cy="5333166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プレゼンテーション</a:t>
            </a:r>
            <a:endParaRPr kumimoji="1" lang="en-US" altLang="ja-JP" sz="2400" dirty="0"/>
          </a:p>
          <a:p>
            <a:r>
              <a:rPr lang="ja-JP" altLang="en-US" sz="2400" dirty="0"/>
              <a:t>企画書</a:t>
            </a:r>
            <a:endParaRPr lang="en-US" altLang="ja-JP" sz="2400" dirty="0"/>
          </a:p>
          <a:p>
            <a:r>
              <a:rPr lang="ja-JP" altLang="en-US" sz="2400" dirty="0"/>
              <a:t>レポート</a:t>
            </a:r>
            <a:endParaRPr lang="en-US" altLang="ja-JP" sz="2400" dirty="0"/>
          </a:p>
          <a:p>
            <a:r>
              <a:rPr kumimoji="1" lang="ja-JP" altLang="en-US" sz="2400" dirty="0"/>
              <a:t>情報発信（</a:t>
            </a:r>
            <a:r>
              <a:rPr kumimoji="1" lang="en-US" altLang="ja-JP" sz="2400" dirty="0"/>
              <a:t>YouTube, </a:t>
            </a:r>
            <a:r>
              <a:rPr kumimoji="1" lang="en-US" altLang="ja-JP" sz="2400" dirty="0" err="1"/>
              <a:t>SNS</a:t>
            </a:r>
            <a:r>
              <a:rPr kumimoji="1" lang="en-US" altLang="ja-JP" sz="2400" dirty="0"/>
              <a:t>, </a:t>
            </a:r>
            <a:r>
              <a:rPr lang="ja-JP" altLang="en-US" sz="2400" dirty="0"/>
              <a:t>ホームページ</a:t>
            </a:r>
            <a:r>
              <a:rPr lang="en-US" altLang="ja-JP" sz="2400" dirty="0"/>
              <a:t>, </a:t>
            </a:r>
            <a:r>
              <a:rPr lang="ja-JP" altLang="en-US" sz="2400" dirty="0"/>
              <a:t>ブログなど）</a:t>
            </a:r>
            <a:endParaRPr lang="en-US" altLang="ja-JP" sz="2400" dirty="0"/>
          </a:p>
          <a:p>
            <a:r>
              <a:rPr kumimoji="1" lang="ja-JP" altLang="en-US" sz="2400" dirty="0"/>
              <a:t>グループワーク</a:t>
            </a:r>
            <a:endParaRPr kumimoji="1" lang="en-US" altLang="ja-JP" sz="2400" dirty="0"/>
          </a:p>
          <a:p>
            <a:r>
              <a:rPr lang="ja-JP" altLang="en-US" sz="2400" dirty="0"/>
              <a:t>原稿（学会発表など）</a:t>
            </a:r>
            <a:endParaRPr lang="en-US" altLang="ja-JP" sz="2400" dirty="0"/>
          </a:p>
          <a:p>
            <a:r>
              <a:rPr lang="ja-JP" altLang="en-US" sz="2400" dirty="0"/>
              <a:t>卒業論文など</a:t>
            </a:r>
            <a:endParaRPr lang="en-US" altLang="ja-JP" sz="2400" dirty="0"/>
          </a:p>
          <a:p>
            <a:r>
              <a:rPr kumimoji="1" lang="ja-JP" altLang="en-US" sz="2400" dirty="0"/>
              <a:t>面接（就職活動，内定者懇談など）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など，</a:t>
            </a:r>
            <a:r>
              <a:rPr kumimoji="1" lang="ja-JP" altLang="en-US" sz="2400" b="1" dirty="0"/>
              <a:t>自分の考えを伝える，他の人の考えを理解する，互いに高めあうもの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3EAC8-2E04-4980-99D3-4E4A1E2C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コミュニケーションでのストーリーの例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0831" y="897408"/>
            <a:ext cx="8572222" cy="588229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/>
              <a:t>①　</a:t>
            </a:r>
            <a:r>
              <a:rPr lang="ja-JP" altLang="en-US" sz="2400" b="1" dirty="0"/>
              <a:t>まとめ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/>
              <a:t>　プログラミングはクリエイティブである</a:t>
            </a:r>
            <a:endParaRPr kumimoji="1"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②　</a:t>
            </a:r>
            <a:r>
              <a:rPr lang="ja-JP" altLang="en-US" sz="2400" b="1" dirty="0"/>
              <a:t>問題点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プログラミングを始めるのには準備が必要である．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面倒！？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③　</a:t>
            </a:r>
            <a:r>
              <a:rPr lang="ja-JP" altLang="en-US" sz="2400" b="1" dirty="0"/>
              <a:t>解決策の提示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オンラインのサイトを使って，簡単にできである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④　</a:t>
            </a:r>
            <a:r>
              <a:rPr lang="ja-JP" altLang="en-US" sz="2400" b="1" dirty="0"/>
              <a:t>働きかけ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XX </a:t>
            </a:r>
            <a:r>
              <a:rPr lang="ja-JP" altLang="en-US" sz="2400" dirty="0"/>
              <a:t>というオンラインのサイトを使ってみましょう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（</a:t>
            </a:r>
            <a:r>
              <a:rPr lang="ja-JP" altLang="en-US" sz="2400" b="1" dirty="0"/>
              <a:t>調査結果，自分で実施した実験データを提示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⑤　</a:t>
            </a:r>
            <a:r>
              <a:rPr lang="ja-JP" altLang="en-US" sz="2400" b="1" dirty="0"/>
              <a:t>実現可能性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パソコンとインターネットがあれば使えである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⑥　</a:t>
            </a:r>
            <a:r>
              <a:rPr lang="ja-JP" altLang="en-US" sz="2400" b="1" dirty="0"/>
              <a:t>どう幸せになるのか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　</a:t>
            </a:r>
            <a:r>
              <a:rPr lang="ja-JP" altLang="en-US" sz="2400" dirty="0"/>
              <a:t>プログラミングに慣れておくと，勉強が楽しくなる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8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0FF1E-FA7D-45EE-AFBB-2FC5130B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クリティカルシンキング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5D2997-F36A-4CAB-A755-778973D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7915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自分</a:t>
            </a:r>
            <a:r>
              <a:rPr kumimoji="1" lang="ja-JP" altLang="en-US" sz="2400" dirty="0"/>
              <a:t>の考え，常識，当たり前と思っていることを</a:t>
            </a:r>
            <a:r>
              <a:rPr kumimoji="1" lang="ja-JP" altLang="en-US" sz="2400" b="1" dirty="0"/>
              <a:t>客観視する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何が問題，問題であるかを意識する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自分の考え，常識，前提，思い込みを疑う</a:t>
            </a:r>
            <a:endParaRPr kumimoji="1" lang="en-US" altLang="ja-JP" sz="2400" b="1" dirty="0"/>
          </a:p>
          <a:p>
            <a:r>
              <a:rPr lang="ja-JP" altLang="en-US" sz="2400" b="1" dirty="0"/>
              <a:t>考え抜く</a:t>
            </a:r>
            <a:endParaRPr lang="en-US" altLang="ja-JP" sz="2400" b="1" dirty="0"/>
          </a:p>
          <a:p>
            <a:r>
              <a:rPr lang="ja-JP" altLang="en-US" sz="2400" b="1" dirty="0"/>
              <a:t>根拠を丁寧に確認する</a:t>
            </a: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他者への批判とは</a:t>
            </a:r>
            <a:r>
              <a:rPr lang="ja-JP" altLang="en-US" sz="2400" b="1" dirty="0"/>
              <a:t>思わない</a:t>
            </a:r>
            <a:r>
              <a:rPr lang="ja-JP" altLang="en-US" sz="2400" dirty="0"/>
              <a:t>方が，よいクリティカルシンキングの実践ができる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591685-A6DD-40ED-901E-82090E73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6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0FF1E-FA7D-45EE-AFBB-2FC5130B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クリティカルシンキング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5D2997-F36A-4CAB-A755-778973D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1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この商品には「ビタミン</a:t>
            </a:r>
            <a:r>
              <a:rPr lang="en-US" altLang="ja-JP" sz="2400" dirty="0"/>
              <a:t>C</a:t>
            </a:r>
            <a:r>
              <a:rPr lang="ja-JP" altLang="en-US" sz="2400" dirty="0"/>
              <a:t>」が入っている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と聞きました．体に良さそう．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ビタミン</a:t>
            </a:r>
            <a:r>
              <a:rPr lang="en-US" altLang="ja-JP" sz="2400" dirty="0"/>
              <a:t>C</a:t>
            </a:r>
            <a:r>
              <a:rPr lang="ja-JP" altLang="en-US" sz="2400" dirty="0"/>
              <a:t>が少ししか入っていない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１年前までビタミン</a:t>
            </a:r>
            <a:r>
              <a:rPr lang="en-US" altLang="ja-JP" sz="2400" dirty="0"/>
              <a:t>C</a:t>
            </a:r>
            <a:r>
              <a:rPr lang="ja-JP" altLang="en-US" sz="2400" dirty="0"/>
              <a:t>が入っていたが，今は入っていない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ビタミン</a:t>
            </a:r>
            <a:r>
              <a:rPr lang="en-US" altLang="ja-JP" sz="2400" dirty="0"/>
              <a:t>C</a:t>
            </a:r>
            <a:r>
              <a:rPr lang="ja-JP" altLang="en-US" sz="2400" dirty="0"/>
              <a:t>でなくビタミン</a:t>
            </a:r>
            <a:r>
              <a:rPr lang="en-US" altLang="ja-JP" sz="2400" dirty="0"/>
              <a:t>A</a:t>
            </a:r>
            <a:r>
              <a:rPr lang="ja-JP" altLang="en-US" sz="2400" dirty="0"/>
              <a:t>だった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他のやり方の方が，自分には合っているかもしれない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すでに，私にはビタミン</a:t>
            </a:r>
            <a:r>
              <a:rPr lang="en-US" altLang="ja-JP" sz="2400" dirty="0"/>
              <a:t>C</a:t>
            </a:r>
            <a:r>
              <a:rPr lang="ja-JP" altLang="en-US" sz="2400" dirty="0"/>
              <a:t>が足りているかもしれない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591685-A6DD-40ED-901E-82090E73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5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大学でのレポート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923545"/>
            <a:ext cx="8572222" cy="5882291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授業のレポート，卒業論文やプレゼンテーション，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その他の原稿など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大学でのレポートは，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レポートを書きながら，</a:t>
            </a:r>
            <a:r>
              <a:rPr lang="ja-JP" altLang="en-US" sz="2400" b="1" dirty="0"/>
              <a:t>自分の学びを深める</a:t>
            </a:r>
            <a:r>
              <a:rPr lang="ja-JP" altLang="en-US" sz="2400" dirty="0"/>
              <a:t>もの，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しばしば，「</a:t>
            </a:r>
            <a:r>
              <a:rPr lang="ja-JP" altLang="en-US" sz="2400" b="1" dirty="0"/>
              <a:t>自分自身で，さらに深く学ぶ</a:t>
            </a:r>
            <a:r>
              <a:rPr lang="ja-JP" altLang="en-US" sz="2400" dirty="0"/>
              <a:t>」ための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きっかけとなるもの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7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403E7F-A0E9-4314-A598-1A8EA46F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レポートに記載すること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4884BC-7CA4-46C8-86A4-36AEA0E0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場合により異なるが，次のことを意識する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目的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目的は先生から与えられることもあれば，自分自身で探求することも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全体の基礎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基礎知識，国内外の動向などをまとめる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kumimoji="1" lang="ja-JP" altLang="en-US" sz="2400" b="1" dirty="0"/>
              <a:t>根拠（実験データ，調査結果）と結論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目的を意識しながら，結論を導く．</a:t>
            </a:r>
            <a:r>
              <a:rPr kumimoji="1" lang="ja-JP" altLang="en-US" sz="2400" b="1" dirty="0"/>
              <a:t>実験手順や調査手順の説明は必須</a:t>
            </a:r>
            <a:r>
              <a:rPr kumimoji="1" lang="ja-JP" altLang="en-US" sz="2400" dirty="0"/>
              <a:t>（クリティカルシンキングの本質）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考察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実験</a:t>
            </a:r>
            <a:r>
              <a:rPr lang="ja-JP" altLang="en-US" sz="2400" dirty="0"/>
              <a:t>データの誤差，実験や調査をやりなすとしたら，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調査の不備，何が困難だったか，感想，予期せぬ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発見や気づきなど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D8A86D-FCCF-4B39-9B7B-8B1C9415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6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928</Words>
  <Application>Microsoft Office PowerPoint</Application>
  <PresentationFormat>画面に合わせる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アウトライン</vt:lpstr>
      <vt:lpstr>人工知能</vt:lpstr>
      <vt:lpstr>原稿 (8/11) や卒論を書くときに （クリティカルシンキングなど）</vt:lpstr>
      <vt:lpstr>コミュニケーションの例</vt:lpstr>
      <vt:lpstr>コミュニケーションでのストーリーの例</vt:lpstr>
      <vt:lpstr>クリティカルシンキング</vt:lpstr>
      <vt:lpstr>クリティカルシンキング</vt:lpstr>
      <vt:lpstr>大学でのレポート</vt:lpstr>
      <vt:lpstr>レポートに記載すること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検証手順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ns0:coreProperties xmlns:dc="http://purl.org/dc/elements/1.1/" xmlns:ns0="http://schemas.openxmlformats.org/package/2006/metadata/core-properties" xmlns:ns2="http://purl.org/dc/terms/" xmlns:xsi="http://www.w3.org/2001/XMLSchema-instance">
  <dc:title>アウトライン</dc:title>
  <dc:creator>me</dc:creator>
  <ns0:lastModifiedBy>me</ns0:lastModifiedBy>
  <ns0:revision>9</ns0:revision>
  <ns2:created xsi:type="dcterms:W3CDTF">2021-08-04T01:42:02Z</ns2:created>
  <ns2:modified xsi:type="dcterms:W3CDTF">2021-08-04T03:55:35Z</ns2:modified>
</ns0:coreProperties>
</file>

<file path=docProps/core.xml><?xml version="1.0" encoding="utf-8"?>
<ns0:coreProperties xmlns:dc="http://purl.org/dc/elements/1.1/" xmlns:ns0="http://schemas.openxmlformats.org/package/2006/metadata/core-properties" xmlns:ns2="http://purl.org/dc/terms/" xmlns:xsi="http://www.w3.org/2001/XMLSchema-instance">
  <dc:title>アウトライン</dc:title>
  <dc:creator>me</dc:creator>
  <ns0:lastModifiedBy>me</ns0:lastModifiedBy>
  <ns0:revision>9</ns0:revision>
  <ns2:created xsi:type="dcterms:W3CDTF">2021-08-04T01:42:02Z</ns2:created>
  <ns2:modified xsi:type="dcterms:W3CDTF">2021-08-04T03:55:35Z</ns2:modified>
</ns0:coreProperties>
</file>